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325" r:id="rId2"/>
    <p:sldId id="321" r:id="rId3"/>
    <p:sldId id="303" r:id="rId4"/>
    <p:sldId id="312" r:id="rId5"/>
    <p:sldId id="353" r:id="rId6"/>
    <p:sldId id="355" r:id="rId7"/>
    <p:sldId id="291" r:id="rId8"/>
    <p:sldId id="293" r:id="rId9"/>
    <p:sldId id="276" r:id="rId10"/>
    <p:sldId id="369" r:id="rId11"/>
    <p:sldId id="310" r:id="rId12"/>
    <p:sldId id="357" r:id="rId13"/>
    <p:sldId id="358" r:id="rId14"/>
    <p:sldId id="370" r:id="rId15"/>
    <p:sldId id="374" r:id="rId16"/>
    <p:sldId id="362" r:id="rId17"/>
    <p:sldId id="372" r:id="rId18"/>
    <p:sldId id="375" r:id="rId19"/>
    <p:sldId id="3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4" autoAdjust="0"/>
    <p:restoredTop sz="86745" autoAdjust="0"/>
  </p:normalViewPr>
  <p:slideViewPr>
    <p:cSldViewPr snapToGrid="0">
      <p:cViewPr varScale="1">
        <p:scale>
          <a:sx n="63" d="100"/>
          <a:sy n="63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শব্দের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উচ্চারণ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ট্রিগারের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দেওয়া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আছে</a:t>
            </a:r>
            <a:r>
              <a:rPr lang="en-US" baseline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68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6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3613D-67E4-4288-B254-0D0047EF57E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6A899-93DD-4FFE-969F-B71B80968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036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4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bg>
      <p:bgPr>
        <a:gradFill flip="none" rotWithShape="1">
          <a:gsLst>
            <a:gs pos="0">
              <a:schemeClr val="bg1">
                <a:lumMod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98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910312" y="505213"/>
            <a:ext cx="1901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82764" y="1342997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237263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20" Type="http://schemas.openxmlformats.org/officeDocument/2006/relationships/hyperlink" Target="https://www.peakpx.com/19235/water-droplet/1440x900-wallpaper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6">
              <a:alphaModFix amt="40000"/>
              <a:extLst>
                <a:ext uri="{837473B0-CC2E-450A-ABE3-18F120FF3D39}">
                  <a1611:picAttrSrcUrl xmlns="" xmlns:a1611="http://schemas.microsoft.com/office/drawing/2016/11/main" r:id="rId2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5" r:id="rId11"/>
    <p:sldLayoutId id="2147483676" r:id="rId12"/>
    <p:sldLayoutId id="2147483678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4a"/><Relationship Id="rId3" Type="http://schemas.microsoft.com/office/2007/relationships/media" Target="../media/media3.m4a"/><Relationship Id="rId7" Type="http://schemas.microsoft.com/office/2007/relationships/media" Target="../media/media5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openxmlformats.org/officeDocument/2006/relationships/image" Target="../media/image36.png"/><Relationship Id="rId5" Type="http://schemas.microsoft.com/office/2007/relationships/media" Target="../media/media4.m4a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3.m4a"/><Relationship Id="rId9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NUL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913131" y="2821648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614220" y="3541046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493519" y="1960123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491612" y="2879811"/>
            <a:ext cx="1277863" cy="914613"/>
          </a:xfrm>
          <a:prstGeom prst="blockArc">
            <a:avLst>
              <a:gd name="adj1" fmla="val 10799998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5032377" y="2144613"/>
            <a:ext cx="1518021" cy="1064820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266019" y="332252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98665" y="1255680"/>
            <a:ext cx="2270632" cy="3387006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592303" y="2626282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801943" y="3576057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728269" y="1969027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4098554" y="2926275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335727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" y="957262"/>
            <a:ext cx="4752975" cy="555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9126062" y="335864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003280" y="445455"/>
            <a:ext cx="533400" cy="277798"/>
            <a:chOff x="2042160" y="594360"/>
            <a:chExt cx="533400" cy="277798"/>
          </a:xfrm>
        </p:grpSpPr>
        <p:sp>
          <p:nvSpPr>
            <p:cNvPr id="6" name="Rectangle 5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5746379" y="1714264"/>
            <a:ext cx="6060154" cy="3157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আরব</a:t>
            </a:r>
            <a:r>
              <a:rPr lang="en-US" sz="2800" dirty="0" smtClean="0">
                <a:latin typeface="NikoshBAN" panose="02000000000000000000"/>
              </a:rPr>
              <a:t>, </a:t>
            </a:r>
            <a:r>
              <a:rPr lang="en-US" sz="2800" dirty="0" err="1" smtClean="0">
                <a:latin typeface="NikoshBAN" panose="02000000000000000000"/>
              </a:rPr>
              <a:t>ইরান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চীন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বণিকরা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আসতেন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কিনতে।</a:t>
            </a:r>
            <a:r>
              <a:rPr lang="en-US" sz="2800" dirty="0" err="1">
                <a:latin typeface="NikoshBAN" panose="02000000000000000000"/>
              </a:rPr>
              <a:t>এক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সময়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কাপড়ের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বাজার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দখল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করে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নেয়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কারখানার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কাপড়</a:t>
            </a:r>
            <a:r>
              <a:rPr lang="en-US" sz="2800" dirty="0" err="1" smtClean="0">
                <a:latin typeface="NikoshBAN" panose="02000000000000000000"/>
              </a:rPr>
              <a:t>।</a:t>
            </a:r>
            <a:r>
              <a:rPr lang="en-US" sz="2800" dirty="0" err="1">
                <a:latin typeface="NikoshBAN" panose="02000000000000000000"/>
              </a:rPr>
              <a:t>প্রতিযোগিতায়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টিকতে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না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পেরে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হারিয়ে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যায়</a:t>
            </a:r>
            <a:r>
              <a:rPr lang="en-US" sz="2800" dirty="0">
                <a:latin typeface="NikoshBAN" panose="02000000000000000000"/>
              </a:rPr>
              <a:t> </a:t>
            </a:r>
            <a:r>
              <a:rPr lang="en-US" sz="2800" dirty="0" err="1">
                <a:latin typeface="NikoshBAN" panose="02000000000000000000"/>
              </a:rPr>
              <a:t>মসলিন</a:t>
            </a:r>
            <a:r>
              <a:rPr lang="en-US" sz="2800" dirty="0">
                <a:latin typeface="NikoshBAN" panose="02000000000000000000"/>
              </a:rPr>
              <a:t>।  </a:t>
            </a:r>
          </a:p>
          <a:p>
            <a:r>
              <a:rPr lang="en-US" sz="2800" dirty="0" smtClean="0">
                <a:latin typeface="NikoshBAN" panose="02000000000000000000"/>
              </a:rPr>
              <a:t>    </a:t>
            </a:r>
            <a:endParaRPr lang="en-US" sz="2800" dirty="0">
              <a:latin typeface="NikoshBAN" panose="02000000000000000000"/>
            </a:endParaRPr>
          </a:p>
          <a:p>
            <a:r>
              <a:rPr lang="en-US" sz="2800" dirty="0" smtClean="0">
                <a:latin typeface="NikoshBAN" panose="02000000000000000000"/>
              </a:rPr>
              <a:t>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3" name="Voice 1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3518" y="1025248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562" y="2165031"/>
            <a:ext cx="10867971" cy="313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948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520" y="3398520"/>
            <a:ext cx="8244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সরবে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পাঠ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কর</a:t>
            </a:r>
            <a:r>
              <a:rPr lang="en-US" sz="3200" dirty="0" smtClean="0">
                <a:latin typeface="NikoshBAN" panose="02000000000000000000"/>
              </a:rPr>
              <a:t>  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416" y="576714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24546" y="637870"/>
            <a:ext cx="401782" cy="338954"/>
            <a:chOff x="2042160" y="594360"/>
            <a:chExt cx="533400" cy="277798"/>
          </a:xfrm>
        </p:grpSpPr>
        <p:sp>
          <p:nvSpPr>
            <p:cNvPr id="7" name="Rectangle 6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883" y="3077410"/>
            <a:ext cx="9535488" cy="122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7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uble Wave 7"/>
          <p:cNvSpPr/>
          <p:nvPr/>
        </p:nvSpPr>
        <p:spPr>
          <a:xfrm>
            <a:off x="3330978" y="2042160"/>
            <a:ext cx="2095500" cy="1264920"/>
          </a:xfrm>
          <a:prstGeom prst="double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বণিক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13" name="Double Wave 12"/>
          <p:cNvSpPr/>
          <p:nvPr/>
        </p:nvSpPr>
        <p:spPr>
          <a:xfrm>
            <a:off x="1690946" y="4170218"/>
            <a:ext cx="2317173" cy="1392381"/>
          </a:xfrm>
          <a:prstGeom prst="double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দখল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 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15" name="Double Wave 14"/>
          <p:cNvSpPr/>
          <p:nvPr/>
        </p:nvSpPr>
        <p:spPr>
          <a:xfrm>
            <a:off x="8242416" y="2042160"/>
            <a:ext cx="2379864" cy="1264920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কারখানা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2020" y="610374"/>
            <a:ext cx="2712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anose="02000000000000000000"/>
              </a:rPr>
              <a:t>নতুন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/>
              </a:rPr>
              <a:t>শব্দ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endParaRPr lang="en-US" sz="4000" dirty="0">
              <a:solidFill>
                <a:srgbClr val="C00000"/>
              </a:solidFill>
              <a:latin typeface="NikoshBAN" panose="02000000000000000000"/>
            </a:endParaRPr>
          </a:p>
        </p:txBody>
      </p:sp>
      <p:sp>
        <p:nvSpPr>
          <p:cNvPr id="19" name="Double Wave 18"/>
          <p:cNvSpPr/>
          <p:nvPr/>
        </p:nvSpPr>
        <p:spPr>
          <a:xfrm>
            <a:off x="5935634" y="4170219"/>
            <a:ext cx="2674966" cy="1392380"/>
          </a:xfrm>
          <a:prstGeom prst="doubleWav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প্রতিযোগিতা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   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2" name="বলিক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3307080"/>
            <a:ext cx="609600" cy="609600"/>
          </a:xfrm>
          <a:prstGeom prst="rect">
            <a:avLst/>
          </a:prstGeom>
        </p:spPr>
      </p:pic>
      <p:pic>
        <p:nvPicPr>
          <p:cNvPr id="3" name="Voice 11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991600" y="3307080"/>
            <a:ext cx="609600" cy="609600"/>
          </a:xfrm>
          <a:prstGeom prst="rect">
            <a:avLst/>
          </a:prstGeom>
        </p:spPr>
      </p:pic>
      <p:pic>
        <p:nvPicPr>
          <p:cNvPr id="4" name="Voice 116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39932" y="5562599"/>
            <a:ext cx="609600" cy="609600"/>
          </a:xfrm>
          <a:prstGeom prst="rect">
            <a:avLst/>
          </a:prstGeom>
        </p:spPr>
      </p:pic>
      <p:pic>
        <p:nvPicPr>
          <p:cNvPr id="5" name="Voice 117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2716" y="5562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4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7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2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5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3986" y="488731"/>
            <a:ext cx="2581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/>
              </a:rPr>
              <a:t>শব্দের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অর্থ</a:t>
            </a:r>
            <a:r>
              <a:rPr lang="en-US" sz="3200" dirty="0" smtClean="0">
                <a:latin typeface="NikoshBAN"/>
              </a:rPr>
              <a:t>    </a:t>
            </a:r>
            <a:endParaRPr lang="en-US" sz="3200" dirty="0"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806" y="1710752"/>
            <a:ext cx="1989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বণিক</a:t>
            </a:r>
            <a:r>
              <a:rPr lang="en-US" sz="3200" b="1" dirty="0" smtClean="0">
                <a:latin typeface="NikoshBAN" panose="02000000000000000000"/>
              </a:rPr>
              <a:t>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609253" y="2003140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6625909" y="2069781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80435" y="1844034"/>
            <a:ext cx="2716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ব্যবসায়ী</a:t>
            </a:r>
            <a:r>
              <a:rPr lang="en-US" sz="3200" b="1" dirty="0" smtClean="0">
                <a:latin typeface="NikoshBAN" panose="02000000000000000000"/>
              </a:rPr>
              <a:t>।  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9729" y="4207017"/>
            <a:ext cx="259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কারখানা</a:t>
            </a:r>
            <a:r>
              <a:rPr lang="en-US" sz="3200" b="1" dirty="0" smtClean="0">
                <a:latin typeface="NikoshBAN" panose="02000000000000000000"/>
              </a:rPr>
              <a:t>  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5" name="Right Arrow 24"/>
          <p:cNvSpPr/>
          <p:nvPr/>
        </p:nvSpPr>
        <p:spPr>
          <a:xfrm flipV="1">
            <a:off x="2366130" y="4408855"/>
            <a:ext cx="504496" cy="2343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6336874" y="4459402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30405" y="3870246"/>
            <a:ext cx="4257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সে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স্থানে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শিল্পদ্রব্য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তৈরি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হয়</a:t>
            </a:r>
            <a:r>
              <a:rPr lang="en-US" sz="3200" b="1" dirty="0" smtClean="0">
                <a:latin typeface="NikoshBAN" panose="02000000000000000000"/>
              </a:rPr>
              <a:t>।       </a:t>
            </a:r>
            <a:endParaRPr lang="en-US" sz="3200" b="1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249" y="1101127"/>
            <a:ext cx="2824645" cy="1694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273" y="3674350"/>
            <a:ext cx="2946621" cy="1650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666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21" grpId="0" animBg="1"/>
      <p:bldP spid="23" grpId="0"/>
      <p:bldP spid="24" grpId="0"/>
      <p:bldP spid="25" grpId="0" animBg="1"/>
      <p:bldP spid="27" grpId="0" animBg="1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5400000">
            <a:off x="4776770" y="-1403031"/>
            <a:ext cx="1375241" cy="10777928"/>
          </a:xfrm>
          <a:custGeom>
            <a:avLst/>
            <a:gdLst>
              <a:gd name="connsiteX0" fmla="*/ 0 w 629591"/>
              <a:gd name="connsiteY0" fmla="*/ 9818560 h 9818560"/>
              <a:gd name="connsiteX1" fmla="*/ 314796 w 629591"/>
              <a:gd name="connsiteY1" fmla="*/ 0 h 9818560"/>
              <a:gd name="connsiteX2" fmla="*/ 629591 w 629591"/>
              <a:gd name="connsiteY2" fmla="*/ 9818560 h 9818560"/>
              <a:gd name="connsiteX3" fmla="*/ 0 w 629591"/>
              <a:gd name="connsiteY3" fmla="*/ 9818560 h 9818560"/>
              <a:gd name="connsiteX0" fmla="*/ 692381 w 1321972"/>
              <a:gd name="connsiteY0" fmla="*/ 9818560 h 9818560"/>
              <a:gd name="connsiteX1" fmla="*/ 1007177 w 1321972"/>
              <a:gd name="connsiteY1" fmla="*/ 0 h 9818560"/>
              <a:gd name="connsiteX2" fmla="*/ 1321972 w 1321972"/>
              <a:gd name="connsiteY2" fmla="*/ 9818560 h 9818560"/>
              <a:gd name="connsiteX3" fmla="*/ 692381 w 1321972"/>
              <a:gd name="connsiteY3" fmla="*/ 9818560 h 9818560"/>
              <a:gd name="connsiteX0" fmla="*/ 692381 w 1321972"/>
              <a:gd name="connsiteY0" fmla="*/ 9818560 h 9818560"/>
              <a:gd name="connsiteX1" fmla="*/ 1007177 w 1321972"/>
              <a:gd name="connsiteY1" fmla="*/ 0 h 9818560"/>
              <a:gd name="connsiteX2" fmla="*/ 1321972 w 1321972"/>
              <a:gd name="connsiteY2" fmla="*/ 9818560 h 9818560"/>
              <a:gd name="connsiteX3" fmla="*/ 692381 w 1321972"/>
              <a:gd name="connsiteY3" fmla="*/ 9818560 h 9818560"/>
              <a:gd name="connsiteX0" fmla="*/ 692381 w 1321972"/>
              <a:gd name="connsiteY0" fmla="*/ 9818560 h 9818560"/>
              <a:gd name="connsiteX1" fmla="*/ 1007177 w 1321972"/>
              <a:gd name="connsiteY1" fmla="*/ 0 h 9818560"/>
              <a:gd name="connsiteX2" fmla="*/ 1321972 w 1321972"/>
              <a:gd name="connsiteY2" fmla="*/ 9818560 h 9818560"/>
              <a:gd name="connsiteX3" fmla="*/ 692381 w 1321972"/>
              <a:gd name="connsiteY3" fmla="*/ 9818560 h 9818560"/>
              <a:gd name="connsiteX0" fmla="*/ 692381 w 1556353"/>
              <a:gd name="connsiteY0" fmla="*/ 9818560 h 9818560"/>
              <a:gd name="connsiteX1" fmla="*/ 1007177 w 1556353"/>
              <a:gd name="connsiteY1" fmla="*/ 0 h 9818560"/>
              <a:gd name="connsiteX2" fmla="*/ 1321972 w 1556353"/>
              <a:gd name="connsiteY2" fmla="*/ 9818560 h 9818560"/>
              <a:gd name="connsiteX3" fmla="*/ 692381 w 1556353"/>
              <a:gd name="connsiteY3" fmla="*/ 9818560 h 9818560"/>
              <a:gd name="connsiteX0" fmla="*/ 511269 w 1375241"/>
              <a:gd name="connsiteY0" fmla="*/ 9818560 h 9818560"/>
              <a:gd name="connsiteX1" fmla="*/ 826065 w 1375241"/>
              <a:gd name="connsiteY1" fmla="*/ 0 h 9818560"/>
              <a:gd name="connsiteX2" fmla="*/ 1140860 w 1375241"/>
              <a:gd name="connsiteY2" fmla="*/ 9818560 h 9818560"/>
              <a:gd name="connsiteX3" fmla="*/ 511269 w 1375241"/>
              <a:gd name="connsiteY3" fmla="*/ 9818560 h 981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5241" h="9818560">
                <a:moveTo>
                  <a:pt x="511269" y="9818560"/>
                </a:moveTo>
                <a:cubicBezTo>
                  <a:pt x="-1167625" y="6320855"/>
                  <a:pt x="1920349" y="2988040"/>
                  <a:pt x="826065" y="0"/>
                </a:cubicBezTo>
                <a:cubicBezTo>
                  <a:pt x="2579915" y="2628276"/>
                  <a:pt x="-583010" y="6380815"/>
                  <a:pt x="1140860" y="9818560"/>
                </a:cubicBezTo>
                <a:lnTo>
                  <a:pt x="511269" y="981856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2487040">
            <a:off x="633481" y="2757248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4"/>
          <p:cNvSpPr/>
          <p:nvPr/>
        </p:nvSpPr>
        <p:spPr>
          <a:xfrm rot="2646412">
            <a:off x="4215945" y="2806328"/>
            <a:ext cx="459452" cy="869102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4"/>
          <p:cNvSpPr/>
          <p:nvPr/>
        </p:nvSpPr>
        <p:spPr>
          <a:xfrm rot="7935450" flipH="1">
            <a:off x="1286896" y="3697461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4"/>
          <p:cNvSpPr/>
          <p:nvPr/>
        </p:nvSpPr>
        <p:spPr>
          <a:xfrm rot="2487040">
            <a:off x="8408705" y="3356945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4"/>
          <p:cNvSpPr/>
          <p:nvPr/>
        </p:nvSpPr>
        <p:spPr>
          <a:xfrm rot="7935450" flipH="1">
            <a:off x="5944822" y="3882664"/>
            <a:ext cx="459452" cy="1086534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4"/>
          <p:cNvSpPr/>
          <p:nvPr/>
        </p:nvSpPr>
        <p:spPr>
          <a:xfrm rot="7935450" flipH="1">
            <a:off x="7480475" y="4166416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flipH="1">
            <a:off x="4091745" y="1756874"/>
            <a:ext cx="795504" cy="1451657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rot="4495577" flipH="1">
            <a:off x="10866647" y="3277986"/>
            <a:ext cx="667390" cy="1225183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387434" flipH="1">
            <a:off x="10542263" y="3118662"/>
            <a:ext cx="533893" cy="1105948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rot="9724302" flipH="1">
            <a:off x="1467625" y="4627242"/>
            <a:ext cx="678262" cy="1154037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 rot="20690480" flipH="1">
            <a:off x="424484" y="1729962"/>
            <a:ext cx="727370" cy="1546829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rot="4778189" flipH="1">
            <a:off x="1864384" y="3986219"/>
            <a:ext cx="700506" cy="1349430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rot="4182386" flipH="1">
            <a:off x="4824024" y="2192250"/>
            <a:ext cx="808722" cy="1490104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rot="2505473" flipH="1">
            <a:off x="8650939" y="2565132"/>
            <a:ext cx="795504" cy="1451657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 rot="6197060" flipH="1">
            <a:off x="6581305" y="4197500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 rot="10408874" flipH="1">
            <a:off x="6236406" y="4501056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 rot="1775427" flipH="1">
            <a:off x="1069714" y="2121197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 rot="8426588" flipH="1">
            <a:off x="7802986" y="4815944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1390208" y="2055440"/>
            <a:ext cx="2661724" cy="2647453"/>
            <a:chOff x="1548572" y="1955694"/>
            <a:chExt cx="2503359" cy="2503359"/>
          </a:xfrm>
        </p:grpSpPr>
        <p:grpSp>
          <p:nvGrpSpPr>
            <p:cNvPr id="12" name="Group 11"/>
            <p:cNvGrpSpPr/>
            <p:nvPr/>
          </p:nvGrpSpPr>
          <p:grpSpPr>
            <a:xfrm>
              <a:off x="1548572" y="1955694"/>
              <a:ext cx="2503359" cy="2503359"/>
              <a:chOff x="4844323" y="2177323"/>
              <a:chExt cx="2503359" cy="2503359"/>
            </a:xfrm>
          </p:grpSpPr>
          <p:sp>
            <p:nvSpPr>
              <p:cNvPr id="13" name="Freeform 12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CC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147580" y="2587937"/>
                <a:ext cx="1868007" cy="167513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1829541" y="2964040"/>
              <a:ext cx="1930690" cy="61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/>
                  <a:cs typeface="Times New Roman" panose="02020603050405020304" pitchFamily="18" charset="0"/>
                </a:rPr>
                <a:t>বণিক</a:t>
              </a:r>
              <a:r>
                <a:rPr lang="en-US" sz="3600" dirty="0" smtClean="0">
                  <a:latin typeface="NikoshBAN"/>
                  <a:cs typeface="Times New Roman" panose="02020603050405020304" pitchFamily="18" charset="0"/>
                </a:rPr>
                <a:t>   </a:t>
              </a:r>
              <a:endParaRPr lang="en-US" sz="3600" dirty="0">
                <a:latin typeface="NikoshBAN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821195" y="1758900"/>
            <a:ext cx="2724614" cy="2713846"/>
            <a:chOff x="5868380" y="2314617"/>
            <a:chExt cx="2537496" cy="2503359"/>
          </a:xfrm>
        </p:grpSpPr>
        <p:grpSp>
          <p:nvGrpSpPr>
            <p:cNvPr id="31" name="Group 30"/>
            <p:cNvGrpSpPr/>
            <p:nvPr/>
          </p:nvGrpSpPr>
          <p:grpSpPr>
            <a:xfrm>
              <a:off x="5878977" y="2314617"/>
              <a:ext cx="2503359" cy="2503359"/>
              <a:chOff x="4844322" y="2177323"/>
              <a:chExt cx="2503359" cy="2503359"/>
            </a:xfrm>
          </p:grpSpPr>
          <p:sp>
            <p:nvSpPr>
              <p:cNvPr id="32" name="Freeform 31"/>
              <p:cNvSpPr/>
              <p:nvPr/>
            </p:nvSpPr>
            <p:spPr>
              <a:xfrm rot="9000000">
                <a:off x="4844322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179137" y="2577695"/>
                <a:ext cx="1869952" cy="169982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NikoshBAN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5868380" y="3281260"/>
              <a:ext cx="2537496" cy="482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NikoshBAN"/>
                  <a:cs typeface="Times New Roman" panose="02020603050405020304" pitchFamily="18" charset="0"/>
                </a:rPr>
                <a:t>প্রতিযোগিতা</a:t>
              </a:r>
              <a:r>
                <a:rPr lang="en-US" sz="2800" dirty="0" smtClean="0">
                  <a:latin typeface="NikoshBAN"/>
                  <a:cs typeface="Times New Roman" panose="02020603050405020304" pitchFamily="18" charset="0"/>
                </a:rPr>
                <a:t>      </a:t>
              </a:r>
              <a:endParaRPr lang="en-US" sz="2800" dirty="0">
                <a:latin typeface="NikoshBAN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641691" y="3810256"/>
            <a:ext cx="2503359" cy="2503359"/>
            <a:chOff x="3195467" y="3927009"/>
            <a:chExt cx="2503359" cy="2503359"/>
          </a:xfrm>
        </p:grpSpPr>
        <p:grpSp>
          <p:nvGrpSpPr>
            <p:cNvPr id="28" name="Group 27"/>
            <p:cNvGrpSpPr/>
            <p:nvPr/>
          </p:nvGrpSpPr>
          <p:grpSpPr>
            <a:xfrm>
              <a:off x="3195467" y="3927009"/>
              <a:ext cx="2503359" cy="2503359"/>
              <a:chOff x="4844323" y="2177323"/>
              <a:chExt cx="2503359" cy="2503359"/>
            </a:xfrm>
          </p:grpSpPr>
          <p:sp>
            <p:nvSpPr>
              <p:cNvPr id="29" name="Freeform 28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279038" y="2612038"/>
                <a:ext cx="1633928" cy="163392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3441081" y="4762117"/>
              <a:ext cx="1930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 panose="02000000000000000000"/>
                  <a:cs typeface="Times New Roman" panose="02020603050405020304" pitchFamily="18" charset="0"/>
                </a:rPr>
                <a:t>দখল</a:t>
              </a:r>
              <a:r>
                <a:rPr lang="en-US" sz="3600" dirty="0" smtClean="0">
                  <a:latin typeface="NikoshBAN" panose="02000000000000000000"/>
                  <a:cs typeface="Times New Roman" panose="02020603050405020304" pitchFamily="18" charset="0"/>
                </a:rPr>
                <a:t>    </a:t>
              </a:r>
              <a:endParaRPr lang="en-US" sz="3600" dirty="0">
                <a:latin typeface="NikoshBAN" panose="0200000000000000000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435266" y="3756459"/>
            <a:ext cx="2503359" cy="2503359"/>
            <a:chOff x="8435266" y="4198419"/>
            <a:chExt cx="2503359" cy="2503359"/>
          </a:xfrm>
        </p:grpSpPr>
        <p:grpSp>
          <p:nvGrpSpPr>
            <p:cNvPr id="34" name="Group 33"/>
            <p:cNvGrpSpPr/>
            <p:nvPr/>
          </p:nvGrpSpPr>
          <p:grpSpPr>
            <a:xfrm>
              <a:off x="8435266" y="4198419"/>
              <a:ext cx="2503359" cy="2503359"/>
              <a:chOff x="4844323" y="2177323"/>
              <a:chExt cx="2503359" cy="2503359"/>
            </a:xfrm>
          </p:grpSpPr>
          <p:sp>
            <p:nvSpPr>
              <p:cNvPr id="35" name="Freeform 34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5279038" y="2612038"/>
                <a:ext cx="1633928" cy="163392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8804325" y="4999039"/>
              <a:ext cx="19306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/>
                  <a:cs typeface="Times New Roman" panose="02020603050405020304" pitchFamily="18" charset="0"/>
                </a:rPr>
                <a:t>কারখানা</a:t>
              </a:r>
              <a:r>
                <a:rPr lang="en-US" sz="3200" dirty="0" smtClean="0">
                  <a:latin typeface="NikoshBAN" panose="02000000000000000000"/>
                  <a:cs typeface="Times New Roman" panose="02020603050405020304" pitchFamily="18" charset="0"/>
                </a:rPr>
                <a:t>     </a:t>
              </a:r>
              <a:endParaRPr lang="en-US" sz="3200" dirty="0">
                <a:latin typeface="NikoshBAN" panose="0200000000000000000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52492" y="797697"/>
            <a:ext cx="6611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/>
              </a:rPr>
              <a:t>নিচের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শব্দগুলো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দিয়ে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দুইটি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করে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বাক্য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লিখ</a:t>
            </a:r>
            <a:endParaRPr lang="en-US" sz="2800" dirty="0">
              <a:latin typeface="NikoshBAN"/>
            </a:endParaRPr>
          </a:p>
        </p:txBody>
      </p:sp>
      <p:pic>
        <p:nvPicPr>
          <p:cNvPr id="42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917" y="208675"/>
            <a:ext cx="1182230" cy="118223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223995" y="489150"/>
            <a:ext cx="2166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82764" y="1342997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37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2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75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25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75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25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32112" y="2472866"/>
            <a:ext cx="9129487" cy="951857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132113" y="2521841"/>
            <a:ext cx="775063" cy="72672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134183" y="2490839"/>
            <a:ext cx="873538" cy="867221"/>
            <a:chOff x="274320" y="2601341"/>
            <a:chExt cx="929640" cy="868680"/>
          </a:xfrm>
        </p:grpSpPr>
        <p:sp>
          <p:nvSpPr>
            <p:cNvPr id="5" name="Oval 4"/>
            <p:cNvSpPr/>
            <p:nvPr/>
          </p:nvSpPr>
          <p:spPr>
            <a:xfrm>
              <a:off x="274320" y="2601341"/>
              <a:ext cx="929640" cy="86868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8640" y="2743293"/>
              <a:ext cx="6553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১</a:t>
              </a:r>
              <a:endParaRPr lang="en-US" sz="32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089709" y="2654372"/>
            <a:ext cx="7287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/>
              </a:rPr>
              <a:t>আরব</a:t>
            </a:r>
            <a:r>
              <a:rPr lang="en-US" sz="2400" dirty="0" smtClean="0">
                <a:latin typeface="NikoshBAN" panose="02000000000000000000"/>
              </a:rPr>
              <a:t>, </a:t>
            </a:r>
            <a:r>
              <a:rPr lang="en-US" sz="2400" dirty="0" err="1" smtClean="0">
                <a:latin typeface="NikoshBAN" panose="02000000000000000000"/>
              </a:rPr>
              <a:t>ইরান</a:t>
            </a:r>
            <a:r>
              <a:rPr lang="en-US" sz="2400" dirty="0" smtClean="0">
                <a:latin typeface="NikoshBAN" panose="02000000000000000000"/>
              </a:rPr>
              <a:t>, </a:t>
            </a:r>
            <a:r>
              <a:rPr lang="en-US" sz="2400" dirty="0" err="1" smtClean="0">
                <a:latin typeface="NikoshBAN" panose="02000000000000000000"/>
              </a:rPr>
              <a:t>চীন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থেকে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কারা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মসলিন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কিনতে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আসতেন</a:t>
            </a:r>
            <a:r>
              <a:rPr lang="en-US" sz="2400" dirty="0" smtClean="0">
                <a:latin typeface="NikoshBAN" panose="02000000000000000000"/>
              </a:rPr>
              <a:t>?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05443" y="3834803"/>
            <a:ext cx="9056156" cy="864967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133190" y="3848865"/>
            <a:ext cx="775063" cy="726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05975" y="3730107"/>
            <a:ext cx="901746" cy="953091"/>
            <a:chOff x="274320" y="2601341"/>
            <a:chExt cx="929640" cy="868680"/>
          </a:xfrm>
          <a:solidFill>
            <a:schemeClr val="bg2">
              <a:lumMod val="75000"/>
            </a:schemeClr>
          </a:solidFill>
        </p:grpSpPr>
        <p:sp>
          <p:nvSpPr>
            <p:cNvPr id="11" name="Oval 10"/>
            <p:cNvSpPr/>
            <p:nvPr/>
          </p:nvSpPr>
          <p:spPr>
            <a:xfrm>
              <a:off x="274320" y="2601341"/>
              <a:ext cx="929640" cy="868680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1480" y="2723357"/>
              <a:ext cx="633418" cy="6008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২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80506" y="3967621"/>
            <a:ext cx="6478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/>
              </a:rPr>
              <a:t>কোন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কাপড়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একসময়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বাজার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দখল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করে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নেয়</a:t>
            </a:r>
            <a:r>
              <a:rPr lang="en-US" sz="2400" dirty="0" smtClean="0">
                <a:latin typeface="NikoshBAN" panose="02000000000000000000"/>
              </a:rPr>
              <a:t>?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23166" y="5060418"/>
            <a:ext cx="9174524" cy="809066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114290" y="4950478"/>
            <a:ext cx="775063" cy="726728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73467" y="4976805"/>
            <a:ext cx="802278" cy="845485"/>
            <a:chOff x="274320" y="2601341"/>
            <a:chExt cx="929640" cy="86868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7" name="Oval 16"/>
            <p:cNvSpPr/>
            <p:nvPr/>
          </p:nvSpPr>
          <p:spPr>
            <a:xfrm>
              <a:off x="274320" y="2601341"/>
              <a:ext cx="929640" cy="868680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7247" y="2735271"/>
              <a:ext cx="655320" cy="6008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৩</a:t>
              </a:r>
              <a:endParaRPr lang="en-US" sz="3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007721" y="5134032"/>
            <a:ext cx="6763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/>
              </a:rPr>
              <a:t>মসলিন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কেন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প্রতিযোগিতায়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টিকতে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পারেনি</a:t>
            </a:r>
            <a:r>
              <a:rPr lang="en-US" sz="2400" dirty="0" smtClean="0">
                <a:latin typeface="NikoshBAN" panose="02000000000000000000"/>
              </a:rPr>
              <a:t>? 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0132" y="1676401"/>
            <a:ext cx="7437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 </a:t>
            </a:r>
            <a:r>
              <a:rPr lang="en-US" sz="2800" dirty="0" err="1" smtClean="0">
                <a:latin typeface="NikoshBAN" panose="02000000000000000000"/>
              </a:rPr>
              <a:t>পড়ে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নিচের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প্রশ্নের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উত্তর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করো</a:t>
            </a:r>
            <a:r>
              <a:rPr lang="en-US" sz="2800" dirty="0" smtClean="0">
                <a:latin typeface="NikoshBAN" panose="02000000000000000000"/>
              </a:rPr>
              <a:t> </a:t>
            </a:r>
            <a:endParaRPr lang="en-US" sz="28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264823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85185E-6 L 0.67539 0.00648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63" y="3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0.68086 0.0055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36" y="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0.67539 0.02037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63" y="101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7" grpId="0"/>
      <p:bldP spid="8" grpId="0" animBg="1"/>
      <p:bldP spid="9" grpId="0" animBg="1"/>
      <p:bldP spid="9" grpId="1" animBg="1"/>
      <p:bldP spid="13" grpId="0"/>
      <p:bldP spid="14" grpId="0" animBg="1"/>
      <p:bldP spid="15" grpId="0" animBg="1"/>
      <p:bldP spid="15" grpId="1" animBg="1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8639" y="518160"/>
            <a:ext cx="5892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যুক্তবর্ণের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বিভাজন</a:t>
            </a:r>
            <a:r>
              <a:rPr lang="en-US" sz="3200" dirty="0" smtClean="0">
                <a:latin typeface="NikoshBAN" panose="02000000000000000000"/>
              </a:rPr>
              <a:t> ও </a:t>
            </a:r>
            <a:r>
              <a:rPr lang="en-US" sz="3200" dirty="0" err="1" smtClean="0">
                <a:latin typeface="NikoshBAN" panose="02000000000000000000"/>
              </a:rPr>
              <a:t>নতুন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শব্দ</a:t>
            </a:r>
            <a:r>
              <a:rPr lang="en-US" sz="3200" dirty="0" smtClean="0">
                <a:latin typeface="NikoshBAN" panose="02000000000000000000"/>
              </a:rPr>
              <a:t>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3015" y="1937444"/>
            <a:ext cx="257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/>
              </a:rPr>
              <a:t>অঞ্চল</a:t>
            </a:r>
            <a:r>
              <a:rPr lang="en-US" sz="4000" dirty="0" smtClean="0">
                <a:latin typeface="NikoshBAN" panose="02000000000000000000"/>
              </a:rPr>
              <a:t>   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7846" y="1937444"/>
            <a:ext cx="103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61686" y="2019104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চ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257350" y="2269194"/>
            <a:ext cx="586740" cy="20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857550" y="2042231"/>
            <a:ext cx="1005840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876850" y="2077623"/>
            <a:ext cx="1063992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69534" y="4063467"/>
            <a:ext cx="212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শীতলক্ষ্যা</a:t>
            </a:r>
            <a:r>
              <a:rPr lang="en-US" sz="3600" dirty="0" smtClean="0">
                <a:latin typeface="NikoshBAN" panose="02000000000000000000"/>
              </a:rPr>
              <a:t> </a:t>
            </a:r>
            <a:r>
              <a:rPr lang="en-US" sz="3600" b="1" dirty="0" smtClean="0">
                <a:latin typeface="NikoshBAN" panose="02000000000000000000"/>
              </a:rPr>
              <a:t> </a:t>
            </a:r>
            <a:endParaRPr lang="en-US" sz="3600" b="1" dirty="0">
              <a:latin typeface="NikoshBAN" panose="0200000000000000000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345180" y="4227128"/>
            <a:ext cx="586740" cy="20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427774" y="4063467"/>
            <a:ext cx="1242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ক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37760" y="3959609"/>
            <a:ext cx="1005840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463565" y="4080891"/>
            <a:ext cx="163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/>
              </a:rPr>
              <a:t>ষ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27466" y="4027566"/>
            <a:ext cx="1070613" cy="61444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858050" y="1964499"/>
            <a:ext cx="1120140" cy="74725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চঞ্চল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98229" y="1964499"/>
            <a:ext cx="1396465" cy="821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বঞ্চনা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938260" y="3894757"/>
            <a:ext cx="1120140" cy="74725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শিক্ষা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365100" y="3844715"/>
            <a:ext cx="1120141" cy="78225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কক্ষ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517753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602 L 0.07708 -0.05324 C 0.0931 -0.06389 0.11732 -0.06898 0.14271 -0.06898 C 0.17148 -0.06898 0.19453 -0.06389 0.21055 -0.05324 L 0.28815 -0.00602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11653 -0.0919 C 0.14075 -0.11273 0.1776 -0.12199 0.21588 -0.12199 C 0.25963 -0.12199 0.29466 -0.11273 0.31901 -0.0919 L 0.43698 3.33333E-6 " pathEditMode="relative" rAng="0" ptsTypes="AAAAA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49" y="-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2152 L 0.0569 -0.02847 C 0.06875 -0.03009 0.08659 -0.03078 0.10534 -0.03078 C 0.12656 -0.03078 0.14362 -0.03009 0.15547 -0.02847 L 0.21263 -0.02152 " pathEditMode="relative" rAng="0" ptsTypes="AAAAA">
                                      <p:cBhvr>
                                        <p:cTn id="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1898 L 0.09232 0.02986 C 0.11172 0.04051 0.14076 0.04745 0.17122 0.04745 C 0.20586 0.04745 0.23346 0.04051 0.25286 0.02986 L 0.34609 -0.01898 " pathEditMode="relative" rAng="0" ptsTypes="AAAAA"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5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3" grpId="1"/>
      <p:bldP spid="14" grpId="0"/>
      <p:bldP spid="14" grpId="1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0" grpId="1"/>
      <p:bldP spid="21" grpId="0" animBg="1"/>
      <p:bldP spid="22" grpId="0"/>
      <p:bldP spid="22" grpId="1"/>
      <p:bldP spid="23" grpId="0" animBg="1"/>
      <p:bldP spid="4" grpId="0" animBg="1"/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5491" y="1402048"/>
            <a:ext cx="883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ফলাযুক্ত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বর্ণ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শনাক্ত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করে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খাতায়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লিখ</a:t>
            </a:r>
            <a:r>
              <a:rPr lang="en-US" sz="2800" dirty="0" smtClean="0">
                <a:latin typeface="NikoshBAN" panose="02000000000000000000"/>
              </a:rPr>
              <a:t>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7936" y="2590907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সূক্ষ্ম</a:t>
            </a:r>
            <a:r>
              <a:rPr lang="en-US" sz="3600" dirty="0" smtClean="0">
                <a:latin typeface="NikoshBAN" panose="02000000000000000000"/>
              </a:rPr>
              <a:t>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6" b="-7483"/>
          <a:stretch/>
        </p:blipFill>
        <p:spPr>
          <a:xfrm>
            <a:off x="1994702" y="2509855"/>
            <a:ext cx="580709" cy="1061777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832321" y="2839605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3915401" y="2590908"/>
            <a:ext cx="1677679" cy="582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/>
              </a:rPr>
              <a:t>ম </a:t>
            </a:r>
            <a:r>
              <a:rPr lang="en-US" sz="3200" dirty="0" err="1" smtClean="0">
                <a:latin typeface="NikoshBAN" panose="02000000000000000000"/>
              </a:rPr>
              <a:t>ফলা</a:t>
            </a:r>
            <a:r>
              <a:rPr lang="en-US" sz="3200" dirty="0" smtClean="0">
                <a:latin typeface="NikoshBAN" panose="02000000000000000000"/>
              </a:rPr>
              <a:t>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92119" y="208184"/>
            <a:ext cx="1673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/>
              </a:rPr>
              <a:t>শিক্ষকের</a:t>
            </a:r>
            <a:r>
              <a:rPr lang="en-US" dirty="0" smtClean="0">
                <a:latin typeface="NikoshBAN" panose="02000000000000000000"/>
              </a:rPr>
              <a:t> </a:t>
            </a:r>
            <a:r>
              <a:rPr lang="en-US" dirty="0" err="1" smtClean="0">
                <a:latin typeface="NikoshBAN" panose="02000000000000000000"/>
              </a:rPr>
              <a:t>কাজ</a:t>
            </a:r>
            <a:r>
              <a:rPr lang="en-US" dirty="0" smtClean="0">
                <a:latin typeface="NikoshBAN" panose="02000000000000000000"/>
              </a:rPr>
              <a:t> </a:t>
            </a:r>
            <a:endParaRPr lang="en-US" dirty="0">
              <a:latin typeface="NikoshBAN" panose="0200000000000000000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972800" y="267197"/>
            <a:ext cx="289560" cy="292919"/>
            <a:chOff x="10972800" y="320040"/>
            <a:chExt cx="416724" cy="354667"/>
          </a:xfrm>
        </p:grpSpPr>
        <p:sp>
          <p:nvSpPr>
            <p:cNvPr id="14" name="Rectangle 13"/>
            <p:cNvSpPr/>
            <p:nvPr/>
          </p:nvSpPr>
          <p:spPr>
            <a:xfrm>
              <a:off x="10972800" y="320040"/>
              <a:ext cx="416724" cy="341192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0972800" y="320040"/>
              <a:ext cx="416724" cy="35466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0972800" y="320040"/>
              <a:ext cx="416724" cy="33561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1270608" y="1999662"/>
            <a:ext cx="351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ফলাযুক্ত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বর্ণ</a:t>
            </a:r>
            <a:r>
              <a:rPr lang="en-US" sz="2400" dirty="0" smtClean="0">
                <a:latin typeface="NikoshBAN" panose="02000000000000000000"/>
              </a:rPr>
              <a:t>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06108" y="2107310"/>
            <a:ext cx="351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নতুন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শব্দ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গঠন</a:t>
            </a:r>
            <a:r>
              <a:rPr lang="en-US" sz="2400" dirty="0" smtClean="0">
                <a:latin typeface="NikoshBAN" panose="02000000000000000000"/>
              </a:rPr>
              <a:t>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93041" y="2688249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লক্ষ্মী</a:t>
            </a:r>
            <a:r>
              <a:rPr lang="en-US" sz="3600" dirty="0" smtClean="0">
                <a:latin typeface="NikoshBAN" panose="02000000000000000000"/>
              </a:rPr>
              <a:t>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6656" y="3581571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বিশ্বখ্যাত</a:t>
            </a:r>
            <a:r>
              <a:rPr lang="en-US" sz="3600" dirty="0" smtClean="0">
                <a:latin typeface="NikoshBAN" panose="02000000000000000000"/>
              </a:rPr>
              <a:t>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2884545" y="3674257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1" t="13078" r="20275" b="51816"/>
          <a:stretch/>
        </p:blipFill>
        <p:spPr>
          <a:xfrm>
            <a:off x="2032000" y="3674257"/>
            <a:ext cx="116046" cy="52317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199467" y="3581571"/>
            <a:ext cx="1913584" cy="678810"/>
            <a:chOff x="4199467" y="3124371"/>
            <a:chExt cx="1913584" cy="67881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41" t="13078" r="20275" b="51816"/>
            <a:stretch/>
          </p:blipFill>
          <p:spPr>
            <a:xfrm>
              <a:off x="4199467" y="3124371"/>
              <a:ext cx="150568" cy="67881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405407" y="3157933"/>
              <a:ext cx="1707644" cy="582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NikoshBAN" panose="02000000000000000000"/>
                </a:rPr>
                <a:t> </a:t>
              </a:r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893041" y="3660307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স্যার</a:t>
            </a:r>
            <a:r>
              <a:rPr lang="en-US" sz="3600" dirty="0" smtClean="0">
                <a:latin typeface="NikoshBAN" panose="02000000000000000000"/>
              </a:rPr>
              <a:t> 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59743" y="4625591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স্বচ্ছ</a:t>
            </a:r>
            <a:r>
              <a:rPr lang="en-US" sz="3600" dirty="0" smtClean="0">
                <a:latin typeface="NikoshBAN" panose="02000000000000000000"/>
              </a:rPr>
              <a:t>   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t="36760" r="58636" b="32534"/>
          <a:stretch/>
        </p:blipFill>
        <p:spPr>
          <a:xfrm>
            <a:off x="1146696" y="4948757"/>
            <a:ext cx="366076" cy="323166"/>
          </a:xfrm>
          <a:prstGeom prst="rect">
            <a:avLst/>
          </a:prstGeom>
        </p:spPr>
      </p:pic>
      <p:sp>
        <p:nvSpPr>
          <p:cNvPr id="31" name="Right Arrow 30"/>
          <p:cNvSpPr/>
          <p:nvPr/>
        </p:nvSpPr>
        <p:spPr>
          <a:xfrm>
            <a:off x="2862405" y="4769921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35" name="Group 34"/>
          <p:cNvGrpSpPr/>
          <p:nvPr/>
        </p:nvGrpSpPr>
        <p:grpSpPr>
          <a:xfrm>
            <a:off x="3973972" y="4644333"/>
            <a:ext cx="2043755" cy="584775"/>
            <a:chOff x="4166997" y="4281129"/>
            <a:chExt cx="2043755" cy="58477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86" t="36760" r="58636" b="32534"/>
            <a:stretch/>
          </p:blipFill>
          <p:spPr>
            <a:xfrm>
              <a:off x="4166997" y="4507593"/>
              <a:ext cx="366076" cy="32316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4533073" y="4281129"/>
              <a:ext cx="1677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  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714440" y="4613554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স্বপ্ন</a:t>
            </a:r>
            <a:r>
              <a:rPr lang="en-US" sz="3600" dirty="0" smtClean="0">
                <a:latin typeface="NikoshBAN" panose="02000000000000000000"/>
              </a:rPr>
              <a:t>   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942" y="1864367"/>
            <a:ext cx="11019300" cy="2885546"/>
          </a:xfrm>
          <a:prstGeom prst="rect">
            <a:avLst/>
          </a:prstGeom>
        </p:spPr>
      </p:pic>
      <p:pic>
        <p:nvPicPr>
          <p:cNvPr id="37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944" y="56953"/>
            <a:ext cx="1182230" cy="118223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50896" y="294125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583072" y="1176169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46696" y="5474342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পত্রিকা</a:t>
            </a:r>
            <a:r>
              <a:rPr lang="en-US" sz="3600" dirty="0" smtClean="0">
                <a:latin typeface="NikoshBAN" panose="02000000000000000000"/>
              </a:rPr>
              <a:t>   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2888816" y="5630707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1" t="13078" r="20275" b="51816"/>
          <a:stretch/>
        </p:blipFill>
        <p:spPr>
          <a:xfrm rot="5400000">
            <a:off x="1808072" y="5638817"/>
            <a:ext cx="116046" cy="52317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937880" y="5513230"/>
            <a:ext cx="2079847" cy="582298"/>
            <a:chOff x="3937880" y="5513230"/>
            <a:chExt cx="2079847" cy="58229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41" t="13078" r="20275" b="51816"/>
            <a:stretch/>
          </p:blipFill>
          <p:spPr>
            <a:xfrm rot="5400000">
              <a:off x="4141444" y="5567686"/>
              <a:ext cx="116046" cy="52317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340048" y="5513230"/>
              <a:ext cx="1677679" cy="582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NikoshBAN" panose="02000000000000000000"/>
                </a:rPr>
                <a:t> </a:t>
              </a:r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714440" y="5473781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চরিত্র</a:t>
            </a:r>
            <a:r>
              <a:rPr lang="en-US" sz="3600" dirty="0" smtClean="0">
                <a:latin typeface="NikoshBAN" panose="02000000000000000000"/>
              </a:rPr>
              <a:t>     </a:t>
            </a:r>
            <a:endParaRPr lang="en-US" sz="36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3277526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/>
      <p:bldP spid="17" grpId="0"/>
      <p:bldP spid="18" grpId="0"/>
      <p:bldP spid="19" grpId="0"/>
      <p:bldP spid="20" grpId="0"/>
      <p:bldP spid="21" grpId="0" animBg="1"/>
      <p:bldP spid="27" grpId="0"/>
      <p:bldP spid="28" grpId="0"/>
      <p:bldP spid="31" grpId="0" animBg="1"/>
      <p:bldP spid="36" grpId="0"/>
      <p:bldP spid="33" grpId="0"/>
      <p:bldP spid="40" grpId="0" animBg="1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18" y="1784942"/>
            <a:ext cx="8888862" cy="4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1309" y="3154680"/>
            <a:ext cx="605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নিচের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প্রশ্নের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উত্তর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বাড়ি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থেকে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লিখে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আনবে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। </a:t>
            </a:r>
            <a:endParaRPr lang="en-US" sz="2400" dirty="0">
              <a:solidFill>
                <a:schemeClr val="bg1"/>
              </a:solidFill>
              <a:latin typeface="NikoshBAN" panose="0200000000000000000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" y="2801969"/>
            <a:ext cx="2765476" cy="40560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92789" y="3859941"/>
            <a:ext cx="605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কারা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মসলিন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কাপড়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কিনতে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আসতেন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? </a:t>
            </a:r>
            <a:endParaRPr lang="en-US" sz="24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8637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53597" y="4680658"/>
            <a:ext cx="2893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মলি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রানী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393" y="5265433"/>
            <a:ext cx="63167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মীরকুমুল্লী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দেলদুয়ার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টাঙ্গাইল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12521" y="4752754"/>
            <a:ext cx="4393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শ্রেণিঃতৃতীয়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বিষয়ঃআমার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পাঠঃ২০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পিরিয়ড-৯২)  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765" y="4752754"/>
            <a:ext cx="1305926" cy="1470850"/>
          </a:xfrm>
          <a:prstGeom prst="rect">
            <a:avLst/>
          </a:prstGeom>
        </p:spPr>
      </p:pic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6" b="12236"/>
          <a:stretch>
            <a:fillRect/>
          </a:stretch>
        </p:blipFill>
        <p:spPr>
          <a:xfrm>
            <a:off x="8155637" y="2165810"/>
            <a:ext cx="2371287" cy="2514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>
          <a:xfrm>
            <a:off x="2352728" y="2241811"/>
            <a:ext cx="2336837" cy="2313817"/>
          </a:xfrm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3000">
              <a:schemeClr val="accent2">
                <a:lumMod val="40000"/>
                <a:lumOff val="6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67000">
              <a:srgbClr val="EFDEA5"/>
            </a:gs>
            <a:gs pos="42000">
              <a:schemeClr val="accent5">
                <a:lumMod val="60000"/>
                <a:lumOff val="40000"/>
              </a:schemeClr>
            </a:gs>
            <a:gs pos="89000">
              <a:schemeClr val="accent5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18376" y="1363483"/>
            <a:ext cx="11946495" cy="1162826"/>
            <a:chOff x="1427747" y="1993692"/>
            <a:chExt cx="11179999" cy="1731363"/>
          </a:xfrm>
        </p:grpSpPr>
        <p:sp>
          <p:nvSpPr>
            <p:cNvPr id="5" name="Rectangle 4"/>
            <p:cNvSpPr/>
            <p:nvPr/>
          </p:nvSpPr>
          <p:spPr>
            <a:xfrm>
              <a:off x="4830669" y="2055211"/>
              <a:ext cx="7777077" cy="1221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দাঁড়ি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,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কোমা</a:t>
              </a:r>
              <a:r>
                <a: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প্রশ্নবোধক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বিষময়সূচক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বিরামচিহ্ন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ব্যবহার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বিভিন্ন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ধরনের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বাক্য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লিখতে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 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>
              <a:off x="8237440" y="3305331"/>
              <a:ext cx="3417758" cy="41972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211572" y="1993692"/>
              <a:ext cx="2264090" cy="1274164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184650" y="2216150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84650" y="2555875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184650" y="2895600"/>
              <a:ext cx="139700" cy="13335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864100" y="2216150"/>
              <a:ext cx="139700" cy="812800"/>
              <a:chOff x="4337050" y="2368550"/>
              <a:chExt cx="139700" cy="8128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4337050" y="23685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4337050" y="27082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337050" y="30480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ounded Rectangle 11"/>
            <p:cNvSpPr/>
            <p:nvPr/>
          </p:nvSpPr>
          <p:spPr>
            <a:xfrm>
              <a:off x="4216664" y="2249071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216664" y="2582056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216664" y="2915040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 flipH="1">
              <a:off x="1427747" y="3309600"/>
              <a:ext cx="3331630" cy="209862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3707631" y="162518"/>
            <a:ext cx="596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শিখনফল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   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8234" y="78736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পিরিয়ড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-318729" y="4420892"/>
            <a:ext cx="11793518" cy="1018384"/>
            <a:chOff x="1427747" y="1930657"/>
            <a:chExt cx="10649679" cy="1756923"/>
          </a:xfrm>
        </p:grpSpPr>
        <p:sp>
          <p:nvSpPr>
            <p:cNvPr id="53" name="Rectangle 52"/>
            <p:cNvSpPr/>
            <p:nvPr/>
          </p:nvSpPr>
          <p:spPr>
            <a:xfrm>
              <a:off x="4704306" y="1930657"/>
              <a:ext cx="7373120" cy="12741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যুক্তব্যঞ্জনবর্ণ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ভেঙ্গে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লিখতে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  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>
              <a:off x="8154649" y="3267856"/>
              <a:ext cx="3417758" cy="419724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2211572" y="1993692"/>
              <a:ext cx="2264090" cy="1274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71500" indent="-571500" algn="ctr">
                <a:buFont typeface="Wingdings" panose="05000000000000000000" pitchFamily="2" charset="2"/>
                <a:buChar char="q"/>
              </a:pP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4184650" y="2216150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4184650" y="2555875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184650" y="2895600"/>
              <a:ext cx="139700" cy="13335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4864100" y="2216150"/>
              <a:ext cx="139700" cy="812800"/>
              <a:chOff x="4337050" y="2368550"/>
              <a:chExt cx="139700" cy="812800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4337050" y="23685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4337050" y="27082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4337050" y="30480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Rounded Rectangle 59"/>
            <p:cNvSpPr/>
            <p:nvPr/>
          </p:nvSpPr>
          <p:spPr>
            <a:xfrm>
              <a:off x="4216664" y="2249071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216664" y="2582056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4216664" y="2915040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 flipH="1">
              <a:off x="1427747" y="3309600"/>
              <a:ext cx="3331630" cy="209862"/>
            </a:xfrm>
            <a:prstGeom prst="rect">
              <a:avLst/>
            </a:prstGeom>
          </p:spPr>
        </p:pic>
      </p:grpSp>
      <p:grpSp>
        <p:nvGrpSpPr>
          <p:cNvPr id="82" name="Group 81"/>
          <p:cNvGrpSpPr/>
          <p:nvPr/>
        </p:nvGrpSpPr>
        <p:grpSpPr>
          <a:xfrm>
            <a:off x="-318376" y="2362216"/>
            <a:ext cx="11793165" cy="1281043"/>
            <a:chOff x="-294886" y="2242901"/>
            <a:chExt cx="11790654" cy="1247432"/>
          </a:xfrm>
        </p:grpSpPr>
        <p:grpSp>
          <p:nvGrpSpPr>
            <p:cNvPr id="19" name="Group 18"/>
            <p:cNvGrpSpPr/>
            <p:nvPr/>
          </p:nvGrpSpPr>
          <p:grpSpPr>
            <a:xfrm>
              <a:off x="-294886" y="2242901"/>
              <a:ext cx="11790654" cy="1247432"/>
              <a:chOff x="1427747" y="1944974"/>
              <a:chExt cx="10647007" cy="1742606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4704305" y="1944974"/>
                <a:ext cx="7370449" cy="127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154649" y="3267856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2" name="Rectangle 1"/>
            <p:cNvSpPr/>
            <p:nvPr/>
          </p:nvSpPr>
          <p:spPr>
            <a:xfrm>
              <a:off x="3730264" y="2331934"/>
              <a:ext cx="7495241" cy="661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প্রতিবেদনমূলক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রচনা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পড়ে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ঘটনার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ধারাবাহিকতা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রক্ষা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করে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বিষয়বস্তু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বলতে</a:t>
              </a:r>
              <a:r>
                <a:rPr lang="en-US" sz="2000" dirty="0" smtClean="0">
                  <a:latin typeface="NikoshBAN" panose="02000000000000000000"/>
                </a:rPr>
                <a:t>  </a:t>
              </a:r>
              <a:r>
                <a:rPr lang="en-US" sz="2000" dirty="0" err="1" smtClean="0">
                  <a:latin typeface="NikoshBAN" panose="02000000000000000000"/>
                </a:rPr>
                <a:t>পারবে</a:t>
              </a:r>
              <a:r>
                <a:rPr lang="en-US" sz="2000" dirty="0" smtClean="0">
                  <a:latin typeface="NikoshBAN" panose="02000000000000000000"/>
                </a:rPr>
                <a:t>।  </a:t>
              </a:r>
              <a:endParaRPr lang="en-US" sz="2000" dirty="0">
                <a:latin typeface="NikoshBAN" panose="0200000000000000000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-165976" y="3427889"/>
            <a:ext cx="11640765" cy="1147640"/>
            <a:chOff x="-294886" y="3382887"/>
            <a:chExt cx="11560441" cy="1055314"/>
          </a:xfrm>
        </p:grpSpPr>
        <p:grpSp>
          <p:nvGrpSpPr>
            <p:cNvPr id="37" name="Group 36"/>
            <p:cNvGrpSpPr/>
            <p:nvPr/>
          </p:nvGrpSpPr>
          <p:grpSpPr>
            <a:xfrm>
              <a:off x="-294886" y="3382887"/>
              <a:ext cx="11560441" cy="1055314"/>
              <a:chOff x="1427747" y="1993692"/>
              <a:chExt cx="10911630" cy="1731363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4781861" y="1993692"/>
                <a:ext cx="7557516" cy="127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237440" y="3305331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40" name="Rectangle 39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5" name="Rounded Rectangle 44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3" name="Rectangle 2"/>
            <p:cNvSpPr/>
            <p:nvPr/>
          </p:nvSpPr>
          <p:spPr>
            <a:xfrm>
              <a:off x="4041649" y="3598323"/>
              <a:ext cx="6499045" cy="317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BC-DhakaSoft-Normal" pitchFamily="2" charset="0"/>
                </a:rPr>
                <a:t>তথ্যমূলক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রচনা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পড়ে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জ্ঞাত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তথ্য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লিখতে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পারবে</a:t>
              </a:r>
              <a:r>
                <a:rPr lang="en-US" sz="2000" dirty="0" smtClean="0">
                  <a:latin typeface="ABC-DhakaSoft-Normal" pitchFamily="2" charset="0"/>
                </a:rPr>
                <a:t>।    </a:t>
              </a:r>
              <a:endParaRPr lang="en-US" sz="2000" dirty="0">
                <a:latin typeface="ABC-DhakaSoft-Normal" pitchFamily="2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-165976" y="5315610"/>
            <a:ext cx="11380375" cy="1081496"/>
            <a:chOff x="-294886" y="3382887"/>
            <a:chExt cx="11570538" cy="1055314"/>
          </a:xfrm>
        </p:grpSpPr>
        <p:grpSp>
          <p:nvGrpSpPr>
            <p:cNvPr id="70" name="Group 69"/>
            <p:cNvGrpSpPr/>
            <p:nvPr/>
          </p:nvGrpSpPr>
          <p:grpSpPr>
            <a:xfrm>
              <a:off x="-294886" y="3382887"/>
              <a:ext cx="11570538" cy="1055314"/>
              <a:chOff x="1427747" y="1993692"/>
              <a:chExt cx="10921160" cy="1731363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4791391" y="2064802"/>
                <a:ext cx="7557516" cy="12741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73" name="Picture 72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237440" y="3305331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74" name="Rectangle 73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85" name="Oval 84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Oval 85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Oval 86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9" name="Rounded Rectangle 78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ounded Rectangle 80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4" name="Picture 83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71" name="Rectangle 70"/>
            <p:cNvSpPr/>
            <p:nvPr/>
          </p:nvSpPr>
          <p:spPr>
            <a:xfrm>
              <a:off x="3968158" y="3509280"/>
              <a:ext cx="6499045" cy="6907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BC-DhakaSoft-Normal" pitchFamily="2" charset="0"/>
                </a:rPr>
                <a:t>ফলাযুক্ত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যুক্তবর্ণযোগে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গঠিত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শব্দ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শুনে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শনাক্ত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করতে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পারবে</a:t>
              </a:r>
              <a:r>
                <a:rPr lang="en-US" sz="2000" dirty="0" smtClean="0">
                  <a:latin typeface="ABC-DhakaSoft-Normal" pitchFamily="2" charset="0"/>
                </a:rPr>
                <a:t>।     </a:t>
              </a:r>
              <a:endParaRPr lang="en-US" sz="2000" dirty="0">
                <a:latin typeface="ABC-DhakaSoft-Normal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77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60" y="512949"/>
            <a:ext cx="10119360" cy="52711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6" y="2275841"/>
            <a:ext cx="3124200" cy="45821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31557" y="2205895"/>
            <a:ext cx="5747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/>
              </a:rPr>
              <a:t>ঢাকাই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/>
              </a:rPr>
              <a:t>মসলিন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endParaRPr lang="en-US" sz="3600" b="1" dirty="0">
              <a:solidFill>
                <a:schemeClr val="bg1"/>
              </a:solidFill>
              <a:latin typeface="NikoshBAN" panose="0200000000000000000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3" b="8756"/>
          <a:stretch/>
        </p:blipFill>
        <p:spPr>
          <a:xfrm>
            <a:off x="3655906" y="2599006"/>
            <a:ext cx="1173480" cy="1099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03065" y="3640766"/>
            <a:ext cx="7204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NikoshBAN" panose="02000000000000000000"/>
              </a:rPr>
              <a:t>আরব</a:t>
            </a:r>
            <a:r>
              <a:rPr lang="en-US" sz="2800" b="1" dirty="0" smtClean="0">
                <a:solidFill>
                  <a:schemeClr val="bg1"/>
                </a:solidFill>
                <a:latin typeface="NikoshBAN" panose="0200000000000000000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NikoshBAN" panose="02000000000000000000"/>
              </a:rPr>
              <a:t>ইরান</a:t>
            </a:r>
            <a:r>
              <a:rPr lang="en-US" sz="2800" b="1" dirty="0" smtClean="0">
                <a:solidFill>
                  <a:schemeClr val="bg1"/>
                </a:solidFill>
                <a:latin typeface="NikoshBAN" panose="02000000000000000000"/>
              </a:rPr>
              <a:t>,…………</a:t>
            </a:r>
            <a:r>
              <a:rPr lang="en-US" sz="2800" b="1" dirty="0" err="1" smtClean="0">
                <a:solidFill>
                  <a:schemeClr val="bg1"/>
                </a:solidFill>
                <a:latin typeface="NikoshBAN" panose="02000000000000000000"/>
              </a:rPr>
              <a:t>যায়</a:t>
            </a:r>
            <a:r>
              <a:rPr lang="en-US" sz="28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anose="02000000000000000000"/>
              </a:rPr>
              <a:t>মসলিন</a:t>
            </a:r>
            <a:r>
              <a:rPr lang="en-US" sz="2800" b="1" dirty="0" smtClean="0">
                <a:solidFill>
                  <a:schemeClr val="bg1"/>
                </a:solidFill>
                <a:latin typeface="NikoshBAN" panose="02000000000000000000"/>
              </a:rPr>
              <a:t>।    </a:t>
            </a:r>
            <a:endParaRPr lang="en-US" sz="2800" b="1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66886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-3.7037E-7 L -1.25E-6 -3.7037E-7 C -0.00169 -0.00602 -0.00352 -0.01181 -0.00508 -0.01783 C -0.0056 -0.01991 -0.0056 -0.02246 -0.00625 -0.02454 C -0.00768 -0.02917 -0.0112 -0.03773 -0.0112 -0.03773 C -0.00873 -0.03935 -0.00625 -0.04236 -0.00378 -0.03773 C -0.00287 -0.03611 -0.003 -0.03334 -0.00248 -0.03125 C -0.00508 -0.02963 -0.00755 -0.02662 -0.01003 -0.03125 C -0.01094 -0.03287 -0.01081 -0.03565 -0.0112 -0.03773 C -0.01081 -0.04074 -0.01055 -0.04375 -0.01003 -0.04676 C -0.00964 -0.04884 -0.0099 -0.05209 -0.00873 -0.05324 C -0.00664 -0.05602 -0.0013 -0.05787 -0.0013 -0.05787 C 0.00117 -0.05695 0.00403 -0.05787 0.00625 -0.05556 C 0.00742 -0.0544 0.00742 -0.05116 0.00742 -0.04884 C 0.00742 -0.04144 0.0069 -0.03403 0.00625 -0.02662 C 0.00599 -0.02431 0.00586 -0.02199 0.00495 -0.02014 C 0.00403 -0.01806 0.00247 -0.01713 0.00117 -0.01551 C -0.00117 -0.00903 -0.00143 -0.00764 -0.00508 -0.00232 C -0.00612 -0.0007 -0.00755 0.00069 -0.00873 0.00208 C -0.00755 0.00278 -0.00638 0.00416 -0.00508 0.0044 C 0.00169 0.00555 0.00846 0.00393 0.01497 0.00648 C 0.01797 0.00787 0.01992 0.0125 0.02252 0.01551 L 0.02617 0.01991 C 0.02539 0.01412 0.02304 -0.00486 0.02122 -0.01111 C 0.02044 -0.01412 0.0194 -0.0169 0.01875 -0.02014 C 0.01771 -0.02431 0.01706 -0.02894 0.01627 -0.03334 L 0.01497 -0.04005 C 0.01458 -0.04236 0.0125 -0.04722 0.01367 -0.04676 L 0.01992 -0.04445 C 0.02083 -0.04005 0.02318 -0.03565 0.02252 -0.03125 C 0.022 -0.02824 0.02226 -0.02477 0.02122 -0.02222 C 0.01745 -0.01273 0.01458 -0.00996 0.01002 -0.00463 C 0.01627 -0.00371 0.02252 -0.00417 0.02877 -0.00232 C 0.03021 -0.00185 0.03099 0.00278 0.03242 0.00208 C 0.03372 0.00162 0.03333 -0.00232 0.03372 -0.00463 C 0.03411 -0.02014 0.03242 -0.03634 0.03502 -0.05116 C 0.03581 -0.05556 0.04023 -0.05301 0.04245 -0.05556 C 0.04726 -0.06134 0.04479 -0.05926 0.05 -0.06227 C 0.05299 -0.06088 0.05651 -0.06042 0.05872 -0.05556 C 0.0595 -0.05371 0.0595 -0.05116 0.06002 -0.04884 C 0.05807 -0.03565 0.05989 -0.04329 0.05495 -0.03125 C 0.05416 -0.02894 0.05364 -0.02616 0.05247 -0.02454 C 0.05143 -0.02292 0.05 -0.02315 0.0487 -0.02222 C 0.047 -0.02107 0.04544 -0.01898 0.04375 -0.01783 C 0.04127 -0.01621 0.0362 -0.01343 0.0362 -0.01343 C 0.0375 -0.01181 0.03854 -0.00926 0.03997 -0.00903 C 0.04661 -0.00718 0.05338 -0.00787 0.06002 -0.00671 C 0.06172 -0.00648 0.06328 -0.00533 0.06497 -0.00463 C 0.06458 -0.01019 0.0638 -0.02246 0.0625 -0.02894 C 0.05755 -0.05209 0.06198 -0.02384 0.05872 -0.04676 C 0.05911 -0.05116 0.05833 -0.05671 0.06002 -0.05996 C 0.06172 -0.06343 0.06745 -0.06435 0.06745 -0.06435 C 0.07044 -0.06366 0.07331 -0.0632 0.07617 -0.06227 C 0.07747 -0.06181 0.07903 -0.06158 0.07995 -0.05996 C 0.08086 -0.05834 0.08047 -0.05533 0.08125 -0.05324 C 0.08216 -0.0507 0.08372 -0.04884 0.08502 -0.04676 C 0.08802 -0.03056 0.08815 -0.03796 0.0862 -0.02454 C 0.08372 -0.02523 0.08047 -0.02361 0.07877 -0.02662 C 0.07747 -0.02894 0.07956 -0.03264 0.07995 -0.03565 C 0.08047 -0.03935 0.08008 -0.04352 0.08125 -0.04676 C 0.08229 -0.04977 0.08463 -0.05093 0.0862 -0.05324 C 0.09219 -0.0625 0.08737 -0.05857 0.09375 -0.06227 C 0.09544 -0.06158 0.09726 -0.06181 0.0987 -0.05996 C 0.1013 -0.05695 0.10182 -0.04884 0.10247 -0.04445 C 0.10208 -0.03704 0.10182 -0.02963 0.10117 -0.02222 C 0.10104 -0.01991 0.10091 -0.01736 0.1 -0.01551 C 0.09778 -0.01181 0.09492 -0.00972 0.09245 -0.00671 C 0.08724 -0.0007 0.09023 -0.00301 0.08372 -3.7037E-7 C 0.07474 -0.00162 0.07174 0.00347 0.06875 -0.00903 C 0.0681 -0.01181 0.06784 -0.01482 0.06745 -0.01783 C 0.06784 -0.03033 0.06719 -0.04329 0.06875 -0.05556 C 0.06901 -0.05787 0.07122 -0.05787 0.07252 -0.05787 C 0.0875 -0.05787 0.10247 -0.05625 0.11745 -0.05556 C 0.12044 -0.05486 0.12331 -0.0544 0.12617 -0.05324 C 0.12969 -0.05232 0.13177 -0.0507 0.13502 -0.04884 C 0.13541 -0.04676 0.13685 -0.04445 0.1362 -0.04236 C 0.13568 -0.04005 0.13359 -0.04144 0.13242 -0.04005 C 0.13099 -0.0382 0.12995 -0.03565 0.12877 -0.03334 C 0.12617 -0.03403 0.12213 -0.03982 0.12122 -0.03565 C 0.12005 -0.03056 0.12526 -0.02732 0.12617 -0.02222 L 0.12747 -0.01551 C 0.12708 -0.01181 0.12812 -0.00648 0.12617 -0.00463 C 0.12396 -0.00232 0.12122 -0.00579 0.11875 -0.00671 C 0.11484 -0.00834 0.11458 -0.00949 0.1112 -0.01343 C 0.11041 -0.01644 0.10963 -0.01945 0.10872 -0.02222 C 0.10716 -0.02685 0.10377 -0.03565 0.10377 -0.03565 C 0.10495 -0.03704 0.10599 -0.04005 0.10742 -0.04005 C 0.10898 -0.04005 0.10989 -0.03658 0.1112 -0.03565 C 0.11367 -0.0338 0.11627 -0.03264 0.11875 -0.03125 L 0.12252 -0.02894 C 0.1237 -0.02824 0.12487 -0.02709 0.12617 -0.02662 L 0.1362 -0.02454 C 0.15286 -0.00972 0.13203 -0.02755 0.14492 -0.01783 C 0.14935 -0.01435 0.15 -0.01343 0.15377 -0.00903 C 0.15456 -0.00671 0.1556 -0.00463 0.15625 -0.00232 C 0.15677 -0.00023 0.15833 0.00602 0.15742 0.0044 C 0.15234 -0.00486 0.15325 -0.00857 0.15 -0.01783 C 0.14883 -0.02107 0.14752 -0.02384 0.14622 -0.02662 L 0.14375 -0.04005 L 0.14245 -0.04676 C 0.15143 -0.05209 0.14778 -0.04861 0.15377 -0.05556 C 0.15599 -0.04375 0.15508 -0.05278 0.15247 -0.03565 C 0.15195 -0.03195 0.15195 -0.02801 0.15117 -0.02454 C 0.14987 -0.01829 0.14739 -0.01296 0.14622 -0.00671 L 0.14375 0.00648 C 0.14401 0.00116 0.14518 -0.02361 0.14622 -0.03125 C 0.14687 -0.03565 0.14648 -0.0419 0.1487 -0.04445 L 0.15247 -0.04884 C 0.15794 -0.04815 0.16354 -0.04931 0.16875 -0.04676 C 0.16992 -0.04607 0.16992 -0.04236 0.16992 -0.04005 C 0.16992 -0.02778 0.17031 -0.02199 0.16497 -0.01551 C 0.16393 -0.01435 0.1625 -0.01412 0.1612 -0.01343 C 0.1625 -0.01273 0.16367 -0.01181 0.16497 -0.01111 C 0.16914 -0.00903 0.17187 -0.00834 0.17617 -0.00671 C 0.17747 -0.00533 0.1789 -0.00417 0.17995 -0.00232 C 0.18099 -0.00046 0.18242 0.00694 0.18242 0.0044 C 0.18242 -0.00023 0.18086 -0.00463 0.17995 -0.00903 C 0.17956 -0.01111 0.17903 -0.01343 0.17877 -0.01551 C 0.17786 -0.02153 0.17799 -0.02824 0.17617 -0.03334 L 0.17252 -0.04445 C 0.172 -0.04954 0.17031 -0.06505 0.17122 -0.05996 C 0.17252 -0.05278 0.17239 -0.04491 0.1737 -0.03773 C 0.17409 -0.03565 0.17461 -0.03334 0.175 -0.03125 C 0.17539 -0.02824 0.17578 -0.02523 0.17617 -0.02222 C 0.17656 -0.02014 0.17708 -0.01783 0.17747 -0.01551 C 0.17669 -0.00533 0.1776 0.00602 0.175 0.01551 C 0.17383 0.01967 0.16745 0.01991 0.16745 0.01991 C 0.16627 0.01921 0.16471 0.01921 0.16367 0.01759 C 0.16146 0.01458 0.16081 0.00879 0.16002 0.0044 C 0.16041 0.00208 0.16028 -0.0007 0.1612 -0.00232 C 0.1638 -0.00695 0.16888 -0.00324 0.17122 -0.00232 C 0.172 -3.7037E-7 0.17265 0.00254 0.1737 0.0044 C 0.17474 0.00625 0.17656 0.00671 0.17747 0.00879 C 0.17825 0.01065 0.17786 0.01366 0.17877 0.01551 C 0.18463 0.02893 0.18385 0.02731 0.18997 0.03102 C 0.19713 0.0118 0.18854 0.03611 0.19375 0.01759 C 0.1944 0.01528 0.19557 0.01342 0.19622 0.01111 C 0.19726 0.00671 0.19791 0.00208 0.1987 -0.00232 L 0.2 -0.00903 C 0.19909 -0.01644 0.19883 -0.02408 0.19752 -0.03125 C 0.197 -0.03334 0.19674 -0.03565 0.19622 -0.03773 C 0.19557 -0.04028 0.19492 -0.04283 0.19375 -0.04445 C 0.19271 -0.04584 0.19127 -0.04584 0.18997 -0.04676 C 0.2013 -0.05347 0.18333 -0.04306 0.2 -0.05116 C 0.20247 -0.05232 0.20742 -0.05556 0.20742 -0.05556 C 0.20833 -0.05324 0.20989 -0.05162 0.20989 -0.04884 C 0.20989 -0.04491 0.2082 -0.04144 0.20742 -0.03773 C 0.20703 -0.03565 0.2069 -0.0331 0.20625 -0.03125 C 0.20521 -0.02847 0.20364 -0.02685 0.20247 -0.02454 C 0.20104 -0.02176 0.19987 -0.01875 0.1987 -0.01551 C 0.197 -0.01134 0.19375 -0.00232 0.19375 -0.00232 C 0.19544 -0.00162 0.197 0.00023 0.1987 -3.7037E-7 C 0.2013 -0.00046 0.20625 -0.00463 0.20625 -0.00463 C 0.21041 -0.00371 0.21458 -0.00347 0.21875 -0.00232 C 0.22005 -0.00185 0.22213 0.00231 0.22239 -3.7037E-7 C 0.22331 -0.00718 0.21927 -0.01435 0.21745 -0.02014 C 0.21653 -0.02292 0.21575 -0.02593 0.21497 -0.02894 C 0.21458 -0.03496 0.21432 -0.04074 0.21367 -0.04676 C 0.21302 -0.05417 0.21081 -0.05903 0.21367 -0.06667 C 0.21445 -0.06852 0.21614 -0.06829 0.21745 -0.06898 L 0.22747 -0.07338 C 0.22995 -0.07269 0.23268 -0.07315 0.23489 -0.07107 C 0.23958 -0.0669 0.23672 -0.05579 0.23489 -0.05116 C 0.23151 -0.0419 0.22825 -0.03866 0.2237 -0.03334 C 0.23437 -0.02084 0.21719 -0.03959 0.2362 -0.02662 C 0.23906 -0.02477 0.24375 -0.01783 0.24375 -0.01783 C 0.24453 -0.01551 0.24557 -0.01366 0.24622 -0.01111 C 0.24674 -0.00903 0.24883 -0.00463 0.24739 -0.00463 C 0.24609 -0.00463 0.24179 -0.01574 0.24114 -0.01783 C 0.24023 -0.0213 0.23919 -0.03009 0.23867 -0.03334 C 0.23828 -0.03565 0.23789 -0.03773 0.2375 -0.04005 C 0.2401 -0.04329 0.24661 -0.05301 0.25 -0.04236 C 0.25195 -0.03565 0.25052 -0.02662 0.2487 -0.02014 C 0.24765 -0.01644 0.2444 -0.01736 0.24245 -0.01551 C 0.24114 -0.01435 0.2401 -0.01227 0.23867 -0.01111 C 0.22526 -0.0007 0.23594 -0.01227 0.22747 -0.00232 C 0.22825 -3.7037E-7 0.22877 0.00278 0.22995 0.0044 C 0.23099 0.00579 0.23255 0.00555 0.23372 0.00648 C 0.23502 0.00787 0.23607 0.00972 0.2375 0.01111 C 0.24778 0.02014 0.23424 0.00486 0.24492 0.01759 C 0.25065 0.03287 0.25091 0.03704 0.2487 0.01991 C 0.24818 0.01597 0.24713 0.00833 0.24622 0.0044 C 0.24544 0.00139 0.24453 -0.00162 0.24375 -0.00463 C 0.24375 -0.00463 0.2401 -0.02986 0.24492 -0.03334 C 0.24635 -0.03426 0.24739 -0.03033 0.2487 -0.02894 C 0.25104 -0.01667 0.25208 -0.01366 0.2487 0.0044 C 0.24818 0.00694 0.24687 0.00023 0.24622 -0.00232 C 0.24453 -0.00926 0.24349 -0.01713 0.24245 -0.02454 C 0.24323 -0.03125 0.24414 -0.03773 0.24492 -0.04445 C 0.24531 -0.04746 0.24505 -0.05116 0.24622 -0.05324 C 0.24818 -0.05741 0.25364 -0.06227 0.25364 -0.06227 C 0.25573 -0.06158 0.2582 -0.06204 0.25989 -0.05996 C 0.26276 -0.05671 0.26002 -0.04097 0.25989 -0.04005 C 0.25911 -0.0338 0.25625 -0.02315 0.25364 -0.02014 L 0.25 -0.01551 C 0.24948 -0.01343 0.24739 -0.00972 0.2487 -0.00903 C 0.2539 -0.00602 0.2595 -0.00787 0.26497 -0.00671 C 0.26627 -0.00648 0.26745 -0.00509 0.26875 -0.00463 L 0.27864 -3.7037E-7 C 0.28034 0.0044 0.28424 0.01852 0.28372 0.01319 C 0.28333 0.00949 0.28281 0.00579 0.28242 0.00208 C 0.2819 -0.00371 0.2819 -0.00972 0.28125 -0.01551 C 0.2806 -0.02014 0.27956 -0.02454 0.27864 -0.02894 L 0.27747 -0.03565 C 0.27656 -0.03195 0.27578 -0.02824 0.275 -0.02454 C 0.27448 -0.02222 0.27422 -0.01991 0.2737 -0.01783 C 0.27174 -0.00972 0.26953 -0.00162 0.26745 0.00648 C 0.26367 0.04004 0.26849 -0.00162 0.26497 0.02662 C 0.26445 0.03032 0.26432 0.03403 0.26367 0.03773 C 0.26302 0.04143 0.26198 0.04491 0.2612 0.04884 C 0.26068 0.05092 0.26041 0.05324 0.25989 0.05532 C 0.2595 0.06065 0.2595 0.06597 0.25872 0.07083 C 0.25833 0.07361 0.25547 0.08009 0.25625 0.07754 C 0.26002 0.06412 0.26054 0.06342 0.26497 0.05324 C 0.26536 0.05092 0.26562 0.04861 0.26614 0.04653 C 0.26771 0.0412 0.2707 0.03611 0.27239 0.03102 C 0.28268 0.00092 0.26653 0.0375 0.2862 -0.00903 C 0.28763 -0.01227 0.28971 -0.01459 0.29114 -0.01783 C 0.29648 -0.02871 0.2914 -0.01991 0.29492 -0.03125 C 0.29635 -0.03588 0.3 -0.04445 0.3 -0.04445 C 0.29948 -0.04144 0.29896 -0.03866 0.2987 -0.03565 C 0.29726 -0.02107 0.29818 -0.02269 0.29622 -0.01111 C 0.29544 -0.00671 0.29375 0.00208 0.29375 0.00208 C 0.29414 0.00579 0.29375 0.01018 0.29492 0.01319 C 0.29609 0.01597 0.29831 0.01597 0.3 0.01759 C 0.3013 0.01898 0.30247 0.0206 0.30364 0.02222 C 0.30482 0.0125 0.30573 0.00555 0.30625 -0.00463 C 0.30677 -0.01551 0.30677 -0.02685 0.30742 -0.03773 C 0.30755 -0.04005 0.30781 -0.04283 0.30872 -0.04445 C 0.31081 -0.04815 0.31341 -0.05162 0.31614 -0.05324 L 0.3237 -0.05787 C 0.32539 -0.05695 0.3276 -0.05787 0.32864 -0.05556 C 0.33047 -0.05209 0.32864 -0.04306 0.33125 -0.04236 L 0.3375 -0.04005 C 0.33581 -0.03935 0.33398 -0.03912 0.33242 -0.03773 C 0.33099 -0.03658 0.32435 -0.02755 0.3237 -0.02662 C 0.32122 -0.02361 0.31614 -0.01783 0.31614 -0.01783 C 0.32057 -0.00602 0.31719 -0.01181 0.32864 -0.00671 L 0.33372 -0.00463 C 0.33502 -0.00278 0.34036 0.0044 0.34245 0.00208 C 0.34388 0.00046 0.34323 -0.00371 0.34375 -0.00671 C 0.34414 -0.02894 0.34323 -0.05139 0.34492 -0.07338 C 0.34518 -0.0757 0.34778 -0.07269 0.3487 -0.07107 C 0.34961 -0.06945 0.34948 -0.06667 0.35 -0.06435 C 0.35039 -0.05857 0.35078 -0.05255 0.35117 -0.04676 C 0.35247 -0.03148 0.35403 -0.02917 0.35 -0.04005 C 0.35078 -0.04236 0.35182 -0.04421 0.35247 -0.04676 C 0.35351 -0.05093 0.35495 -0.05996 0.35495 -0.05996 C 0.3638 -0.05463 0.36028 -0.0581 0.36614 -0.05116 C 0.36706 -0.04884 0.3681 -0.04699 0.36875 -0.04445 C 0.36979 -0.04028 0.37122 -0.03125 0.37122 -0.03125 C 0.3707 -0.02546 0.37044 -0.01505 0.36875 -0.00903 C 0.36797 -0.00648 0.36719 -0.0044 0.36614 -0.00232 C 0.35716 0.01574 0.35781 0.01597 0.35989 0.0044 C 0.36041 -0.00162 0.36081 -0.00741 0.3612 -0.01343 C 0.36302 -0.04792 0.35469 -0.06158 0.36745 -0.06667 C 0.36992 -0.06759 0.37239 -0.06852 0.375 -0.06898 C 0.38489 -0.07014 0.39492 -0.07037 0.40495 -0.07107 C 0.40924 -0.06597 0.41146 -0.06158 0.41614 -0.05996 C 0.41706 -0.05972 0.41784 -0.05996 0.41875 -0.05996 L 0.41875 -0.05996 L 0.41875 -0.05996 L 0.41875 -0.05996 L 0.41875 -0.05996 L 0.41875 -0.05996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2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/>
          <p:cNvSpPr/>
          <p:nvPr/>
        </p:nvSpPr>
        <p:spPr>
          <a:xfrm flipV="1">
            <a:off x="2098623" y="3597639"/>
            <a:ext cx="299803" cy="2053652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>
            <a:off x="-1778135" y="359763"/>
            <a:ext cx="6115987" cy="6115987"/>
          </a:xfrm>
          <a:prstGeom prst="arc">
            <a:avLst>
              <a:gd name="adj1" fmla="val 16200000"/>
              <a:gd name="adj2" fmla="val 4957405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420486" y="1022881"/>
            <a:ext cx="884420" cy="899409"/>
          </a:xfrm>
          <a:prstGeom prst="ellipse">
            <a:avLst/>
          </a:prstGeom>
          <a:solidFill>
            <a:srgbClr val="FFC000">
              <a:alpha val="85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১</a:t>
            </a:r>
          </a:p>
        </p:txBody>
      </p:sp>
      <p:grpSp>
        <p:nvGrpSpPr>
          <p:cNvPr id="20" name="Group 19"/>
          <p:cNvGrpSpPr/>
          <p:nvPr/>
        </p:nvGrpSpPr>
        <p:grpSpPr>
          <a:xfrm rot="3641707">
            <a:off x="818571" y="555465"/>
            <a:ext cx="733835" cy="5345684"/>
            <a:chOff x="6468808" y="1052567"/>
            <a:chExt cx="733835" cy="5345684"/>
          </a:xfrm>
        </p:grpSpPr>
        <p:grpSp>
          <p:nvGrpSpPr>
            <p:cNvPr id="19" name="Group 18"/>
            <p:cNvGrpSpPr/>
            <p:nvPr/>
          </p:nvGrpSpPr>
          <p:grpSpPr>
            <a:xfrm>
              <a:off x="6685825" y="1052567"/>
              <a:ext cx="299803" cy="5345684"/>
              <a:chOff x="6685825" y="1052567"/>
              <a:chExt cx="299803" cy="5345684"/>
            </a:xfrm>
          </p:grpSpPr>
          <p:sp>
            <p:nvSpPr>
              <p:cNvPr id="7" name="Isosceles Triangle 6"/>
              <p:cNvSpPr/>
              <p:nvPr/>
            </p:nvSpPr>
            <p:spPr>
              <a:xfrm>
                <a:off x="6685825" y="1052567"/>
                <a:ext cx="299803" cy="2672842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6685825" y="3725409"/>
                <a:ext cx="299803" cy="2672842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6468808" y="3492705"/>
              <a:ext cx="733835" cy="788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337850" y="1108309"/>
            <a:ext cx="7442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মসলিন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কাপড়ের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সুতা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তৈরি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হতো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কী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থেকে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977846" y="2968051"/>
            <a:ext cx="884420" cy="899409"/>
          </a:xfrm>
          <a:prstGeom prst="ellipse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২</a:t>
            </a:r>
          </a:p>
        </p:txBody>
      </p:sp>
      <p:sp>
        <p:nvSpPr>
          <p:cNvPr id="26" name="Oval 25"/>
          <p:cNvSpPr/>
          <p:nvPr/>
        </p:nvSpPr>
        <p:spPr>
          <a:xfrm>
            <a:off x="3202745" y="4788613"/>
            <a:ext cx="884420" cy="89940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৩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7847" y="326781"/>
            <a:ext cx="8003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গতক্লাসের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পুনরালোচনা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2265" y="3210970"/>
            <a:ext cx="7750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ঢাকার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সোনারগাঁ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অঞ্চল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কেন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বিখ্যাত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ছিল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9008" y="4911593"/>
            <a:ext cx="759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মসলিন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তৈরির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উপযোগী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ছিলো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কোন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নদী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128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3" grpId="0"/>
      <p:bldP spid="24" grpId="0" animBg="1"/>
      <p:bldP spid="26" grpId="0" animBg="1"/>
      <p:bldP spid="3" grpId="0"/>
      <p:bldP spid="1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r="7668" b="1331"/>
          <a:stretch/>
        </p:blipFill>
        <p:spPr>
          <a:xfrm>
            <a:off x="7818120" y="1238075"/>
            <a:ext cx="3768654" cy="4612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Horizontal Scroll 2"/>
          <p:cNvSpPr/>
          <p:nvPr/>
        </p:nvSpPr>
        <p:spPr>
          <a:xfrm>
            <a:off x="4937760" y="2606038"/>
            <a:ext cx="1859280" cy="1600200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৬৯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পৃষ্ঠা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 r="6989" b="2032"/>
          <a:stretch/>
        </p:blipFill>
        <p:spPr>
          <a:xfrm>
            <a:off x="464820" y="992417"/>
            <a:ext cx="3840480" cy="5104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52900" y="349095"/>
            <a:ext cx="5897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আজকের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সরবে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পড়ো</a:t>
            </a:r>
            <a:r>
              <a:rPr lang="en-US" sz="2800" dirty="0" smtClean="0">
                <a:latin typeface="NikoshBAN" panose="02000000000000000000"/>
              </a:rPr>
              <a:t>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5300" y="2130771"/>
            <a:ext cx="422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পড়া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কেমন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হলো</a:t>
            </a:r>
            <a:r>
              <a:rPr lang="en-US" sz="3200" dirty="0" smtClean="0">
                <a:latin typeface="NikoshBAN" panose="02000000000000000000"/>
              </a:rPr>
              <a:t>?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2423158"/>
            <a:ext cx="6088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আরো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ভালো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করা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যায়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কি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না</a:t>
            </a:r>
            <a:r>
              <a:rPr lang="en-US" sz="3200" dirty="0" smtClean="0">
                <a:latin typeface="NikoshBAN" panose="02000000000000000000"/>
              </a:rPr>
              <a:t>? 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1680" y="2669823"/>
            <a:ext cx="9195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কী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সমস্যা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নিজের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কাছে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বলে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তোমার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মনে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হয়</a:t>
            </a:r>
            <a:r>
              <a:rPr lang="en-US" sz="3200" dirty="0" smtClean="0">
                <a:latin typeface="NikoshBAN" panose="02000000000000000000"/>
              </a:rPr>
              <a:t>?   </a:t>
            </a:r>
            <a:endParaRPr lang="en-US" sz="32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8090256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85789" y="4212659"/>
            <a:ext cx="958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আরব</a:t>
            </a:r>
            <a:r>
              <a:rPr lang="en-US" sz="2800" dirty="0" smtClean="0">
                <a:latin typeface="NikoshBAN" panose="02000000000000000000"/>
              </a:rPr>
              <a:t>, </a:t>
            </a:r>
            <a:r>
              <a:rPr lang="en-US" sz="2800" dirty="0" err="1" smtClean="0">
                <a:latin typeface="NikoshBAN" panose="02000000000000000000"/>
              </a:rPr>
              <a:t>ইরান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চীন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বণিকরা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আসতেন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কিনতে</a:t>
            </a:r>
            <a:r>
              <a:rPr lang="en-US" sz="2800" dirty="0" smtClean="0">
                <a:latin typeface="NikoshBAN" panose="02000000000000000000"/>
              </a:rPr>
              <a:t>।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" y="495300"/>
            <a:ext cx="5614426" cy="3097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0" y="548640"/>
            <a:ext cx="5029200" cy="3049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92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2">
                <a:lumMod val="90000"/>
              </a:schemeClr>
            </a:gs>
            <a:gs pos="83000">
              <a:schemeClr val="bg2">
                <a:lumMod val="7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7240" y="4349115"/>
            <a:ext cx="1068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/>
              </a:rPr>
              <a:t>এক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সময়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কাপড়ের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বাজার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দখল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করে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নেয়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কারখানার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কাপড়</a:t>
            </a:r>
            <a:r>
              <a:rPr lang="en-US" sz="2800" b="1" dirty="0" smtClean="0">
                <a:latin typeface="NikoshBAN" panose="02000000000000000000"/>
              </a:rPr>
              <a:t>।    </a:t>
            </a:r>
            <a:endParaRPr lang="en-US" sz="2800" b="1" dirty="0">
              <a:latin typeface="NikoshBAN" panose="0200000000000000000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4" y="580072"/>
            <a:ext cx="5505159" cy="28946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69" y="580072"/>
            <a:ext cx="5449983" cy="28946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3815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72640" y="5192217"/>
            <a:ext cx="9204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প্রতিযোগিতায়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টিকতে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পেরে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হারিয়ে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যায়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।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656592"/>
            <a:ext cx="4480559" cy="4293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5" y="656592"/>
            <a:ext cx="5226346" cy="4293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1929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5689</TotalTime>
  <Words>355</Words>
  <Application>Microsoft Office PowerPoint</Application>
  <PresentationFormat>Widescreen</PresentationFormat>
  <Paragraphs>104</Paragraphs>
  <Slides>19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ABC-DhakaSoft-Normal</vt:lpstr>
      <vt:lpstr>Arial</vt:lpstr>
      <vt:lpstr>Calibri</vt:lpstr>
      <vt:lpstr>Calibri Light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WALTON</cp:lastModifiedBy>
  <cp:revision>443</cp:revision>
  <dcterms:created xsi:type="dcterms:W3CDTF">2021-07-26T10:09:43Z</dcterms:created>
  <dcterms:modified xsi:type="dcterms:W3CDTF">2026-08-18T06:04:58Z</dcterms:modified>
</cp:coreProperties>
</file>