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8" r:id="rId2"/>
    <p:sldId id="360" r:id="rId3"/>
    <p:sldId id="256" r:id="rId4"/>
    <p:sldId id="260" r:id="rId5"/>
    <p:sldId id="258" r:id="rId6"/>
    <p:sldId id="257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2" r:id="rId26"/>
    <p:sldId id="284" r:id="rId27"/>
    <p:sldId id="283" r:id="rId28"/>
    <p:sldId id="285" r:id="rId29"/>
    <p:sldId id="280" r:id="rId30"/>
    <p:sldId id="281" r:id="rId31"/>
    <p:sldId id="286" r:id="rId32"/>
    <p:sldId id="287" r:id="rId33"/>
    <p:sldId id="341" r:id="rId34"/>
    <p:sldId id="36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q+mwdDtRZpc7ZJAPgguKw==" hashData="Gxu3tAAIPZrZXM2hM2PKBSnGtfP5506Cd9iC41PyFaIM+Qm1i3TojeozS1tFfAf289HUkVNm2zcUcSvG4TZv+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BD1365-B956-4BE0-8167-8D8AEB4410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067800" cy="6858000"/>
          </a:xfrm>
        </p:spPr>
      </p:pic>
    </p:spTree>
    <p:extLst>
      <p:ext uri="{BB962C8B-B14F-4D97-AF65-F5344CB8AC3E}">
        <p14:creationId xmlns:p14="http://schemas.microsoft.com/office/powerpoint/2010/main" val="577207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BC6D95-8A96-4888-8DDC-5F0471E3F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Aa¨v‡qi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bvg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-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Ò‡hvMv‡hvMÓ</a:t>
            </a:r>
            <a:endParaRPr lang="en-US" sz="2800" b="1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2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 </a:t>
            </a:r>
            <a:r>
              <a:rPr lang="en-US" sz="2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Aa¨v‡qi</a:t>
            </a:r>
            <a:r>
              <a:rPr lang="en-US" sz="2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cvV</a:t>
            </a:r>
            <a:r>
              <a:rPr lang="en-US" sz="2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†kl </a:t>
            </a:r>
            <a:r>
              <a:rPr lang="en-US" sz="2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2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_©xiv- 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aviYv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2.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cÖwµqv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eY©bv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3.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¸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iæZ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¡ 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4.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‡f`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eY©bv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5.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Kvh©Ki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c‡_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cÖwZeÜKZv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mbv³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6.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hvMv‡hv‡Mi‡ÿ‡Î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AvBmwU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e¨env‡ii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KŠkj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7.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ÿ‡Î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AvBmwU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e¨env‡ii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Amyweav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0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1AFF9D-9139-4A5F-A7C7-5A8178A5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003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e¨e</a:t>
            </a:r>
            <a:r>
              <a:rPr lang="en-US" sz="44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44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vcbv</a:t>
            </a:r>
            <a:br>
              <a:rPr lang="en-US" sz="44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</a:br>
            <a:r>
              <a:rPr lang="en-US" sz="27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Øv`k</a:t>
            </a:r>
            <a:r>
              <a:rPr lang="en-US" sz="27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7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kÖYx</a:t>
            </a:r>
            <a:r>
              <a:rPr lang="en-US" sz="27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- 8g </a:t>
            </a:r>
            <a:r>
              <a:rPr lang="en-US" sz="27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27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-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0213E6-953B-404E-B13D-EED4D0EF53B5}"/>
              </a:ext>
            </a:extLst>
          </p:cNvPr>
          <p:cNvSpPr/>
          <p:nvPr/>
        </p:nvSpPr>
        <p:spPr>
          <a:xfrm>
            <a:off x="6096000" y="6200001"/>
            <a:ext cx="3048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 Hossain, Assistant Professor</a:t>
            </a:r>
          </a:p>
          <a:p>
            <a:pPr>
              <a:defRPr/>
            </a:pPr>
            <a:r>
              <a:rPr lang="en-US" sz="1000" dirty="0"/>
              <a:t>Department of management</a:t>
            </a:r>
          </a:p>
          <a:p>
            <a:pPr>
              <a:defRPr/>
            </a:pPr>
            <a:r>
              <a:rPr lang="en-US" sz="1000" dirty="0"/>
              <a:t>Alhaj </a:t>
            </a:r>
            <a:r>
              <a:rPr lang="en-US" sz="1000" dirty="0" err="1"/>
              <a:t>Ahed</a:t>
            </a:r>
            <a:r>
              <a:rPr lang="en-US" sz="1000" dirty="0"/>
              <a:t> Ali </a:t>
            </a:r>
            <a:r>
              <a:rPr lang="en-US" sz="1000" dirty="0" err="1"/>
              <a:t>Bisawas</a:t>
            </a:r>
            <a:r>
              <a:rPr lang="en-US" sz="1000" dirty="0"/>
              <a:t> Degree college, Pabna</a:t>
            </a:r>
          </a:p>
        </p:txBody>
      </p:sp>
    </p:spTree>
    <p:extLst>
      <p:ext uri="{BB962C8B-B14F-4D97-AF65-F5344CB8AC3E}">
        <p14:creationId xmlns:p14="http://schemas.microsoft.com/office/powerpoint/2010/main" val="38160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3371851"/>
          </a:xfrm>
        </p:spPr>
        <p:txBody>
          <a:bodyPr>
            <a:normAutofit fontScale="90000"/>
          </a:bodyPr>
          <a:lstStyle/>
          <a:p>
            <a:r>
              <a:rPr lang="en-US" sz="153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15300" dirty="0" err="1">
                <a:latin typeface="SutonnyMJ" pitchFamily="2" charset="0"/>
                <a:cs typeface="SutonnyMJ" pitchFamily="2" charset="0"/>
              </a:rPr>
              <a:t>hvMv‡hvM</a:t>
            </a: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r>
              <a:rPr lang="en-US" sz="7300" b="1" dirty="0">
                <a:latin typeface="Arial Black" pitchFamily="34" charset="0"/>
                <a:cs typeface="SutonnyMJ" pitchFamily="2" charset="0"/>
              </a:rPr>
              <a:t>Communication</a:t>
            </a:r>
            <a:r>
              <a:rPr lang="en-US" sz="8800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29149"/>
            <a:ext cx="6400800" cy="2590800"/>
          </a:xfrm>
        </p:spPr>
        <p:txBody>
          <a:bodyPr>
            <a:normAutofit/>
          </a:bodyPr>
          <a:lstStyle/>
          <a:p>
            <a:pPr algn="r"/>
            <a:endParaRPr lang="en-US" sz="1800" dirty="0"/>
          </a:p>
          <a:p>
            <a:pPr algn="r"/>
            <a:endParaRPr lang="en-US" sz="1800" dirty="0"/>
          </a:p>
          <a:p>
            <a:pPr algn="r"/>
            <a:r>
              <a:rPr lang="en-US" sz="1600" b="1" dirty="0"/>
              <a:t>Prepared By-</a:t>
            </a:r>
          </a:p>
          <a:p>
            <a:pPr algn="r"/>
            <a:r>
              <a:rPr lang="en-US" sz="1600" b="1" dirty="0"/>
              <a:t>Dr. Md. </a:t>
            </a:r>
            <a:r>
              <a:rPr lang="en-US" sz="1600" b="1" dirty="0" err="1"/>
              <a:t>Shajjad</a:t>
            </a:r>
            <a:r>
              <a:rPr lang="en-US" sz="1600" b="1" dirty="0"/>
              <a:t> </a:t>
            </a:r>
            <a:r>
              <a:rPr lang="en-US" sz="1600" b="1" dirty="0" err="1"/>
              <a:t>Hossain</a:t>
            </a:r>
            <a:endParaRPr lang="en-US" sz="1600" b="1" dirty="0"/>
          </a:p>
          <a:p>
            <a:pPr algn="r"/>
            <a:r>
              <a:rPr lang="en-US" sz="1600" b="1" dirty="0"/>
              <a:t>Assistant Professor</a:t>
            </a:r>
          </a:p>
          <a:p>
            <a:pPr algn="l"/>
            <a:r>
              <a:rPr lang="en-US" sz="1600" b="1" dirty="0"/>
              <a:t>                                                                                  Department of Management</a:t>
            </a:r>
          </a:p>
          <a:p>
            <a:pPr algn="r"/>
            <a:r>
              <a:rPr lang="en-US" sz="1600" b="1" dirty="0"/>
              <a:t>Alhaj </a:t>
            </a:r>
            <a:r>
              <a:rPr lang="en-US" sz="1600" b="1" dirty="0" err="1"/>
              <a:t>Ahed</a:t>
            </a:r>
            <a:r>
              <a:rPr lang="en-US" sz="1600" b="1" dirty="0"/>
              <a:t> Ali Biswas Degree College, Pabna</a:t>
            </a:r>
            <a:endParaRPr lang="en-US" sz="2000" b="1" dirty="0"/>
          </a:p>
          <a:p>
            <a:endParaRPr lang="en-US" sz="2400" b="1" dirty="0"/>
          </a:p>
        </p:txBody>
      </p:sp>
      <p:sp>
        <p:nvSpPr>
          <p:cNvPr id="4" name="Minus 3"/>
          <p:cNvSpPr/>
          <p:nvPr/>
        </p:nvSpPr>
        <p:spPr>
          <a:xfrm>
            <a:off x="609600" y="39624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6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20F03B-4F86-41B9-A2AF-B7B47A5C7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472440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60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RinkiyMJ" pitchFamily="2" charset="0"/>
                <a:cs typeface="RinkiyMJ" pitchFamily="2" charset="0"/>
              </a:rPr>
            </a:br>
            <a:r>
              <a:rPr lang="en-US" sz="60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‡</a:t>
            </a:r>
            <a:r>
              <a:rPr lang="en-US" sz="60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hvMv‡hvM</a:t>
            </a:r>
            <a:r>
              <a:rPr lang="en-US" sz="60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wK</a:t>
            </a:r>
            <a:r>
              <a:rPr lang="en-US" sz="60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?</a:t>
            </a:r>
            <a:br>
              <a:rPr lang="en-US" sz="60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</a:b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`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yB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ev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Z‡ZvwaK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e¨w³, `j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ev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c‡ÿi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g‡a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¨ †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Kv‡bv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msev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`, Z_¨,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fve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B”Qv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AvKvÿv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g‡bvfve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BZ¨vw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`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i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wewbgq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n‡j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Zv‡K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†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hvMv‡hvM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e‡j</a:t>
            </a:r>
            <a:r>
              <a:rPr lang="en-US" sz="3600" dirty="0">
                <a:solidFill>
                  <a:schemeClr val="bg1"/>
                </a:solidFill>
                <a:latin typeface="RinkiyMJ" pitchFamily="2" charset="0"/>
                <a:cs typeface="RinkiyMJ" pitchFamily="2" charset="0"/>
              </a:rPr>
              <a:t>|</a:t>
            </a:r>
            <a:br>
              <a:rPr lang="en-US" sz="8000" dirty="0">
                <a:solidFill>
                  <a:schemeClr val="bg1"/>
                </a:solidFill>
              </a:rPr>
            </a:br>
            <a:br>
              <a:rPr lang="en-US" sz="8800" dirty="0">
                <a:latin typeface="RinkiyMJ" pitchFamily="2" charset="0"/>
                <a:cs typeface="RinkiyMJ" pitchFamily="2" charset="0"/>
              </a:rPr>
            </a:br>
            <a:endParaRPr lang="en-US" sz="8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5486400"/>
            <a:ext cx="6400800" cy="1219200"/>
          </a:xfrm>
        </p:spPr>
        <p:txBody>
          <a:bodyPr>
            <a:normAutofit fontScale="55000" lnSpcReduction="20000"/>
          </a:bodyPr>
          <a:lstStyle/>
          <a:p>
            <a:pPr algn="r"/>
            <a:endParaRPr lang="en-US" sz="1800" dirty="0">
              <a:solidFill>
                <a:schemeClr val="bg1"/>
              </a:solidFill>
            </a:endParaRPr>
          </a:p>
          <a:p>
            <a:pPr algn="r"/>
            <a:endParaRPr lang="en-US" sz="1800" dirty="0">
              <a:solidFill>
                <a:schemeClr val="bg1"/>
              </a:solidFill>
            </a:endParaRPr>
          </a:p>
          <a:p>
            <a:pPr algn="r"/>
            <a:r>
              <a:rPr lang="en-US" sz="1800" b="1" dirty="0">
                <a:solidFill>
                  <a:schemeClr val="bg1"/>
                </a:solidFill>
              </a:rPr>
              <a:t>Prepared By-</a:t>
            </a:r>
          </a:p>
          <a:p>
            <a:pPr algn="r"/>
            <a:r>
              <a:rPr lang="en-US" sz="1800" b="1" dirty="0">
                <a:solidFill>
                  <a:schemeClr val="bg1"/>
                </a:solidFill>
              </a:rPr>
              <a:t>Dr. Md. </a:t>
            </a:r>
            <a:r>
              <a:rPr lang="en-US" sz="1800" b="1" dirty="0" err="1">
                <a:solidFill>
                  <a:schemeClr val="bg1"/>
                </a:solidFill>
              </a:rPr>
              <a:t>Shajjad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Hossain</a:t>
            </a:r>
            <a:endParaRPr lang="en-US" sz="1800" b="1" dirty="0">
              <a:solidFill>
                <a:schemeClr val="bg1"/>
              </a:solidFill>
            </a:endParaRPr>
          </a:p>
          <a:p>
            <a:pPr algn="r"/>
            <a:r>
              <a:rPr lang="en-US" sz="1800" b="1" dirty="0">
                <a:solidFill>
                  <a:schemeClr val="bg1"/>
                </a:solidFill>
              </a:rPr>
              <a:t>Assistant Professor</a:t>
            </a:r>
          </a:p>
          <a:p>
            <a:pPr algn="r"/>
            <a:r>
              <a:rPr lang="en-US" sz="1800" b="1" dirty="0">
                <a:solidFill>
                  <a:schemeClr val="bg1"/>
                </a:solidFill>
              </a:rPr>
              <a:t>Department of Management</a:t>
            </a:r>
          </a:p>
          <a:p>
            <a:pPr algn="r"/>
            <a:r>
              <a:rPr lang="en-US" sz="1800" b="1" dirty="0">
                <a:solidFill>
                  <a:schemeClr val="bg1"/>
                </a:solidFill>
              </a:rPr>
              <a:t>Alhaj </a:t>
            </a:r>
            <a:r>
              <a:rPr lang="en-US" sz="1800" b="1" dirty="0" err="1">
                <a:solidFill>
                  <a:schemeClr val="bg1"/>
                </a:solidFill>
              </a:rPr>
              <a:t>Ahed</a:t>
            </a:r>
            <a:r>
              <a:rPr lang="en-US" sz="1800" b="1" dirty="0">
                <a:solidFill>
                  <a:schemeClr val="bg1"/>
                </a:solidFill>
              </a:rPr>
              <a:t> Ali Biswas Degree College, Pabna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/>
          </a:p>
        </p:txBody>
      </p:sp>
      <p:sp>
        <p:nvSpPr>
          <p:cNvPr id="4" name="Minus 3"/>
          <p:cNvSpPr/>
          <p:nvPr/>
        </p:nvSpPr>
        <p:spPr>
          <a:xfrm>
            <a:off x="609600" y="54864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900" y="76200"/>
            <a:ext cx="7772400" cy="10668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cÖwµqv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¯‘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br>
              <a:rPr lang="en-US" sz="2000" dirty="0">
                <a:latin typeface="SutonnyMJ" pitchFamily="2" charset="0"/>
                <a:cs typeface="SutonnyMJ" pitchFamily="2" charset="0"/>
              </a:rPr>
            </a:br>
            <a:r>
              <a:rPr lang="en-US" sz="2400" b="1" dirty="0">
                <a:latin typeface="Arial Black" pitchFamily="34" charset="0"/>
                <a:cs typeface="SutonnyMJ" pitchFamily="2" charset="0"/>
              </a:rPr>
              <a:t>Communication Process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7543800" cy="1524000"/>
          </a:xfrm>
        </p:spPr>
        <p:txBody>
          <a:bodyPr>
            <a:normAutofit fontScale="70000" lnSpcReduction="20000"/>
          </a:bodyPr>
          <a:lstStyle/>
          <a:p>
            <a:pPr algn="r"/>
            <a:endParaRPr lang="en-US" sz="1800" dirty="0"/>
          </a:p>
          <a:p>
            <a:pPr algn="r"/>
            <a:endParaRPr lang="en-US" sz="1800" dirty="0"/>
          </a:p>
          <a:p>
            <a:pPr algn="r"/>
            <a:r>
              <a:rPr lang="en-US" sz="1800" b="1" dirty="0"/>
              <a:t>Prepared By-</a:t>
            </a:r>
          </a:p>
          <a:p>
            <a:pPr algn="r"/>
            <a:r>
              <a:rPr lang="en-US" sz="1800" b="1" dirty="0"/>
              <a:t>Dr. Md. </a:t>
            </a:r>
            <a:r>
              <a:rPr lang="en-US" sz="1800" b="1" dirty="0" err="1"/>
              <a:t>Shajjad</a:t>
            </a:r>
            <a:r>
              <a:rPr lang="en-US" sz="1800" b="1" dirty="0"/>
              <a:t> Hossain</a:t>
            </a:r>
          </a:p>
          <a:p>
            <a:pPr algn="r"/>
            <a:r>
              <a:rPr lang="en-US" sz="1800" b="1" dirty="0"/>
              <a:t>Assistant Professor</a:t>
            </a:r>
          </a:p>
          <a:p>
            <a:pPr algn="r"/>
            <a:r>
              <a:rPr lang="en-US" sz="1800" b="1" dirty="0"/>
              <a:t>Department of Management</a:t>
            </a:r>
          </a:p>
          <a:p>
            <a:pPr algn="r"/>
            <a:r>
              <a:rPr lang="en-US" sz="1800" b="1" dirty="0"/>
              <a:t>Alhaj </a:t>
            </a:r>
            <a:r>
              <a:rPr lang="en-US" sz="1800" b="1" dirty="0" err="1"/>
              <a:t>Ahed</a:t>
            </a:r>
            <a:r>
              <a:rPr lang="en-US" sz="1800" b="1" dirty="0"/>
              <a:t> Ali Biswas Degree College, Pabna</a:t>
            </a:r>
            <a:endParaRPr lang="en-US" sz="2400" b="1" dirty="0"/>
          </a:p>
          <a:p>
            <a:endParaRPr lang="en-US" sz="2400" b="1" dirty="0"/>
          </a:p>
        </p:txBody>
      </p:sp>
      <p:sp>
        <p:nvSpPr>
          <p:cNvPr id="4" name="Minus 3"/>
          <p:cNvSpPr/>
          <p:nvPr/>
        </p:nvSpPr>
        <p:spPr>
          <a:xfrm>
            <a:off x="609600" y="53340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28600" y="1371600"/>
            <a:ext cx="8610600" cy="396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95600" y="1447800"/>
            <a:ext cx="2514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cÖiK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Sender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1295400"/>
            <a:ext cx="8610600" cy="396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971800" y="1371600"/>
            <a:ext cx="2514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cÖiK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Sender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0" y="2971800"/>
            <a:ext cx="14478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cÖiK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dirty="0">
                <a:latin typeface="SutonnyMJ" pitchFamily="2" charset="0"/>
                <a:cs typeface="SutonnyMJ" pitchFamily="2" charset="0"/>
              </a:rPr>
              <a:t> KZ„©K †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Kvb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avibvi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Dbœqb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4600" y="2971800"/>
            <a:ext cx="11430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cÖiY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2800" b="1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hvM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¨</a:t>
            </a:r>
          </a:p>
          <a:p>
            <a:pPr algn="ctr"/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K‡i</a:t>
            </a:r>
            <a:endParaRPr lang="en-US" sz="2800" b="1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mvRv‡bv</a:t>
            </a:r>
            <a:endParaRPr 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38600" y="2971800"/>
            <a:ext cx="11430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msev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`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38800" y="2971800"/>
            <a:ext cx="11430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gva¨g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wbe©vPb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39000" y="2971800"/>
            <a:ext cx="11430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SutonnyMJ" pitchFamily="2" charset="0"/>
                <a:cs typeface="SutonnyMJ" pitchFamily="2" charset="0"/>
              </a:rPr>
              <a:t>msev</a:t>
            </a:r>
            <a:r>
              <a:rPr lang="en-US" sz="3600" b="1" dirty="0">
                <a:latin typeface="SutonnyMJ" pitchFamily="2" charset="0"/>
                <a:cs typeface="SutonnyMJ" pitchFamily="2" charset="0"/>
              </a:rPr>
              <a:t>` †</a:t>
            </a:r>
            <a:r>
              <a:rPr lang="en-US" sz="3600" b="1" dirty="0" err="1">
                <a:latin typeface="SutonnyMJ" pitchFamily="2" charset="0"/>
                <a:cs typeface="SutonnyMJ" pitchFamily="2" charset="0"/>
              </a:rPr>
              <a:t>cÖiY</a:t>
            </a:r>
            <a:endParaRPr lang="en-US" sz="3600" b="1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905000" y="4038600"/>
            <a:ext cx="4572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657600" y="4114800"/>
            <a:ext cx="4572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181600" y="4114800"/>
            <a:ext cx="4572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705600" y="4114800"/>
            <a:ext cx="4572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8382000" y="4114800"/>
            <a:ext cx="4572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52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 animBg="1"/>
      <p:bldP spid="9" grpId="0" build="p" animBg="1"/>
      <p:bldP spid="10" grpId="0" build="p" animBg="1"/>
      <p:bldP spid="12" grpId="0" build="p" animBg="1"/>
      <p:bldP spid="13" grpId="0" build="p" animBg="1"/>
      <p:bldP spid="1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228600" y="1371600"/>
            <a:ext cx="8610600" cy="396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54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53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300" dirty="0" err="1">
                <a:latin typeface="SutonnyMJ" pitchFamily="2" charset="0"/>
                <a:cs typeface="SutonnyMJ" pitchFamily="2" charset="0"/>
              </a:rPr>
              <a:t>cÖwµqv</a:t>
            </a:r>
            <a:r>
              <a:rPr lang="en-US" sz="5300" dirty="0">
                <a:latin typeface="SutonnyMJ" pitchFamily="2" charset="0"/>
                <a:cs typeface="SutonnyMJ" pitchFamily="2" charset="0"/>
              </a:rPr>
              <a:t> </a:t>
            </a:r>
            <a:br>
              <a:rPr lang="en-US" sz="3600" dirty="0">
                <a:latin typeface="SutonnyMJ" pitchFamily="2" charset="0"/>
                <a:cs typeface="SutonnyMJ" pitchFamily="2" charset="0"/>
              </a:rPr>
            </a:br>
            <a:r>
              <a:rPr lang="en-US" sz="4000" b="1" dirty="0">
                <a:latin typeface="Arial Black" pitchFamily="34" charset="0"/>
                <a:cs typeface="SutonnyMJ" pitchFamily="2" charset="0"/>
              </a:rPr>
              <a:t>Communication Process</a:t>
            </a:r>
            <a:r>
              <a:rPr lang="en-US" sz="4900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7539036" cy="1524000"/>
          </a:xfrm>
        </p:spPr>
        <p:txBody>
          <a:bodyPr>
            <a:normAutofit fontScale="70000" lnSpcReduction="20000"/>
          </a:bodyPr>
          <a:lstStyle/>
          <a:p>
            <a:pPr algn="r"/>
            <a:endParaRPr lang="en-US" sz="1800" dirty="0"/>
          </a:p>
          <a:p>
            <a:pPr algn="r"/>
            <a:endParaRPr lang="en-US" sz="1800" dirty="0"/>
          </a:p>
          <a:p>
            <a:pPr algn="r"/>
            <a:r>
              <a:rPr lang="en-US" sz="1800" b="1" dirty="0"/>
              <a:t>Prepared By-</a:t>
            </a:r>
          </a:p>
          <a:p>
            <a:pPr algn="r"/>
            <a:r>
              <a:rPr lang="en-US" sz="1800" b="1" dirty="0"/>
              <a:t>Dr. Md. </a:t>
            </a:r>
            <a:r>
              <a:rPr lang="en-US" sz="1800" b="1" dirty="0" err="1"/>
              <a:t>Shajjad</a:t>
            </a:r>
            <a:r>
              <a:rPr lang="en-US" sz="1800" b="1" dirty="0"/>
              <a:t> Hossain</a:t>
            </a:r>
          </a:p>
          <a:p>
            <a:pPr algn="r"/>
            <a:r>
              <a:rPr lang="en-US" sz="1800" b="1" dirty="0"/>
              <a:t>Assistant Professor</a:t>
            </a:r>
          </a:p>
          <a:p>
            <a:pPr algn="r"/>
            <a:r>
              <a:rPr lang="en-US" sz="1800" b="1" dirty="0"/>
              <a:t>Department of Management</a:t>
            </a:r>
          </a:p>
          <a:p>
            <a:pPr algn="r"/>
            <a:r>
              <a:rPr lang="en-US" sz="1800" b="1" dirty="0"/>
              <a:t>Alhaj </a:t>
            </a:r>
            <a:r>
              <a:rPr lang="en-US" sz="1800" b="1" dirty="0" err="1"/>
              <a:t>Ahed</a:t>
            </a:r>
            <a:r>
              <a:rPr lang="en-US" sz="1800" b="1" dirty="0"/>
              <a:t> Ali Biswas Degree College, Pabna</a:t>
            </a:r>
            <a:endParaRPr lang="en-US" sz="2400" b="1" dirty="0"/>
          </a:p>
          <a:p>
            <a:endParaRPr lang="en-US" sz="2400" b="1" dirty="0"/>
          </a:p>
        </p:txBody>
      </p:sp>
      <p:sp>
        <p:nvSpPr>
          <p:cNvPr id="4" name="Minus 3"/>
          <p:cNvSpPr/>
          <p:nvPr/>
        </p:nvSpPr>
        <p:spPr>
          <a:xfrm>
            <a:off x="609600" y="53340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2057400"/>
            <a:ext cx="1981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cÖiK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000" dirty="0">
                <a:latin typeface="Arial" pitchFamily="34" charset="0"/>
                <a:cs typeface="Arial" pitchFamily="34" charset="0"/>
              </a:rPr>
              <a:t>Sender</a:t>
            </a:r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>
            <a:off x="2286000" y="2743200"/>
            <a:ext cx="91440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276600" y="2057400"/>
            <a:ext cx="1981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gva¨g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000" dirty="0">
                <a:latin typeface="Arial" pitchFamily="34" charset="0"/>
                <a:cs typeface="Arial" pitchFamily="34" charset="0"/>
              </a:rPr>
              <a:t>Media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257800" y="2743200"/>
            <a:ext cx="91440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248400" y="2057400"/>
            <a:ext cx="1981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cÖvcK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Receiver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8305800" y="2743200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7886700" y="3619500"/>
            <a:ext cx="16002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667000" y="4267200"/>
            <a:ext cx="434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  <a:cs typeface="SutonnyMJ" pitchFamily="2" charset="0"/>
              </a:rPr>
              <a:t>djveZ©b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Feed back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10800000">
            <a:off x="7239000" y="4419600"/>
            <a:ext cx="12954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1219200" y="4572000"/>
            <a:ext cx="12954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800100" y="4000500"/>
            <a:ext cx="8382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438400" y="1447800"/>
            <a:ext cx="4343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  <a:cs typeface="SutonnyMJ" pitchFamily="2" charset="0"/>
              </a:rPr>
              <a:t>evZ©v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Message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5400000" flipH="1" flipV="1">
            <a:off x="1257300" y="1790700"/>
            <a:ext cx="228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371600" y="1524000"/>
            <a:ext cx="990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553200" y="1524000"/>
            <a:ext cx="990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7315200" y="1752600"/>
            <a:ext cx="3048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  <p:bldP spid="8" grpId="0" build="p" animBg="1"/>
      <p:bldP spid="10" grpId="0" build="p" animBg="1"/>
      <p:bldP spid="15" grpId="0" build="p" animBg="1"/>
      <p:bldP spid="21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5715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>
                <a:latin typeface="RinkiyMJ" pitchFamily="2" charset="0"/>
                <a:cs typeface="RinkiyMJ" pitchFamily="2" charset="0"/>
              </a:rPr>
              <a:t>                    ‡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hvMv‡hv‡Mi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¸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iæZ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¡ 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Z‡_¨i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Av`vb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cÖ`vb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|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cwiKíbv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I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bxwZ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cÖbqb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Kg©xi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`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ÿZv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e„w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×|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jÿ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AR©b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|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mgm¨vi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mgvavb</a:t>
            </a:r>
            <a:br>
              <a:rPr lang="en-US" sz="8000" dirty="0"/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4900" dirty="0" err="1"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sz="49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900" dirty="0" err="1">
                <a:latin typeface="SutonnyMJ" pitchFamily="2" charset="0"/>
                <a:cs typeface="SutonnyMJ" pitchFamily="2" charset="0"/>
              </a:rPr>
              <a:t>MÖnb</a:t>
            </a:r>
            <a:br>
              <a:rPr lang="en-US" sz="88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4400" dirty="0" err="1">
                <a:latin typeface="SutonnyMJ" pitchFamily="2" charset="0"/>
                <a:cs typeface="SutonnyMJ" pitchFamily="2" charset="0"/>
              </a:rPr>
              <a:t>wkí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  <a:cs typeface="SutonnyMJ" pitchFamily="2" charset="0"/>
              </a:rPr>
              <a:t>m¤ú‡K©i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  <a:cs typeface="SutonnyMJ" pitchFamily="2" charset="0"/>
              </a:rPr>
              <a:t>Dbœqb</a:t>
            </a:r>
            <a:br>
              <a:rPr lang="en-US" sz="4400" dirty="0">
                <a:latin typeface="SutonnyMJ" pitchFamily="2" charset="0"/>
                <a:cs typeface="SutonnyMJ" pitchFamily="2" charset="0"/>
              </a:rPr>
            </a:br>
            <a:r>
              <a:rPr lang="en-US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cY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I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mevi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cÖPvi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5486400"/>
            <a:ext cx="6400800" cy="1219200"/>
          </a:xfrm>
        </p:spPr>
        <p:txBody>
          <a:bodyPr>
            <a:normAutofit fontScale="55000" lnSpcReduction="20000"/>
          </a:bodyPr>
          <a:lstStyle/>
          <a:p>
            <a:pPr algn="r"/>
            <a:endParaRPr lang="en-US" sz="1800" dirty="0"/>
          </a:p>
          <a:p>
            <a:pPr algn="r"/>
            <a:endParaRPr lang="en-US" sz="1800" dirty="0"/>
          </a:p>
          <a:p>
            <a:pPr algn="r"/>
            <a:r>
              <a:rPr lang="en-US" sz="1800" b="1" dirty="0"/>
              <a:t>Prepared By-</a:t>
            </a:r>
          </a:p>
          <a:p>
            <a:pPr algn="r"/>
            <a:r>
              <a:rPr lang="en-US" sz="1800" b="1" dirty="0"/>
              <a:t>Dr. Md. </a:t>
            </a:r>
            <a:r>
              <a:rPr lang="en-US" sz="1800" b="1" dirty="0" err="1"/>
              <a:t>Shajjad</a:t>
            </a:r>
            <a:r>
              <a:rPr lang="en-US" sz="1800" b="1" dirty="0"/>
              <a:t> Hossain</a:t>
            </a:r>
          </a:p>
          <a:p>
            <a:pPr algn="r"/>
            <a:r>
              <a:rPr lang="en-US" sz="1800" b="1" dirty="0"/>
              <a:t>Assistant Professor</a:t>
            </a:r>
          </a:p>
          <a:p>
            <a:pPr algn="r"/>
            <a:r>
              <a:rPr lang="en-US" sz="1800" b="1" dirty="0"/>
              <a:t>Department of Management</a:t>
            </a:r>
          </a:p>
          <a:p>
            <a:pPr algn="r"/>
            <a:r>
              <a:rPr lang="en-US" sz="1800" b="1" dirty="0"/>
              <a:t>Alhaj </a:t>
            </a:r>
            <a:r>
              <a:rPr lang="en-US" sz="1800" b="1" dirty="0" err="1"/>
              <a:t>Ahed</a:t>
            </a:r>
            <a:r>
              <a:rPr lang="en-US" sz="1800" b="1" dirty="0"/>
              <a:t> Ali Biswas Degree College, Pabna</a:t>
            </a:r>
            <a:endParaRPr lang="en-US" sz="2400" b="1" dirty="0"/>
          </a:p>
          <a:p>
            <a:endParaRPr lang="en-US" sz="2400" b="1" dirty="0"/>
          </a:p>
        </p:txBody>
      </p:sp>
      <p:sp>
        <p:nvSpPr>
          <p:cNvPr id="4" name="Minus 3"/>
          <p:cNvSpPr/>
          <p:nvPr/>
        </p:nvSpPr>
        <p:spPr>
          <a:xfrm>
            <a:off x="609600" y="57150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5715000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latin typeface="RinkiyMJ" pitchFamily="2" charset="0"/>
                <a:cs typeface="RinkiyMJ" pitchFamily="2" charset="0"/>
              </a:rPr>
              <a:t>                 ‡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hvMv‡hv‡Mi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¸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iæZ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¡ 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 Ø‡›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Øi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Aemvb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|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Kg©x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‡`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i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mš‘wó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e„w</a:t>
            </a:r>
            <a:r>
              <a:rPr lang="en-US" dirty="0">
                <a:latin typeface="RinkiyMJ" pitchFamily="2" charset="0"/>
                <a:cs typeface="RinkiyMJ" pitchFamily="2" charset="0"/>
              </a:rPr>
              <a:t>×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AbyMZ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¨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e„w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×|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e¨e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¯’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vcKxq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`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ÿZv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Dbœqb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|</a:t>
            </a:r>
            <a:br>
              <a:rPr lang="en-US" sz="4400" dirty="0">
                <a:latin typeface="RinkiyMJ" pitchFamily="2" charset="0"/>
                <a:cs typeface="RinkiyMJ" pitchFamily="2" charset="0"/>
              </a:rPr>
            </a:br>
            <a:r>
              <a:rPr lang="en-US" sz="4400" dirty="0">
                <a:latin typeface="RinkiyMJ" pitchFamily="2" charset="0"/>
                <a:cs typeface="RinkiyMJ" pitchFamily="2" charset="0"/>
              </a:rPr>
              <a:t>* ‡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bZ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…‡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Z¡i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4400" dirty="0" err="1">
                <a:latin typeface="RinkiyMJ" pitchFamily="2" charset="0"/>
                <a:cs typeface="RinkiyMJ" pitchFamily="2" charset="0"/>
              </a:rPr>
              <a:t>mvdj</a:t>
            </a:r>
            <a:r>
              <a:rPr lang="en-US" sz="4400" dirty="0">
                <a:latin typeface="RinkiyMJ" pitchFamily="2" charset="0"/>
                <a:cs typeface="RinkiyMJ" pitchFamily="2" charset="0"/>
              </a:rPr>
              <a:t>¨</a:t>
            </a:r>
            <a:br>
              <a:rPr lang="en-US" sz="8000" dirty="0"/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4900" dirty="0">
                <a:latin typeface="SutonnyMJ" pitchFamily="2" charset="0"/>
                <a:cs typeface="SutonnyMJ" pitchFamily="2" charset="0"/>
              </a:rPr>
              <a:t>¸Re </a:t>
            </a:r>
            <a:r>
              <a:rPr lang="en-US" sz="4900" dirty="0" err="1">
                <a:latin typeface="SutonnyMJ" pitchFamily="2" charset="0"/>
                <a:cs typeface="SutonnyMJ" pitchFamily="2" charset="0"/>
              </a:rPr>
              <a:t>wbimb</a:t>
            </a:r>
            <a:r>
              <a:rPr lang="en-US" sz="4900" dirty="0">
                <a:latin typeface="SutonnyMJ" pitchFamily="2" charset="0"/>
                <a:cs typeface="SutonnyMJ" pitchFamily="2" charset="0"/>
              </a:rPr>
              <a:t>|</a:t>
            </a:r>
            <a:br>
              <a:rPr lang="en-US" sz="8800" dirty="0">
                <a:latin typeface="RinkiyMJ" pitchFamily="2" charset="0"/>
                <a:cs typeface="Rinki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5486400"/>
            <a:ext cx="6553200" cy="1219200"/>
          </a:xfrm>
        </p:spPr>
        <p:txBody>
          <a:bodyPr>
            <a:normAutofit fontScale="55000" lnSpcReduction="20000"/>
          </a:bodyPr>
          <a:lstStyle/>
          <a:p>
            <a:pPr algn="r"/>
            <a:endParaRPr lang="en-US" sz="1800" dirty="0"/>
          </a:p>
          <a:p>
            <a:pPr algn="r"/>
            <a:endParaRPr lang="en-US" sz="1800" dirty="0"/>
          </a:p>
          <a:p>
            <a:pPr algn="r"/>
            <a:r>
              <a:rPr lang="en-US" sz="1800" b="1" dirty="0"/>
              <a:t>Prepared By-</a:t>
            </a:r>
          </a:p>
          <a:p>
            <a:pPr algn="r"/>
            <a:r>
              <a:rPr lang="en-US" sz="1800" b="1" dirty="0"/>
              <a:t>Dr. Md. </a:t>
            </a:r>
            <a:r>
              <a:rPr lang="en-US" sz="1800" b="1" dirty="0" err="1"/>
              <a:t>Shajjad</a:t>
            </a:r>
            <a:r>
              <a:rPr lang="en-US" sz="1800" b="1" dirty="0"/>
              <a:t> Hossain</a:t>
            </a:r>
          </a:p>
          <a:p>
            <a:pPr algn="r"/>
            <a:r>
              <a:rPr lang="en-US" sz="1800" b="1" dirty="0"/>
              <a:t>Assistant Professor</a:t>
            </a:r>
          </a:p>
          <a:p>
            <a:pPr algn="r"/>
            <a:r>
              <a:rPr lang="en-US" sz="1800" b="1" dirty="0"/>
              <a:t>Department of Management</a:t>
            </a:r>
          </a:p>
          <a:p>
            <a:pPr algn="r"/>
            <a:r>
              <a:rPr lang="en-US" sz="1800" b="1" dirty="0"/>
              <a:t>Alhaj </a:t>
            </a:r>
            <a:r>
              <a:rPr lang="en-US" sz="1800" b="1" dirty="0" err="1"/>
              <a:t>Ahed</a:t>
            </a:r>
            <a:r>
              <a:rPr lang="en-US" sz="1800" b="1" dirty="0"/>
              <a:t> Ali Biswas Degree College, Pabna</a:t>
            </a:r>
            <a:endParaRPr lang="en-US" sz="2400" b="1" dirty="0"/>
          </a:p>
          <a:p>
            <a:endParaRPr lang="en-US" sz="2400" b="1" dirty="0"/>
          </a:p>
        </p:txBody>
      </p:sp>
      <p:sp>
        <p:nvSpPr>
          <p:cNvPr id="4" name="Minus 3"/>
          <p:cNvSpPr/>
          <p:nvPr/>
        </p:nvSpPr>
        <p:spPr>
          <a:xfrm>
            <a:off x="609600" y="57150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304800" y="152400"/>
            <a:ext cx="8534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‡</a:t>
            </a:r>
            <a:r>
              <a:rPr lang="en-US" sz="4800" dirty="0" err="1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hvMv‡hv‡Mi</a:t>
            </a:r>
            <a:r>
              <a:rPr lang="en-US" sz="4800" dirty="0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  </a:t>
            </a:r>
            <a:r>
              <a:rPr lang="en-US" sz="4800" dirty="0" err="1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wewfbœ</a:t>
            </a:r>
            <a:r>
              <a:rPr lang="en-US" sz="4800" dirty="0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aib</a:t>
            </a:r>
            <a:r>
              <a:rPr lang="en-US" sz="4800" dirty="0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ev</a:t>
            </a:r>
            <a:r>
              <a:rPr lang="en-US" sz="4800" dirty="0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cÖKvi‡f</a:t>
            </a:r>
            <a:r>
              <a:rPr lang="en-US" sz="4800" dirty="0">
                <a:solidFill>
                  <a:srgbClr val="FFFF00"/>
                </a:solidFill>
                <a:latin typeface="RinkiyMJ" pitchFamily="2" charset="0"/>
                <a:cs typeface="RinkiyMJ" pitchFamily="2" charset="0"/>
              </a:rPr>
              <a:t>`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br>
              <a:rPr lang="en-US" dirty="0">
                <a:latin typeface="RinkiyMJ" pitchFamily="2" charset="0"/>
                <a:cs typeface="RinkiyMJ" pitchFamily="2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67200" y="5313571"/>
            <a:ext cx="487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b="1" dirty="0"/>
          </a:p>
          <a:p>
            <a:pPr algn="r"/>
            <a:endParaRPr lang="en-US" b="1" dirty="0"/>
          </a:p>
          <a:p>
            <a:pPr algn="r"/>
            <a:r>
              <a:rPr lang="en-US" sz="1200" dirty="0"/>
              <a:t>Prepared By-</a:t>
            </a:r>
          </a:p>
          <a:p>
            <a:pPr algn="r"/>
            <a:r>
              <a:rPr lang="en-US" sz="1200" dirty="0"/>
              <a:t>Dr. Md. </a:t>
            </a:r>
            <a:r>
              <a:rPr lang="en-US" sz="1200" dirty="0" err="1"/>
              <a:t>Shajjad</a:t>
            </a:r>
            <a:r>
              <a:rPr lang="en-US" sz="1200" dirty="0"/>
              <a:t> Hossain</a:t>
            </a:r>
          </a:p>
          <a:p>
            <a:pPr algn="r"/>
            <a:r>
              <a:rPr lang="en-US" sz="1200" dirty="0"/>
              <a:t>Assistant Professor</a:t>
            </a:r>
          </a:p>
          <a:p>
            <a:pPr algn="r"/>
            <a:r>
              <a:rPr lang="en-US" sz="1200" dirty="0"/>
              <a:t>Department of Management</a:t>
            </a:r>
          </a:p>
          <a:p>
            <a:pPr algn="r"/>
            <a:r>
              <a:rPr lang="en-US" sz="1200" dirty="0"/>
              <a:t>Alhaj </a:t>
            </a:r>
            <a:r>
              <a:rPr lang="en-US" sz="1200" dirty="0" err="1"/>
              <a:t>Ahed</a:t>
            </a:r>
            <a:r>
              <a:rPr lang="en-US" sz="1200" dirty="0"/>
              <a:t> Ali Biswas Degree College, Pabna</a:t>
            </a:r>
            <a:endParaRPr lang="en-US" sz="1600" dirty="0"/>
          </a:p>
          <a:p>
            <a:endParaRPr lang="en-US" sz="2400" b="1" dirty="0"/>
          </a:p>
        </p:txBody>
      </p:sp>
      <p:cxnSp>
        <p:nvCxnSpPr>
          <p:cNvPr id="6" name="Straight Arrow Connector 5"/>
          <p:cNvCxnSpPr>
            <a:endCxn id="3" idx="0"/>
          </p:cNvCxnSpPr>
          <p:nvPr/>
        </p:nvCxnSpPr>
        <p:spPr>
          <a:xfrm rot="5400000">
            <a:off x="4305300" y="1333500"/>
            <a:ext cx="5334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04800" y="1676400"/>
            <a:ext cx="34290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cÿ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mg~‡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ni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AskMÖn‡bi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wfwË‡Z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38600" y="1676400"/>
            <a:ext cx="26670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AvbyôvwbKvZvi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wfwË‡Z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0" y="1676400"/>
            <a:ext cx="2133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Ab¨vb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cÖKvi‡f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`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81000" y="1447800"/>
            <a:ext cx="83058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1562100" y="1562100"/>
            <a:ext cx="228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5144294" y="1561306"/>
            <a:ext cx="228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811294" y="1561306"/>
            <a:ext cx="228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1000" y="3886200"/>
            <a:ext cx="2133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Af¨šÍixb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52800" y="3810000"/>
            <a:ext cx="2133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evwn¨K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295400" y="3429000"/>
            <a:ext cx="28956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2095500" y="3162300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1334294" y="36187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3696494" y="36187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381000" y="5410200"/>
            <a:ext cx="87630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553200" y="3276600"/>
            <a:ext cx="2133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AvbyôvwbK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629400" y="4267200"/>
            <a:ext cx="2133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AbvbyôvwbK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rot="5400000">
            <a:off x="4953000" y="4038600"/>
            <a:ext cx="21336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096000" y="3581400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019800" y="4648200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7" grpId="0" build="p" animBg="1"/>
      <p:bldP spid="8" grpId="0" build="p" animBg="1"/>
      <p:bldP spid="9" grpId="0" build="p" animBg="1"/>
      <p:bldP spid="17" grpId="0" build="p" animBg="1"/>
      <p:bldP spid="19" grpId="0" build="p" animBg="1"/>
      <p:bldP spid="34" grpId="0" build="p" animBg="1"/>
      <p:bldP spid="3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304800" y="152400"/>
            <a:ext cx="8534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>
                <a:latin typeface="SutonnyMJ" pitchFamily="2" charset="0"/>
                <a:cs typeface="SutonnyMJ" pitchFamily="2" charset="0"/>
              </a:rPr>
              <a:t>Af¨šÍixb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br>
              <a:rPr lang="en-US" dirty="0">
                <a:latin typeface="RinkiyMJ" pitchFamily="2" charset="0"/>
                <a:cs typeface="RinkiyMJ" pitchFamily="2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05130" y="5287617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b="1" dirty="0"/>
          </a:p>
          <a:p>
            <a:pPr algn="r"/>
            <a:endParaRPr lang="en-US" b="1" dirty="0"/>
          </a:p>
          <a:p>
            <a:pPr algn="r"/>
            <a:r>
              <a:rPr lang="en-US" sz="1200" dirty="0"/>
              <a:t>Prepared By-</a:t>
            </a:r>
          </a:p>
          <a:p>
            <a:pPr algn="r"/>
            <a:r>
              <a:rPr lang="en-US" sz="1200" dirty="0"/>
              <a:t>Dr. Md. </a:t>
            </a:r>
            <a:r>
              <a:rPr lang="en-US" sz="1200" dirty="0" err="1"/>
              <a:t>Shajjad</a:t>
            </a:r>
            <a:r>
              <a:rPr lang="en-US" sz="1200" dirty="0"/>
              <a:t> Hossain</a:t>
            </a:r>
          </a:p>
          <a:p>
            <a:pPr algn="r"/>
            <a:r>
              <a:rPr lang="en-US" sz="1200" dirty="0"/>
              <a:t>Assistant Professor</a:t>
            </a:r>
          </a:p>
          <a:p>
            <a:pPr algn="r"/>
            <a:r>
              <a:rPr lang="en-US" sz="1200" dirty="0"/>
              <a:t>Department of Management</a:t>
            </a:r>
          </a:p>
          <a:p>
            <a:pPr algn="r"/>
            <a:r>
              <a:rPr lang="en-US" sz="1200" dirty="0"/>
              <a:t>Alhaj </a:t>
            </a:r>
            <a:r>
              <a:rPr lang="en-US" sz="1200" dirty="0" err="1"/>
              <a:t>Ahed</a:t>
            </a:r>
            <a:r>
              <a:rPr lang="en-US" sz="1200" dirty="0"/>
              <a:t> Ali Biswas Degree College, Pabna</a:t>
            </a:r>
            <a:endParaRPr lang="en-US" sz="1600" dirty="0"/>
          </a:p>
          <a:p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304800" y="1676400"/>
            <a:ext cx="34290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Dj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¤^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86400" y="1676400"/>
            <a:ext cx="3505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mgvšÍivj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81000" y="1447800"/>
            <a:ext cx="83058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1562100" y="1562100"/>
            <a:ext cx="228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811294" y="1561306"/>
            <a:ext cx="228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1000" y="3886200"/>
            <a:ext cx="2133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wb¤œMvgx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52800" y="3810000"/>
            <a:ext cx="2133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DaŸ©Mvgx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095500" y="3162300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1334294" y="36187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6515894" y="36187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381000" y="5410200"/>
            <a:ext cx="87630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5943600" y="3810000"/>
            <a:ext cx="2133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KŠwbK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85800" y="3429000"/>
            <a:ext cx="63246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4306094" y="36187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7" grpId="0" build="p" animBg="1"/>
      <p:bldP spid="9" grpId="0" build="p" animBg="1"/>
      <p:bldP spid="17" grpId="0" build="p" animBg="1"/>
      <p:bldP spid="19" grpId="0" build="p" animBg="1"/>
      <p:bldP spid="30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304800" y="152400"/>
            <a:ext cx="8534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>
                <a:latin typeface="SutonnyMJ" pitchFamily="2" charset="0"/>
                <a:cs typeface="SutonnyMJ" pitchFamily="2" charset="0"/>
              </a:rPr>
              <a:t>Ab¨vb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cÖKv‡ii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br>
              <a:rPr lang="en-US" dirty="0">
                <a:latin typeface="RinkiyMJ" pitchFamily="2" charset="0"/>
                <a:cs typeface="RinkiyMJ" pitchFamily="2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1206" y="5375364"/>
            <a:ext cx="4572000" cy="18620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b="1" dirty="0"/>
          </a:p>
          <a:p>
            <a:pPr algn="r"/>
            <a:endParaRPr lang="en-US" b="1" dirty="0"/>
          </a:p>
          <a:p>
            <a:pPr algn="r"/>
            <a:r>
              <a:rPr lang="en-US" sz="1100" b="1" dirty="0"/>
              <a:t>Prepared By-</a:t>
            </a:r>
          </a:p>
          <a:p>
            <a:pPr algn="r"/>
            <a:r>
              <a:rPr lang="en-US" sz="1100" b="1" dirty="0"/>
              <a:t>Md. </a:t>
            </a:r>
            <a:r>
              <a:rPr lang="en-US" sz="1100" b="1" dirty="0" err="1"/>
              <a:t>Shajjad</a:t>
            </a:r>
            <a:r>
              <a:rPr lang="en-US" sz="1100" b="1" dirty="0"/>
              <a:t> </a:t>
            </a:r>
            <a:r>
              <a:rPr lang="en-US" sz="1100" b="1" dirty="0" err="1"/>
              <a:t>Hossain</a:t>
            </a:r>
            <a:endParaRPr lang="en-US" sz="1100" b="1" dirty="0"/>
          </a:p>
          <a:p>
            <a:pPr algn="r"/>
            <a:r>
              <a:rPr lang="en-US" sz="1100" b="1" dirty="0"/>
              <a:t>Assistant Professor</a:t>
            </a:r>
          </a:p>
          <a:p>
            <a:pPr algn="r"/>
            <a:r>
              <a:rPr lang="en-US" sz="1100" b="1" dirty="0"/>
              <a:t>Department of Management</a:t>
            </a:r>
          </a:p>
          <a:p>
            <a:pPr algn="r"/>
            <a:r>
              <a:rPr lang="en-US" sz="1100" b="1" dirty="0" err="1"/>
              <a:t>Alhaj</a:t>
            </a:r>
            <a:r>
              <a:rPr lang="en-US" sz="1100" b="1" dirty="0"/>
              <a:t> </a:t>
            </a:r>
            <a:r>
              <a:rPr lang="en-US" sz="1100" b="1" dirty="0" err="1"/>
              <a:t>Ahed</a:t>
            </a:r>
            <a:r>
              <a:rPr lang="en-US" sz="1100" b="1" dirty="0"/>
              <a:t> Ali </a:t>
            </a:r>
            <a:r>
              <a:rPr lang="en-US" sz="1100" b="1" dirty="0" err="1"/>
              <a:t>Biswas</a:t>
            </a:r>
            <a:r>
              <a:rPr lang="en-US" sz="1100" b="1" dirty="0"/>
              <a:t> College, </a:t>
            </a:r>
            <a:r>
              <a:rPr lang="en-US" sz="1100" b="1" dirty="0" err="1"/>
              <a:t>Pabna</a:t>
            </a:r>
            <a:endParaRPr lang="en-US" sz="1400" b="1" dirty="0"/>
          </a:p>
          <a:p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304800" y="2133600"/>
            <a:ext cx="34290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e¨w³MZ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43600" y="1981200"/>
            <a:ext cx="2895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MY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1676400"/>
            <a:ext cx="83058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286000" y="3810000"/>
            <a:ext cx="2743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mvsMVwbK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381000" y="5410200"/>
            <a:ext cx="87630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562600" y="3810000"/>
            <a:ext cx="2743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‰`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bw›`b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iæwUs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2" name="Straight Arrow Connector 21"/>
          <p:cNvCxnSpPr>
            <a:stCxn id="2" idx="2"/>
            <a:endCxn id="3" idx="0"/>
          </p:cNvCxnSpPr>
          <p:nvPr/>
        </p:nvCxnSpPr>
        <p:spPr>
          <a:xfrm rot="5400000">
            <a:off x="4480719" y="1508919"/>
            <a:ext cx="182562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1866900" y="1866900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6973094" y="18661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3086100" y="2705100"/>
            <a:ext cx="1905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4839494" y="2704306"/>
            <a:ext cx="1905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7" grpId="0" build="p" animBg="1"/>
      <p:bldP spid="9" grpId="0" build="p" animBg="1"/>
      <p:bldP spid="19" grpId="0" build="p" animBg="1"/>
      <p:bldP spid="20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304800" y="152400"/>
            <a:ext cx="85344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c×wZ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br>
              <a:rPr lang="en-US" dirty="0">
                <a:latin typeface="RinkiyMJ" pitchFamily="2" charset="0"/>
                <a:cs typeface="RinkiyMJ" pitchFamily="2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48200" y="5287617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b="1" dirty="0"/>
          </a:p>
          <a:p>
            <a:pPr algn="r"/>
            <a:endParaRPr lang="en-US" b="1" dirty="0"/>
          </a:p>
          <a:p>
            <a:pPr algn="r"/>
            <a:r>
              <a:rPr lang="en-US" sz="1200" dirty="0"/>
              <a:t>Prepared By-</a:t>
            </a:r>
          </a:p>
          <a:p>
            <a:pPr algn="r"/>
            <a:r>
              <a:rPr lang="en-US" sz="1200" dirty="0"/>
              <a:t>Dr. Md. </a:t>
            </a:r>
            <a:r>
              <a:rPr lang="en-US" sz="1200" dirty="0" err="1"/>
              <a:t>Shajjad</a:t>
            </a:r>
            <a:r>
              <a:rPr lang="en-US" sz="1200" dirty="0"/>
              <a:t> Hossain</a:t>
            </a:r>
          </a:p>
          <a:p>
            <a:pPr algn="r"/>
            <a:r>
              <a:rPr lang="en-US" sz="1200" dirty="0"/>
              <a:t>Assistant Professor</a:t>
            </a:r>
          </a:p>
          <a:p>
            <a:pPr algn="r"/>
            <a:r>
              <a:rPr lang="en-US" sz="1200" dirty="0"/>
              <a:t>Department of Management</a:t>
            </a:r>
          </a:p>
          <a:p>
            <a:pPr algn="r"/>
            <a:r>
              <a:rPr lang="en-US" sz="1200" dirty="0"/>
              <a:t>Alhaj </a:t>
            </a:r>
            <a:r>
              <a:rPr lang="en-US" sz="1200" dirty="0" err="1"/>
              <a:t>Ahed</a:t>
            </a:r>
            <a:r>
              <a:rPr lang="en-US" sz="1200" dirty="0"/>
              <a:t> Ali Biswas Degree College, Pabna</a:t>
            </a:r>
            <a:endParaRPr lang="en-US" sz="1600" dirty="0"/>
          </a:p>
          <a:p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304800" y="2057400"/>
            <a:ext cx="34290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kvwãK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43600" y="1981200"/>
            <a:ext cx="2895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kã-ewnf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‚©Z †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1676400"/>
            <a:ext cx="83058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81000" y="37338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gŠwLK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381000" y="5410200"/>
            <a:ext cx="87630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514600" y="3733800"/>
            <a:ext cx="1524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wjwLZ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2" name="Straight Arrow Connector 21"/>
          <p:cNvCxnSpPr>
            <a:stCxn id="2" idx="2"/>
            <a:endCxn id="3" idx="0"/>
          </p:cNvCxnSpPr>
          <p:nvPr/>
        </p:nvCxnSpPr>
        <p:spPr>
          <a:xfrm rot="5400000">
            <a:off x="4480719" y="1508919"/>
            <a:ext cx="182562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1866900" y="1866900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6973094" y="18661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1105694" y="36187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2934494" y="36187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2"/>
          </p:cNvCxnSpPr>
          <p:nvPr/>
        </p:nvCxnSpPr>
        <p:spPr>
          <a:xfrm rot="5400000">
            <a:off x="6743700" y="3924300"/>
            <a:ext cx="12954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81000" y="4724400"/>
            <a:ext cx="152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SutonnyMJ" pitchFamily="2" charset="0"/>
                <a:cs typeface="SutonnyMJ" pitchFamily="2" charset="0"/>
              </a:rPr>
              <a:t>gyLcÖKvk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86000" y="4724400"/>
            <a:ext cx="152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A½fw½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14800" y="4724400"/>
            <a:ext cx="1066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úk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15000" y="4724400"/>
            <a:ext cx="152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wbieZv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0000" y="47244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k©b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rot="10800000">
            <a:off x="609600" y="4495800"/>
            <a:ext cx="79248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181894" y="46093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2858294" y="46093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>
            <a:off x="4382294" y="46093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6134894" y="46093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8116094" y="45331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7" grpId="0" build="p" animBg="1"/>
      <p:bldP spid="9" grpId="0" build="p" animBg="1"/>
      <p:bldP spid="19" grpId="0" build="p" animBg="1"/>
      <p:bldP spid="20" grpId="0" build="p" animBg="1"/>
      <p:bldP spid="26" grpId="0" build="p" animBg="1"/>
      <p:bldP spid="27" grpId="0" build="p" animBg="1"/>
      <p:bldP spid="28" grpId="0" build="p" animBg="1"/>
      <p:bldP spid="30" grpId="0" build="p" animBg="1"/>
      <p:bldP spid="31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5715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>
                <a:latin typeface="SutonnyMJ" pitchFamily="2" charset="0"/>
                <a:cs typeface="SutonnyMJ" pitchFamily="2" charset="0"/>
              </a:rPr>
              <a:t>            </a:t>
            </a:r>
            <a:r>
              <a:rPr lang="en-US" sz="6000" dirty="0">
                <a:latin typeface="SutonnyMJ" pitchFamily="2" charset="0"/>
                <a:cs typeface="SutonnyMJ" pitchFamily="2" charset="0"/>
              </a:rPr>
              <a:t>   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wjwLZ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myweav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fzj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eySveywSi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Aemvb</a:t>
            </a:r>
            <a:r>
              <a:rPr lang="en-US" sz="2700">
                <a:latin typeface="SutonnyMJ" pitchFamily="2" charset="0"/>
                <a:cs typeface="SutonnyMJ" pitchFamily="2" charset="0"/>
              </a:rPr>
              <a:t>|(</a:t>
            </a:r>
            <a:r>
              <a:rPr lang="en-US" sz="2700">
                <a:latin typeface="Arial" pitchFamily="34" charset="0"/>
                <a:cs typeface="Arial" pitchFamily="34" charset="0"/>
              </a:rPr>
              <a:t>Eliminating </a:t>
            </a:r>
            <a:r>
              <a:rPr lang="en-US" sz="2700" dirty="0">
                <a:latin typeface="Arial" pitchFamily="34" charset="0"/>
                <a:cs typeface="Arial" pitchFamily="34" charset="0"/>
              </a:rPr>
              <a:t>Misunderstanding)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*¯’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vqx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wjj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Permanent record 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mgi~cZv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eRvq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ivLv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 maintaining uniformity 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`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xN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© I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RwUj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wel‡q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|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Communication of lengthy and complex massage) 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evûj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eR©b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Avoiding exaggeration </a:t>
            </a: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r>
              <a:rPr lang="en-US" sz="20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Z‡_¨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fzj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iva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</a:t>
            </a:r>
            <a:br>
              <a:rPr lang="en-US" sz="3600" dirty="0">
                <a:latin typeface="SutonnyMJ" pitchFamily="2" charset="0"/>
                <a:cs typeface="SutonnyMJ" pitchFamily="2" charset="0"/>
              </a:rPr>
            </a:br>
            <a:r>
              <a:rPr lang="en-US" sz="3600" dirty="0">
                <a:latin typeface="SutonnyMJ" pitchFamily="2" charset="0"/>
                <a:cs typeface="SutonnyMJ" pitchFamily="2" charset="0"/>
              </a:rPr>
              <a:t>* A¯^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xK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…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iva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Avoiding denial</a:t>
            </a:r>
            <a:br>
              <a:rPr lang="en-US" sz="3600" dirty="0">
                <a:latin typeface="SutonnyMJ" pitchFamily="2" charset="0"/>
                <a:cs typeface="SutonnyMJ" pitchFamily="2" charset="0"/>
              </a:rPr>
            </a:br>
            <a:r>
              <a:rPr lang="en-US" sz="36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mnR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cÖPvi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Easy circulation)</a:t>
            </a: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0070" y="5943600"/>
            <a:ext cx="6400800" cy="914400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en-US" sz="1800" dirty="0"/>
              <a:t>Prepared By-</a:t>
            </a:r>
          </a:p>
          <a:p>
            <a:pPr algn="r"/>
            <a:r>
              <a:rPr lang="en-US" sz="1800" dirty="0"/>
              <a:t>Dr. Md. </a:t>
            </a:r>
            <a:r>
              <a:rPr lang="en-US" sz="1800" dirty="0" err="1"/>
              <a:t>Shajjad</a:t>
            </a:r>
            <a:r>
              <a:rPr lang="en-US" sz="1800" dirty="0"/>
              <a:t> Hossain</a:t>
            </a:r>
          </a:p>
          <a:p>
            <a:pPr algn="r"/>
            <a:r>
              <a:rPr lang="en-US" sz="1800" dirty="0"/>
              <a:t>Assistant Professor</a:t>
            </a:r>
          </a:p>
          <a:p>
            <a:pPr algn="r"/>
            <a:r>
              <a:rPr lang="en-US" sz="1800" dirty="0"/>
              <a:t>Department of Management</a:t>
            </a:r>
          </a:p>
          <a:p>
            <a:pPr algn="r"/>
            <a:r>
              <a:rPr lang="en-US" sz="1800" dirty="0"/>
              <a:t>Alhaj </a:t>
            </a:r>
            <a:r>
              <a:rPr lang="en-US" sz="1800" dirty="0" err="1"/>
              <a:t>Ahed</a:t>
            </a:r>
            <a:r>
              <a:rPr lang="en-US" sz="1800" dirty="0"/>
              <a:t> Ali Biswas Degree College, Pabna</a:t>
            </a:r>
            <a:endParaRPr lang="en-US" sz="2400" dirty="0"/>
          </a:p>
          <a:p>
            <a:endParaRPr lang="en-US" sz="2400" b="1" dirty="0"/>
          </a:p>
        </p:txBody>
      </p:sp>
      <p:sp>
        <p:nvSpPr>
          <p:cNvPr id="4" name="Minus 3"/>
          <p:cNvSpPr/>
          <p:nvPr/>
        </p:nvSpPr>
        <p:spPr>
          <a:xfrm>
            <a:off x="609600" y="54864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5715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>
                <a:latin typeface="RinkiyMJ" pitchFamily="2" charset="0"/>
                <a:cs typeface="RinkiyMJ" pitchFamily="2" charset="0"/>
              </a:rPr>
              <a:t>                </a:t>
            </a:r>
            <a:r>
              <a:rPr lang="en-US" sz="3100" dirty="0" err="1">
                <a:latin typeface="RinkiyMJ" pitchFamily="2" charset="0"/>
                <a:cs typeface="RinkiyMJ" pitchFamily="2" charset="0"/>
              </a:rPr>
              <a:t>wjwLZ</a:t>
            </a:r>
            <a:r>
              <a:rPr lang="en-US" sz="3100" dirty="0">
                <a:latin typeface="RinkiyMJ" pitchFamily="2" charset="0"/>
                <a:cs typeface="RinkiyMJ" pitchFamily="2" charset="0"/>
              </a:rPr>
              <a:t> ‡</a:t>
            </a:r>
            <a:r>
              <a:rPr lang="en-US" sz="3100" dirty="0" err="1">
                <a:latin typeface="RinkiyMJ" pitchFamily="2" charset="0"/>
                <a:cs typeface="RinkiyMJ" pitchFamily="2" charset="0"/>
              </a:rPr>
              <a:t>hvMv‡hv‡Mi</a:t>
            </a:r>
            <a:r>
              <a:rPr lang="en-US" sz="3100" dirty="0">
                <a:latin typeface="RinkiyMJ" pitchFamily="2" charset="0"/>
                <a:cs typeface="RinkiyMJ" pitchFamily="2" charset="0"/>
              </a:rPr>
              <a:t> </a:t>
            </a:r>
            <a:r>
              <a:rPr lang="en-US" sz="3100" dirty="0" err="1">
                <a:latin typeface="RinkiyMJ" pitchFamily="2" charset="0"/>
                <a:cs typeface="RinkiyMJ" pitchFamily="2" charset="0"/>
              </a:rPr>
              <a:t>Amyweav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wbiÿi‡`i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|(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Barrier  of communication with illiterate person</a:t>
            </a:r>
            <a:r>
              <a:rPr lang="en-US" sz="2700" dirty="0">
                <a:latin typeface="Arial" pitchFamily="34" charset="0"/>
                <a:cs typeface="Arial" pitchFamily="34" charset="0"/>
              </a:rPr>
              <a:t>)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mv‡cÿ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consume more time)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e¨q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eûj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costly)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wbweo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m¤úK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m„wói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|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Problem close contract) 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ZvrÿwbK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djveZ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©‡bi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Problem of immediate feedback) </a:t>
            </a: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5680213"/>
            <a:ext cx="6400800" cy="1143000"/>
          </a:xfrm>
        </p:spPr>
        <p:txBody>
          <a:bodyPr>
            <a:noAutofit/>
          </a:bodyPr>
          <a:lstStyle/>
          <a:p>
            <a:pPr algn="r"/>
            <a:endParaRPr lang="en-US" sz="100" dirty="0"/>
          </a:p>
          <a:p>
            <a:pPr algn="r"/>
            <a:r>
              <a:rPr lang="en-US" sz="1000" dirty="0"/>
              <a:t>Prepared By-</a:t>
            </a:r>
          </a:p>
          <a:p>
            <a:pPr algn="r"/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</a:t>
            </a:r>
          </a:p>
          <a:p>
            <a:pPr algn="r"/>
            <a:r>
              <a:rPr lang="en-US" sz="1000" dirty="0"/>
              <a:t>Assistant Professor</a:t>
            </a:r>
          </a:p>
          <a:p>
            <a:pPr algn="r"/>
            <a:r>
              <a:rPr lang="en-US" sz="1000" dirty="0"/>
              <a:t>Department of Management</a:t>
            </a:r>
          </a:p>
          <a:p>
            <a:pPr algn="r"/>
            <a:r>
              <a:rPr lang="en-US" sz="1000" dirty="0"/>
              <a:t>Alhaj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College, Pabna</a:t>
            </a:r>
            <a:endParaRPr lang="en-US" sz="1100" dirty="0"/>
          </a:p>
          <a:p>
            <a:endParaRPr lang="en-US" sz="1400" b="1" dirty="0"/>
          </a:p>
        </p:txBody>
      </p:sp>
      <p:sp>
        <p:nvSpPr>
          <p:cNvPr id="4" name="Minus 3"/>
          <p:cNvSpPr/>
          <p:nvPr/>
        </p:nvSpPr>
        <p:spPr>
          <a:xfrm>
            <a:off x="533400" y="51816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762000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sz="3100" b="1" dirty="0">
                <a:latin typeface="RinkiyMJ" pitchFamily="2" charset="0"/>
                <a:cs typeface="RinkiyMJ" pitchFamily="2" charset="0"/>
              </a:rPr>
              <a:t>‡</a:t>
            </a:r>
            <a:r>
              <a:rPr lang="en-US" sz="3100" b="1" dirty="0" err="1">
                <a:latin typeface="RinkiyMJ" pitchFamily="2" charset="0"/>
                <a:cs typeface="RinkiyMJ" pitchFamily="2" charset="0"/>
              </a:rPr>
              <a:t>gŠwLK</a:t>
            </a:r>
            <a:r>
              <a:rPr lang="en-US" sz="3100" b="1" dirty="0">
                <a:latin typeface="RinkiyMJ" pitchFamily="2" charset="0"/>
                <a:cs typeface="RinkiyMJ" pitchFamily="2" charset="0"/>
              </a:rPr>
              <a:t> ‡</a:t>
            </a:r>
            <a:r>
              <a:rPr lang="en-US" sz="3100" b="1" dirty="0" err="1">
                <a:latin typeface="RinkiyMJ" pitchFamily="2" charset="0"/>
                <a:cs typeface="RinkiyMJ" pitchFamily="2" charset="0"/>
              </a:rPr>
              <a:t>hvMv‡hvM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715000"/>
            <a:ext cx="6400800" cy="1143000"/>
          </a:xfrm>
        </p:spPr>
        <p:txBody>
          <a:bodyPr>
            <a:noAutofit/>
          </a:bodyPr>
          <a:lstStyle/>
          <a:p>
            <a:pPr algn="r"/>
            <a:endParaRPr lang="en-US" sz="100" dirty="0"/>
          </a:p>
          <a:p>
            <a:pPr algn="r"/>
            <a:r>
              <a:rPr lang="en-US" sz="1000" dirty="0"/>
              <a:t>Prepared By-</a:t>
            </a:r>
          </a:p>
          <a:p>
            <a:pPr algn="r"/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</a:t>
            </a:r>
          </a:p>
          <a:p>
            <a:pPr algn="r"/>
            <a:r>
              <a:rPr lang="en-US" sz="1000" dirty="0"/>
              <a:t>Assistant Professor</a:t>
            </a:r>
          </a:p>
          <a:p>
            <a:pPr algn="r"/>
            <a:r>
              <a:rPr lang="en-US" sz="1000" dirty="0"/>
              <a:t>Department of Management</a:t>
            </a:r>
          </a:p>
          <a:p>
            <a:pPr algn="r"/>
            <a:r>
              <a:rPr lang="en-US" sz="1000" dirty="0"/>
              <a:t>Alhaj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College, Pabna</a:t>
            </a:r>
            <a:endParaRPr lang="en-US" sz="1100" dirty="0"/>
          </a:p>
          <a:p>
            <a:endParaRPr lang="en-US" sz="1400" b="1" dirty="0"/>
          </a:p>
        </p:txBody>
      </p:sp>
      <p:sp>
        <p:nvSpPr>
          <p:cNvPr id="4" name="Minus 3"/>
          <p:cNvSpPr/>
          <p:nvPr/>
        </p:nvSpPr>
        <p:spPr>
          <a:xfrm>
            <a:off x="533400" y="51816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066800"/>
            <a:ext cx="7772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latin typeface="SutonnyMJ" pitchFamily="2" charset="0"/>
                <a:cs typeface="SutonnyMJ" pitchFamily="2" charset="0"/>
              </a:rPr>
              <a:t>gy‡L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kã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D”Pvi‡Yi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gva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¨‡g¨ ‡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msNwUZ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nq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Zv‡K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gŠwLK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590800"/>
            <a:ext cx="7620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†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gŠwLK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c×wZ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:-</a:t>
            </a: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K. 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Ahvwš¿K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bb-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B‡jKUªwbK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gŠwLK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L. 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hvwš¿K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B‡jKUªwbK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gŠwLK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762000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sz="3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Ahvwš¿K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bb-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B‡jKUªwbK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gŠwLK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681870"/>
            <a:ext cx="6400800" cy="1143000"/>
          </a:xfrm>
        </p:spPr>
        <p:txBody>
          <a:bodyPr>
            <a:noAutofit/>
          </a:bodyPr>
          <a:lstStyle/>
          <a:p>
            <a:pPr algn="r"/>
            <a:endParaRPr lang="en-US" sz="100" dirty="0"/>
          </a:p>
          <a:p>
            <a:pPr algn="r"/>
            <a:r>
              <a:rPr lang="en-US" sz="1000" dirty="0"/>
              <a:t>Prepared By-</a:t>
            </a:r>
          </a:p>
          <a:p>
            <a:pPr algn="r"/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</a:t>
            </a:r>
          </a:p>
          <a:p>
            <a:pPr algn="r"/>
            <a:r>
              <a:rPr lang="en-US" sz="1000" dirty="0"/>
              <a:t>Assistant Professor</a:t>
            </a:r>
          </a:p>
          <a:p>
            <a:pPr algn="r"/>
            <a:r>
              <a:rPr lang="en-US" sz="1000" dirty="0"/>
              <a:t>Department of Management</a:t>
            </a:r>
          </a:p>
          <a:p>
            <a:pPr algn="r"/>
            <a:r>
              <a:rPr lang="en-US" sz="1000" dirty="0"/>
              <a:t>Alhaj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College, Pabna</a:t>
            </a:r>
            <a:endParaRPr lang="en-US" sz="1100" dirty="0"/>
          </a:p>
          <a:p>
            <a:endParaRPr lang="en-US" sz="1400" b="1" dirty="0"/>
          </a:p>
        </p:txBody>
      </p:sp>
      <p:sp>
        <p:nvSpPr>
          <p:cNvPr id="4" name="Minus 3"/>
          <p:cNvSpPr/>
          <p:nvPr/>
        </p:nvSpPr>
        <p:spPr>
          <a:xfrm>
            <a:off x="533400" y="51816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066800"/>
            <a:ext cx="77724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mvgbv-mvgwb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K‡_vcK_b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face to face conversation, 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mvÿvrKvi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Interview 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mfv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Meeting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Kbd‡iÝ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Conferenace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3600" dirty="0" err="1">
                <a:latin typeface="SutonnyMJ" pitchFamily="2" charset="0"/>
                <a:cs typeface="SutonnyMJ" pitchFamily="2" charset="0"/>
              </a:rPr>
              <a:t>fvlb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Av‡jvPbv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Lecture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3600" dirty="0" err="1">
                <a:latin typeface="SutonnyMJ" pitchFamily="2" charset="0"/>
                <a:cs typeface="SutonnyMJ" pitchFamily="2" charset="0"/>
              </a:rPr>
              <a:t>gÂ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e³…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Zv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Dias speech 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jxq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Kg©mywP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Party program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5908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              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762000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sz="49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9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hvwš¿K</a:t>
            </a:r>
            <a:r>
              <a:rPr lang="en-US" sz="49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9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9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9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B‡jKUªwbK</a:t>
            </a:r>
            <a:r>
              <a:rPr lang="en-US" sz="49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9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gŠwLK</a:t>
            </a:r>
            <a:r>
              <a:rPr lang="en-US" sz="49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9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49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3383" y="5579090"/>
            <a:ext cx="6400800" cy="1143000"/>
          </a:xfrm>
        </p:spPr>
        <p:txBody>
          <a:bodyPr>
            <a:noAutofit/>
          </a:bodyPr>
          <a:lstStyle/>
          <a:p>
            <a:pPr algn="r"/>
            <a:endParaRPr lang="en-US" sz="100" dirty="0"/>
          </a:p>
          <a:p>
            <a:pPr algn="r"/>
            <a:r>
              <a:rPr lang="en-US" sz="1100" dirty="0"/>
              <a:t>Prepared By-</a:t>
            </a:r>
          </a:p>
          <a:p>
            <a:pPr algn="r"/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Hossain</a:t>
            </a:r>
          </a:p>
          <a:p>
            <a:pPr algn="r"/>
            <a:r>
              <a:rPr lang="en-US" sz="1100" dirty="0"/>
              <a:t>Assistant Professor</a:t>
            </a:r>
          </a:p>
          <a:p>
            <a:pPr algn="r"/>
            <a:r>
              <a:rPr lang="en-US" sz="1100" dirty="0"/>
              <a:t>Department of Management</a:t>
            </a:r>
          </a:p>
          <a:p>
            <a:pPr algn="r"/>
            <a:r>
              <a:rPr lang="en-US" sz="1100" dirty="0"/>
              <a:t>Alhaj </a:t>
            </a:r>
            <a:r>
              <a:rPr lang="en-US" sz="1100" dirty="0" err="1"/>
              <a:t>Ahed</a:t>
            </a:r>
            <a:r>
              <a:rPr lang="en-US" sz="1100" dirty="0"/>
              <a:t> Ali Biswas Degree College, Pabna</a:t>
            </a:r>
            <a:endParaRPr lang="en-US" sz="1400" dirty="0"/>
          </a:p>
          <a:p>
            <a:endParaRPr lang="en-US" sz="1800" b="1" dirty="0"/>
          </a:p>
        </p:txBody>
      </p:sp>
      <p:sp>
        <p:nvSpPr>
          <p:cNvPr id="4" name="Minus 3"/>
          <p:cNvSpPr/>
          <p:nvPr/>
        </p:nvSpPr>
        <p:spPr>
          <a:xfrm>
            <a:off x="533400" y="51816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066800"/>
            <a:ext cx="7772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yivjvcbx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|(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Telephon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) 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eZvi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iwWI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Radio 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Uwjwekb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`~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i`k©b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 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Television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3600" dirty="0" err="1">
                <a:latin typeface="SutonnyMJ" pitchFamily="2" charset="0"/>
                <a:cs typeface="SutonnyMJ" pitchFamily="2" charset="0"/>
              </a:rPr>
              <a:t>wfwWI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Kbdv‡iwÝs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Video Conferencing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5908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              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762000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sz="3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gŠwLK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myweav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709999"/>
            <a:ext cx="6858000" cy="1143000"/>
          </a:xfrm>
        </p:spPr>
        <p:txBody>
          <a:bodyPr>
            <a:noAutofit/>
          </a:bodyPr>
          <a:lstStyle/>
          <a:p>
            <a:pPr algn="r"/>
            <a:endParaRPr lang="en-US" sz="100" dirty="0"/>
          </a:p>
          <a:p>
            <a:pPr algn="r"/>
            <a:r>
              <a:rPr lang="en-US" sz="1000" dirty="0"/>
              <a:t>Prepared By-</a:t>
            </a:r>
          </a:p>
          <a:p>
            <a:pPr algn="r"/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</a:t>
            </a:r>
          </a:p>
          <a:p>
            <a:pPr algn="r"/>
            <a:r>
              <a:rPr lang="en-US" sz="1000" dirty="0"/>
              <a:t>Assistant Professor</a:t>
            </a:r>
          </a:p>
          <a:p>
            <a:pPr algn="r"/>
            <a:r>
              <a:rPr lang="en-US" sz="1000" dirty="0"/>
              <a:t>Department of Management</a:t>
            </a:r>
          </a:p>
          <a:p>
            <a:pPr algn="r"/>
            <a:r>
              <a:rPr lang="en-US" sz="1000" dirty="0"/>
              <a:t>Alhaj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College, Pabna</a:t>
            </a:r>
            <a:endParaRPr lang="en-US" sz="1100" dirty="0"/>
          </a:p>
          <a:p>
            <a:endParaRPr lang="en-US" sz="1400" b="1" dirty="0"/>
          </a:p>
        </p:txBody>
      </p:sp>
      <p:sp>
        <p:nvSpPr>
          <p:cNvPr id="4" name="Minus 3"/>
          <p:cNvSpPr/>
          <p:nvPr/>
        </p:nvSpPr>
        <p:spPr>
          <a:xfrm>
            <a:off x="533400" y="51816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066800"/>
            <a:ext cx="77724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mg‡qi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mvkÖq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|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Saving time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e¨q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n«vm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Reducing costs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cÖ‡ivwPZKiY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Persuading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wbweo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m¤úK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© 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Close contract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 err="1">
                <a:latin typeface="SutonnyMJ" pitchFamily="2" charset="0"/>
                <a:cs typeface="SutonnyMJ" pitchFamily="2" charset="0"/>
              </a:rPr>
              <a:t>ZvrÿwbK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djveZ©b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Immidiate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feedback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 err="1">
                <a:latin typeface="SutonnyMJ" pitchFamily="2" charset="0"/>
                <a:cs typeface="SutonnyMJ" pitchFamily="2" charset="0"/>
              </a:rPr>
              <a:t>Aa¯Íb‡`i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Kvh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g~j¨vqb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Appraisal of subordinates action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 err="1">
                <a:latin typeface="SutonnyMJ" pitchFamily="2" charset="0"/>
                <a:cs typeface="SutonnyMJ" pitchFamily="2" charset="0"/>
              </a:rPr>
              <a:t>cÖ‡Yv`bv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vb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Providing motivation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wbiÿi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jvK‡`i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mv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‡_ †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Communication with illiterate persons) 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2800" dirty="0" err="1">
                <a:latin typeface="SutonnyMJ" pitchFamily="2" charset="0"/>
                <a:cs typeface="SutonnyMJ" pitchFamily="2" charset="0"/>
              </a:rPr>
              <a:t>AvbyôvwbKZv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cwinvi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Avoiding formalities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)</a:t>
            </a: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5908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              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</a:t>
            </a:r>
          </a:p>
        </p:txBody>
      </p:sp>
    </p:spTree>
  </p:cSld>
  <p:clrMapOvr>
    <a:masterClrMapping/>
  </p:clrMapOvr>
  <p:transition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762000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sz="32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gŠwLK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Amyweav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6757" y="5753069"/>
            <a:ext cx="6400800" cy="1143000"/>
          </a:xfrm>
        </p:spPr>
        <p:txBody>
          <a:bodyPr>
            <a:noAutofit/>
          </a:bodyPr>
          <a:lstStyle/>
          <a:p>
            <a:pPr algn="r"/>
            <a:endParaRPr lang="en-US" sz="100" dirty="0"/>
          </a:p>
          <a:p>
            <a:pPr algn="r"/>
            <a:r>
              <a:rPr lang="en-US" sz="1000" dirty="0"/>
              <a:t>Prepared By-</a:t>
            </a:r>
          </a:p>
          <a:p>
            <a:pPr algn="r"/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</a:t>
            </a:r>
          </a:p>
          <a:p>
            <a:pPr algn="r"/>
            <a:r>
              <a:rPr lang="en-US" sz="1000" dirty="0"/>
              <a:t>Assistant Professor</a:t>
            </a:r>
          </a:p>
          <a:p>
            <a:pPr algn="r"/>
            <a:r>
              <a:rPr lang="en-US" sz="1000" dirty="0"/>
              <a:t>Department of Management</a:t>
            </a:r>
          </a:p>
          <a:p>
            <a:pPr algn="r"/>
            <a:r>
              <a:rPr lang="en-US" sz="1000" dirty="0"/>
              <a:t>Alhaj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College, Pabna</a:t>
            </a:r>
            <a:endParaRPr lang="en-US" sz="1100" dirty="0"/>
          </a:p>
          <a:p>
            <a:endParaRPr lang="en-US" sz="1400" b="1" dirty="0"/>
          </a:p>
        </p:txBody>
      </p:sp>
      <p:sp>
        <p:nvSpPr>
          <p:cNvPr id="4" name="Minus 3"/>
          <p:cNvSpPr/>
          <p:nvPr/>
        </p:nvSpPr>
        <p:spPr>
          <a:xfrm>
            <a:off x="533400" y="51816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066800"/>
            <a:ext cx="77724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mg‡qi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mvkÖq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|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Saving time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e¨q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n«vm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Reducing costs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cÖ‡ivwPZKiY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Persuading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wbweo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m¤úK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© 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Close contract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 err="1">
                <a:latin typeface="SutonnyMJ" pitchFamily="2" charset="0"/>
                <a:cs typeface="SutonnyMJ" pitchFamily="2" charset="0"/>
              </a:rPr>
              <a:t>ZvrÿwbK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djveZ©b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Immidiate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feedback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 err="1">
                <a:latin typeface="SutonnyMJ" pitchFamily="2" charset="0"/>
                <a:cs typeface="SutonnyMJ" pitchFamily="2" charset="0"/>
              </a:rPr>
              <a:t>Aa¯Íb‡`i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Kvh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g~j¨vqb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Appraisal of subordinates action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 err="1">
                <a:latin typeface="SutonnyMJ" pitchFamily="2" charset="0"/>
                <a:cs typeface="SutonnyMJ" pitchFamily="2" charset="0"/>
              </a:rPr>
              <a:t>cÖ‡Yv`bv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vb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Providing motivation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wbiÿi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jvK‡`i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mv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‡_ †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Communication with illiterate persons) 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2800" dirty="0" err="1">
                <a:latin typeface="SutonnyMJ" pitchFamily="2" charset="0"/>
                <a:cs typeface="SutonnyMJ" pitchFamily="2" charset="0"/>
              </a:rPr>
              <a:t>AvbyôvwbKZv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cwinvi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Avoiding formalities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)</a:t>
            </a: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5908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              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</a:t>
            </a:r>
          </a:p>
        </p:txBody>
      </p:sp>
    </p:spTree>
  </p:cSld>
  <p:clrMapOvr>
    <a:masterClrMapping/>
  </p:clrMapOvr>
  <p:transition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5715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>
                <a:latin typeface="SutonnyMJ" pitchFamily="2" charset="0"/>
                <a:cs typeface="SutonnyMJ" pitchFamily="2" charset="0"/>
              </a:rPr>
              <a:t>            </a:t>
            </a:r>
            <a:r>
              <a:rPr lang="en-US" sz="6000" dirty="0">
                <a:latin typeface="SutonnyMJ" pitchFamily="2" charset="0"/>
                <a:cs typeface="SutonnyMJ" pitchFamily="2" charset="0"/>
              </a:rPr>
              <a:t>   </a:t>
            </a:r>
            <a:r>
              <a:rPr lang="en-US" sz="54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US" sz="54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</a:br>
            <a:br>
              <a:rPr lang="en-US" sz="54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</a:br>
            <a:r>
              <a:rPr lang="en-US" sz="54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54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gŠwLK</a:t>
            </a:r>
            <a:r>
              <a:rPr lang="en-US" sz="54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54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Amyweav</a:t>
            </a:r>
            <a:r>
              <a:rPr lang="en-US" sz="54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fzj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eySveywSi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m¤¢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vebv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|(</a:t>
            </a:r>
            <a:r>
              <a:rPr lang="en-US" sz="2700" dirty="0">
                <a:latin typeface="Arial" pitchFamily="34" charset="0"/>
                <a:cs typeface="Arial" pitchFamily="34" charset="0"/>
              </a:rPr>
              <a:t> Misunderstanding)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*¯’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vqx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wjj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wn‡m‡e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Kvh©Kix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b‡n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( 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Not for Permanent record 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mgi~cZv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eRvq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ivLvi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Difficulty for maintaining uniformity 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`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xN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© I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RwUj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wel‡q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m¤¢e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b‡n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|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Not for Communication of lengthy and complex massage) </a:t>
            </a:r>
            <a:br>
              <a:rPr lang="en-US" sz="3100" dirty="0">
                <a:latin typeface="SutonnyMJ" pitchFamily="2" charset="0"/>
                <a:cs typeface="SutonnyMJ" pitchFamily="2" charset="0"/>
              </a:rPr>
            </a:br>
            <a:r>
              <a:rPr lang="en-US" sz="31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evûj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eR©b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Kó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100" dirty="0" err="1">
                <a:latin typeface="SutonnyMJ" pitchFamily="2" charset="0"/>
                <a:cs typeface="SutonnyMJ" pitchFamily="2" charset="0"/>
              </a:rPr>
              <a:t>Ki</a:t>
            </a:r>
            <a:r>
              <a:rPr lang="en-US" sz="31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Difficulty for avoiding exaggeration </a:t>
            </a:r>
            <a:br>
              <a:rPr lang="en-US" sz="3600" dirty="0">
                <a:latin typeface="SutonnyMJ" pitchFamily="2" charset="0"/>
                <a:cs typeface="SutonnyMJ" pitchFamily="2" charset="0"/>
              </a:rPr>
            </a:br>
            <a:r>
              <a:rPr lang="en-US" sz="3600" dirty="0">
                <a:latin typeface="SutonnyMJ" pitchFamily="2" charset="0"/>
                <a:cs typeface="SutonnyMJ" pitchFamily="2" charset="0"/>
              </a:rPr>
              <a:t>* A¯^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xK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…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wZi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m¤¢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vebv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Avoiding tendency </a:t>
            </a:r>
            <a:br>
              <a:rPr lang="en-US" sz="36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3383" y="5943600"/>
            <a:ext cx="6400800" cy="914400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en-US" sz="1800" dirty="0"/>
              <a:t>Prepared By-</a:t>
            </a:r>
          </a:p>
          <a:p>
            <a:pPr algn="r"/>
            <a:r>
              <a:rPr lang="en-US" sz="1800" dirty="0"/>
              <a:t>Dr. Md. </a:t>
            </a:r>
            <a:r>
              <a:rPr lang="en-US" sz="1800" dirty="0" err="1"/>
              <a:t>Shajjad</a:t>
            </a:r>
            <a:r>
              <a:rPr lang="en-US" sz="1800" dirty="0"/>
              <a:t> Hossain</a:t>
            </a:r>
          </a:p>
          <a:p>
            <a:pPr algn="r"/>
            <a:r>
              <a:rPr lang="en-US" sz="1800" dirty="0"/>
              <a:t>Assistant Professor</a:t>
            </a:r>
          </a:p>
          <a:p>
            <a:pPr algn="r"/>
            <a:r>
              <a:rPr lang="en-US" sz="1800" dirty="0"/>
              <a:t>Department of Management</a:t>
            </a:r>
          </a:p>
          <a:p>
            <a:pPr algn="r"/>
            <a:r>
              <a:rPr lang="en-US" sz="1800" dirty="0"/>
              <a:t>Alhaj </a:t>
            </a:r>
            <a:r>
              <a:rPr lang="en-US" sz="1800" dirty="0" err="1"/>
              <a:t>Ahed</a:t>
            </a:r>
            <a:r>
              <a:rPr lang="en-US" sz="1800" dirty="0"/>
              <a:t> Ali Biswas Degree College, Pabna</a:t>
            </a:r>
            <a:endParaRPr lang="en-US" sz="2400" dirty="0"/>
          </a:p>
          <a:p>
            <a:endParaRPr lang="en-US" sz="2400" b="1" dirty="0"/>
          </a:p>
        </p:txBody>
      </p:sp>
      <p:sp>
        <p:nvSpPr>
          <p:cNvPr id="4" name="Minus 3"/>
          <p:cNvSpPr/>
          <p:nvPr/>
        </p:nvSpPr>
        <p:spPr>
          <a:xfrm>
            <a:off x="609600" y="54864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762000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Kvh©Ki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cÖwZeÜKZv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mg~n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715000"/>
            <a:ext cx="6400800" cy="1143000"/>
          </a:xfrm>
        </p:spPr>
        <p:txBody>
          <a:bodyPr>
            <a:noAutofit/>
          </a:bodyPr>
          <a:lstStyle/>
          <a:p>
            <a:pPr algn="r"/>
            <a:endParaRPr lang="en-US" sz="100" dirty="0"/>
          </a:p>
          <a:p>
            <a:pPr algn="r"/>
            <a:r>
              <a:rPr lang="en-US" sz="1000" dirty="0"/>
              <a:t>Prepared By-</a:t>
            </a:r>
          </a:p>
          <a:p>
            <a:pPr algn="r"/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</a:t>
            </a:r>
          </a:p>
          <a:p>
            <a:pPr algn="r"/>
            <a:r>
              <a:rPr lang="en-US" sz="1000" dirty="0"/>
              <a:t>Assistant Professor</a:t>
            </a:r>
          </a:p>
          <a:p>
            <a:pPr algn="r"/>
            <a:r>
              <a:rPr lang="en-US" sz="1000" dirty="0"/>
              <a:t>Department of Management</a:t>
            </a:r>
          </a:p>
          <a:p>
            <a:pPr algn="r"/>
            <a:r>
              <a:rPr lang="en-US" sz="1000" dirty="0"/>
              <a:t>Alhaj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College, Pabna</a:t>
            </a:r>
            <a:endParaRPr lang="en-US" sz="1100" dirty="0"/>
          </a:p>
          <a:p>
            <a:endParaRPr lang="en-US" sz="1400" b="1" dirty="0"/>
          </a:p>
        </p:txBody>
      </p:sp>
      <p:sp>
        <p:nvSpPr>
          <p:cNvPr id="4" name="Minus 3"/>
          <p:cNvSpPr/>
          <p:nvPr/>
        </p:nvSpPr>
        <p:spPr>
          <a:xfrm>
            <a:off x="533400" y="51816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066800"/>
            <a:ext cx="7772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K)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mvsMVwbK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cÖwZeÜKZv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:-(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Organizational barriers)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* †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bwZevPK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mvsMVwbK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cwi‡ek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(Negative organizational climate effect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* †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bxwZgvjvi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Absence of communication policy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)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*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mvsMVwbK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¯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Í‡ii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AvwaK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¨ 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Excessive organizational layers 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*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Z‡_¨i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cwikÖæwZ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|(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Filtering information 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L) e¨w³MZ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cÖwZeÜKZv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Individual barriers 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 * e¨w³i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¨(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Differences in personality 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 *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cÖZ¨ÿYMZ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¨(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Perceptual difference 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 *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fxwZ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ev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fq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Fear)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 *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cye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avibvi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mvaviY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cÖ‡qvM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Stereotyping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 *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n¨v‡jv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cÖfve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Halo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r>
              <a:rPr lang="en-US" sz="2400" dirty="0">
                <a:latin typeface="SutonnyMJ" pitchFamily="2" charset="0"/>
                <a:cs typeface="SutonnyMJ" pitchFamily="2" charset="0"/>
              </a:rPr>
              <a:t>   * 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Ag‡bv‡hvM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Inattention)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5908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              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</a:t>
            </a:r>
          </a:p>
        </p:txBody>
      </p:sp>
    </p:spTree>
  </p:cSld>
  <p:clrMapOvr>
    <a:masterClrMapping/>
  </p:clrMapOvr>
  <p:transition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762000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Kvh©Ki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cÖwZeÜKZv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mg~n</a:t>
            </a:r>
            <a: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5391" y="5672138"/>
            <a:ext cx="6705600" cy="1143000"/>
          </a:xfrm>
        </p:spPr>
        <p:txBody>
          <a:bodyPr>
            <a:noAutofit/>
          </a:bodyPr>
          <a:lstStyle/>
          <a:p>
            <a:pPr algn="r"/>
            <a:endParaRPr lang="en-US" sz="100" dirty="0"/>
          </a:p>
          <a:p>
            <a:pPr algn="r"/>
            <a:r>
              <a:rPr lang="en-US" sz="1050" dirty="0"/>
              <a:t>Prepared By-</a:t>
            </a:r>
          </a:p>
          <a:p>
            <a:pPr algn="r"/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</a:t>
            </a:r>
          </a:p>
          <a:p>
            <a:pPr algn="r"/>
            <a:r>
              <a:rPr lang="en-US" sz="1050" dirty="0"/>
              <a:t>Assistant Professor</a:t>
            </a:r>
          </a:p>
          <a:p>
            <a:pPr algn="r"/>
            <a:r>
              <a:rPr lang="en-US" sz="1050" dirty="0"/>
              <a:t>Department of Management</a:t>
            </a:r>
          </a:p>
          <a:p>
            <a:pPr algn="r"/>
            <a:r>
              <a:rPr lang="en-US" sz="1050" dirty="0"/>
              <a:t>Alhaj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College, Pabna</a:t>
            </a:r>
            <a:endParaRPr lang="en-US" sz="1200" dirty="0"/>
          </a:p>
          <a:p>
            <a:endParaRPr lang="en-US" sz="1600" b="1" dirty="0"/>
          </a:p>
        </p:txBody>
      </p:sp>
      <p:sp>
        <p:nvSpPr>
          <p:cNvPr id="4" name="Minus 3"/>
          <p:cNvSpPr/>
          <p:nvPr/>
        </p:nvSpPr>
        <p:spPr>
          <a:xfrm>
            <a:off x="533400" y="51816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066800"/>
            <a:ext cx="82296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M)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fvlvMZ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cÖwZeÜKZv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:-(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Language barriers)</a:t>
            </a:r>
          </a:p>
          <a:p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N)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Ab¨vb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cÖwZeÜKZv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Others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   * Z_¨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fvivµvšÍ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Ae¯’v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Information overloaded condition 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)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   * µ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zwUcyY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cÖKvk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Faulty expression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   *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gh©v`v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ÿgZvMZ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¨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Status or power difference )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   *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cwieZ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©‡bi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cÖwZ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bwZevPK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g‡bvfve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negative attitude to change 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)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   * †</a:t>
            </a:r>
            <a:r>
              <a:rPr lang="en-US" sz="2800" dirty="0" err="1">
                <a:latin typeface="SutonnyMJ" pitchFamily="2" charset="0"/>
                <a:cs typeface="SutonnyMJ" pitchFamily="2" charset="0"/>
              </a:rPr>
              <a:t>kvi‡Mvj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Noise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5908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              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</a:t>
            </a:r>
          </a:p>
        </p:txBody>
      </p:sp>
    </p:spTree>
  </p:cSld>
  <p:clrMapOvr>
    <a:masterClrMapping/>
  </p:clrMapOvr>
  <p:transition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762000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Z_¨ I †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cÖhyw³  </a:t>
            </a:r>
            <a:br>
              <a:rPr lang="en-US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</a:br>
            <a:r>
              <a:rPr lang="en-US" sz="31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Information &amp; Communication Technology</a:t>
            </a:r>
            <a:br>
              <a:rPr lang="en-US" sz="3100" dirty="0">
                <a:latin typeface="RinkiyMJ" pitchFamily="2" charset="0"/>
                <a:cs typeface="RinkiyMJ" pitchFamily="2" charset="0"/>
              </a:rPr>
            </a:br>
            <a:br>
              <a:rPr lang="en-US" sz="6000" dirty="0">
                <a:latin typeface="SutonnyMJ" pitchFamily="2" charset="0"/>
                <a:cs typeface="SutonnyMJ" pitchFamily="2" charset="0"/>
              </a:rPr>
            </a:br>
            <a:br>
              <a:rPr lang="en-US" sz="8800" dirty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0374" y="5634305"/>
            <a:ext cx="6400800" cy="1143000"/>
          </a:xfrm>
        </p:spPr>
        <p:txBody>
          <a:bodyPr>
            <a:noAutofit/>
          </a:bodyPr>
          <a:lstStyle/>
          <a:p>
            <a:pPr algn="r"/>
            <a:endParaRPr lang="en-US" sz="100" dirty="0"/>
          </a:p>
          <a:p>
            <a:pPr algn="r"/>
            <a:r>
              <a:rPr lang="en-US" sz="1050" dirty="0"/>
              <a:t>Prepared By-</a:t>
            </a:r>
          </a:p>
          <a:p>
            <a:pPr algn="r"/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</a:t>
            </a:r>
          </a:p>
          <a:p>
            <a:pPr algn="r"/>
            <a:r>
              <a:rPr lang="en-US" sz="1050" dirty="0"/>
              <a:t>Assistant Professor</a:t>
            </a:r>
          </a:p>
          <a:p>
            <a:pPr algn="r"/>
            <a:r>
              <a:rPr lang="en-US" sz="1050" dirty="0"/>
              <a:t>Department of Management</a:t>
            </a:r>
          </a:p>
          <a:p>
            <a:pPr algn="r"/>
            <a:r>
              <a:rPr lang="en-US" sz="1050" dirty="0"/>
              <a:t>Alhaj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College, Pabna</a:t>
            </a:r>
            <a:endParaRPr lang="en-US" sz="1200" dirty="0"/>
          </a:p>
          <a:p>
            <a:endParaRPr lang="en-US" sz="1600" b="1" dirty="0"/>
          </a:p>
        </p:txBody>
      </p:sp>
      <p:sp>
        <p:nvSpPr>
          <p:cNvPr id="4" name="Minus 3"/>
          <p:cNvSpPr/>
          <p:nvPr/>
        </p:nvSpPr>
        <p:spPr>
          <a:xfrm>
            <a:off x="533400" y="5486400"/>
            <a:ext cx="82296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066800"/>
            <a:ext cx="822960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SutonnyMJ" pitchFamily="2" charset="0"/>
                <a:cs typeface="SutonnyMJ" pitchFamily="2" charset="0"/>
              </a:rPr>
              <a:t>Z_¨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msMÖn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cÖwµqvKiY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msiÿY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weZiY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mswkøó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Kw¤úDUvivBRW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e¨e¯’v‡K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Z_¨ cÖhyw³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endParaRPr lang="en-US" sz="1000" dirty="0"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latin typeface="SutonnyMJ" pitchFamily="2" charset="0"/>
                <a:cs typeface="SutonnyMJ" pitchFamily="2" charset="0"/>
              </a:rPr>
              <a:t>Z_¨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msMÖn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cÖwµqvKiY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msiÿY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B›Uvi‡bU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wbf©i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cÖhyw³i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gva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¨‡g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wek¦e¨vcx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`ª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æZ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Z‡_¨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Av`vb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cÖ`vb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¯’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vcb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mswkøó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Kw¤úDUvivBRW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e¨e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Z_¨ I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cÖhyw³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25908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              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</a:t>
            </a:r>
          </a:p>
        </p:txBody>
      </p:sp>
    </p:spTree>
  </p:cSld>
  <p:clrMapOvr>
    <a:masterClrMapping/>
  </p:clrMapOvr>
  <p:transition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Z_¨ I †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cÖhyw³i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gva¨g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dirty="0"/>
          </a:p>
        </p:txBody>
      </p:sp>
      <p:pic>
        <p:nvPicPr>
          <p:cNvPr id="1026" name="Picture 2" descr="C:\Users\MLC\Desktop\Untitled-2 cop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716880"/>
            <a:ext cx="8686800" cy="49887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ফ্যাক্স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মেশিন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Content Placeholder 4" descr="সম্পর্কিত ছবি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8458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টেলেক্স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মেশিন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" name="Content Placeholder 5" descr="picture of telex machine à¦à¦° à¦à¦¬à¦¿à¦° à¦«à¦²à¦¾à¦«à¦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19200"/>
            <a:ext cx="81534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bulleting Board</a:t>
            </a:r>
          </a:p>
        </p:txBody>
      </p:sp>
      <p:pic>
        <p:nvPicPr>
          <p:cNvPr id="4" name="Content Placeholder 3" descr="à¦¸à¦®à§à¦ªà¦°à§à¦à¦¿à¦¤ à¦à¦¬à¦¿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4191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à¦¸à¦®à§à¦ªà¦°à§à¦à¦¿à¦¤ à¦à¦¬à¦¿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600200"/>
            <a:ext cx="396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Multimedia</a:t>
            </a:r>
          </a:p>
        </p:txBody>
      </p:sp>
      <p:pic>
        <p:nvPicPr>
          <p:cNvPr id="4" name="Content Placeholder 3" descr="à¦¸à¦®à§à¦ªà¦°à§à¦à¦¿à¦¤ à¦à¦¬à¦¿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57300"/>
            <a:ext cx="4114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icture of multimedia computer system class room à¦à¦° à¦à¦¬à¦¿à¦° à¦«à¦²à¦¾à¦«à¦²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257300"/>
            <a:ext cx="396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739C16-B366-47EB-8DAE-D5BCEA3A4A92}"/>
              </a:ext>
            </a:extLst>
          </p:cNvPr>
          <p:cNvSpPr/>
          <p:nvPr/>
        </p:nvSpPr>
        <p:spPr>
          <a:xfrm>
            <a:off x="4572000" y="5950755"/>
            <a:ext cx="4572000" cy="9387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100" dirty="0"/>
              <a:t>Prepared By-</a:t>
            </a:r>
          </a:p>
          <a:p>
            <a:pPr algn="r"/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Hossain</a:t>
            </a:r>
          </a:p>
          <a:p>
            <a:pPr algn="r"/>
            <a:r>
              <a:rPr lang="en-US" sz="1100" dirty="0"/>
              <a:t>Assistant Professor</a:t>
            </a:r>
          </a:p>
          <a:p>
            <a:pPr algn="r"/>
            <a:r>
              <a:rPr lang="en-US" sz="1100" dirty="0"/>
              <a:t>Department of Management</a:t>
            </a:r>
          </a:p>
          <a:p>
            <a:pPr algn="r"/>
            <a:r>
              <a:rPr lang="en-US" sz="1100" dirty="0"/>
              <a:t>Alhaj </a:t>
            </a:r>
            <a:r>
              <a:rPr lang="en-US" sz="1100" dirty="0" err="1"/>
              <a:t>Ahed</a:t>
            </a:r>
            <a:r>
              <a:rPr lang="en-US" sz="1100" dirty="0"/>
              <a:t> Ali Biswas Degree College, Pabna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b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UwiKbdv‡iwÝs</a:t>
            </a:r>
            <a:endParaRPr lang="en-US" dirty="0"/>
          </a:p>
        </p:txBody>
      </p:sp>
      <p:pic>
        <p:nvPicPr>
          <p:cNvPr id="5" name="Content Placeholder 4" descr="picture of teleconferencing এর ছবির ফলাফ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58145"/>
            <a:ext cx="7620000" cy="4209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081406-7559-49BC-9B5F-8CC8FD3562EC}"/>
              </a:ext>
            </a:extLst>
          </p:cNvPr>
          <p:cNvSpPr/>
          <p:nvPr/>
        </p:nvSpPr>
        <p:spPr>
          <a:xfrm>
            <a:off x="4572000" y="5842337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dirty="0"/>
              <a:t>Prepared By-</a:t>
            </a:r>
          </a:p>
          <a:p>
            <a:pPr algn="r"/>
            <a:r>
              <a:rPr lang="en-US" sz="1200" dirty="0"/>
              <a:t>Dr. Md. </a:t>
            </a:r>
            <a:r>
              <a:rPr lang="en-US" sz="1200" dirty="0" err="1"/>
              <a:t>Shajjad</a:t>
            </a:r>
            <a:r>
              <a:rPr lang="en-US" sz="1200" dirty="0"/>
              <a:t> Hossain</a:t>
            </a:r>
          </a:p>
          <a:p>
            <a:pPr algn="r"/>
            <a:r>
              <a:rPr lang="en-US" sz="1200" dirty="0"/>
              <a:t>Assistant Professor</a:t>
            </a:r>
          </a:p>
          <a:p>
            <a:pPr algn="r"/>
            <a:r>
              <a:rPr lang="en-US" sz="1200" dirty="0"/>
              <a:t>Department of Management</a:t>
            </a:r>
          </a:p>
          <a:p>
            <a:pPr algn="r"/>
            <a:r>
              <a:rPr lang="en-US" sz="1200" dirty="0"/>
              <a:t>Alhaj </a:t>
            </a:r>
            <a:r>
              <a:rPr lang="en-US" sz="1200" dirty="0" err="1"/>
              <a:t>Ahed</a:t>
            </a:r>
            <a:r>
              <a:rPr lang="en-US" sz="1200" dirty="0"/>
              <a:t> Ali Biswas Degree College, Pabna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b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UwiKbdv‡iwÝs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DCDF598-C996-4ECB-B4D3-7796565A87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80060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7908F5-2EA7-4A2D-A26E-4FFE7090BFED}"/>
              </a:ext>
            </a:extLst>
          </p:cNvPr>
          <p:cNvSpPr/>
          <p:nvPr/>
        </p:nvSpPr>
        <p:spPr>
          <a:xfrm>
            <a:off x="4572000" y="5943600"/>
            <a:ext cx="4572000" cy="9387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100" dirty="0"/>
              <a:t>Prepared By-</a:t>
            </a:r>
          </a:p>
          <a:p>
            <a:pPr algn="r"/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Hossain</a:t>
            </a:r>
          </a:p>
          <a:p>
            <a:pPr algn="r"/>
            <a:r>
              <a:rPr lang="en-US" sz="1100" dirty="0"/>
              <a:t>Assistant Professor</a:t>
            </a:r>
          </a:p>
          <a:p>
            <a:pPr algn="r"/>
            <a:r>
              <a:rPr lang="en-US" sz="1100" dirty="0"/>
              <a:t>Department of Management</a:t>
            </a:r>
          </a:p>
          <a:p>
            <a:pPr algn="r"/>
            <a:r>
              <a:rPr lang="en-US" sz="1100" dirty="0"/>
              <a:t>Alhaj </a:t>
            </a:r>
            <a:r>
              <a:rPr lang="en-US" sz="1100" dirty="0" err="1"/>
              <a:t>Ahed</a:t>
            </a:r>
            <a:r>
              <a:rPr lang="en-US" sz="1100" dirty="0"/>
              <a:t> Ali Biswas Degree College, Pabna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Z_¨ I †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cÖhyw³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e¨env‡ii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myweav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8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Z‡_¨i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`ª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æZ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cÖiY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AwaK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cwigvb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Z_¨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cÖiY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e¨vcK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cÖPvi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n«vm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>
                <a:latin typeface="SutonnyMJ" pitchFamily="2" charset="0"/>
                <a:cs typeface="SutonnyMJ" pitchFamily="2" charset="0"/>
              </a:rPr>
              <a:t>`ª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æZ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MÖnY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wek¦gq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Kvh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©µg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cwiPvjbv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Z‡_¨i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mnR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msiÿY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>
                <a:latin typeface="SutonnyMJ" pitchFamily="2" charset="0"/>
                <a:cs typeface="SutonnyMJ" pitchFamily="2" charset="0"/>
              </a:rPr>
              <a:t>`~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ieZ©x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cÖi‡Ki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‡_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hvMv‡hvM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260938-A8FF-4E51-B76D-696C9365F3AA}"/>
              </a:ext>
            </a:extLst>
          </p:cNvPr>
          <p:cNvSpPr/>
          <p:nvPr/>
        </p:nvSpPr>
        <p:spPr>
          <a:xfrm>
            <a:off x="4572000" y="589756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dirty="0"/>
              <a:t>Prepared By-</a:t>
            </a:r>
          </a:p>
          <a:p>
            <a:pPr algn="r"/>
            <a:r>
              <a:rPr lang="en-US" sz="1200" dirty="0"/>
              <a:t>Dr. Md. </a:t>
            </a:r>
            <a:r>
              <a:rPr lang="en-US" sz="1200" dirty="0" err="1"/>
              <a:t>Shajjad</a:t>
            </a:r>
            <a:r>
              <a:rPr lang="en-US" sz="1200" dirty="0"/>
              <a:t> Hossain</a:t>
            </a:r>
          </a:p>
          <a:p>
            <a:pPr algn="r"/>
            <a:r>
              <a:rPr lang="en-US" sz="1200" dirty="0"/>
              <a:t>Assistant Professor</a:t>
            </a:r>
          </a:p>
          <a:p>
            <a:pPr algn="r"/>
            <a:r>
              <a:rPr lang="en-US" sz="1200" dirty="0"/>
              <a:t>Department of Management</a:t>
            </a:r>
          </a:p>
          <a:p>
            <a:pPr algn="r"/>
            <a:r>
              <a:rPr lang="en-US" sz="1200" dirty="0"/>
              <a:t>Alhaj </a:t>
            </a:r>
            <a:r>
              <a:rPr lang="en-US" sz="1200" dirty="0" err="1"/>
              <a:t>Ahed</a:t>
            </a:r>
            <a:r>
              <a:rPr lang="en-US" sz="1200" dirty="0"/>
              <a:t> Ali Biswas Degree College, Pabna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Z_¨ I †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cÖhyw³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e¨env‡ii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Amyweav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utonnyMJ" pitchFamily="2" charset="0"/>
                <a:cs typeface="SutonnyMJ" pitchFamily="2" charset="0"/>
              </a:rPr>
              <a:t>Z_¨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web‡ói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m¤¢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vebv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MvcbxqZvi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Afve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>
                <a:latin typeface="SutonnyMJ" pitchFamily="2" charset="0"/>
                <a:cs typeface="SutonnyMJ" pitchFamily="2" charset="0"/>
              </a:rPr>
              <a:t>cÖhyw³i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Dci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wbf©iZv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AvBbMZ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eaZvi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Afve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cÖPzi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wewb‡qvM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dirty="0">
                <a:latin typeface="SutonnyMJ" pitchFamily="2" charset="0"/>
                <a:cs typeface="SutonnyMJ" pitchFamily="2" charset="0"/>
              </a:rPr>
              <a:t>cÖhyw³i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AcPq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3CB497-6815-4146-9AD3-B7C66FCF4049}"/>
              </a:ext>
            </a:extLst>
          </p:cNvPr>
          <p:cNvSpPr/>
          <p:nvPr/>
        </p:nvSpPr>
        <p:spPr>
          <a:xfrm>
            <a:off x="4572000" y="584565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dirty="0"/>
              <a:t>Prepared By-</a:t>
            </a:r>
          </a:p>
          <a:p>
            <a:pPr algn="r"/>
            <a:r>
              <a:rPr lang="en-US" sz="1200" dirty="0"/>
              <a:t>Dr. Md. </a:t>
            </a:r>
            <a:r>
              <a:rPr lang="en-US" sz="1200" dirty="0" err="1"/>
              <a:t>Shajjad</a:t>
            </a:r>
            <a:r>
              <a:rPr lang="en-US" sz="1200" dirty="0"/>
              <a:t> Hossain</a:t>
            </a:r>
          </a:p>
          <a:p>
            <a:pPr algn="r"/>
            <a:r>
              <a:rPr lang="en-US" sz="1200" dirty="0"/>
              <a:t>Assistant Professor</a:t>
            </a:r>
          </a:p>
          <a:p>
            <a:pPr algn="r"/>
            <a:r>
              <a:rPr lang="en-US" sz="1200" dirty="0"/>
              <a:t>Department of Management</a:t>
            </a:r>
          </a:p>
          <a:p>
            <a:pPr algn="r"/>
            <a:r>
              <a:rPr lang="en-US" sz="1200" dirty="0"/>
              <a:t>Alhaj </a:t>
            </a:r>
            <a:r>
              <a:rPr lang="en-US" sz="1200" dirty="0" err="1"/>
              <a:t>Ahed</a:t>
            </a:r>
            <a:r>
              <a:rPr lang="en-US" sz="1200" dirty="0"/>
              <a:t> Ali Biswas Degree College, Pabna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</p:spPr>
        <p:txBody>
          <a:bodyPr>
            <a:normAutofit fontScale="85000" lnSpcReduction="20000"/>
          </a:bodyPr>
          <a:lstStyle/>
          <a:p>
            <a:r>
              <a:rPr lang="en-US" sz="3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Ávb</a:t>
            </a:r>
            <a:r>
              <a:rPr lang="en-US" sz="3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g~jK</a:t>
            </a:r>
            <a:r>
              <a:rPr lang="en-US" sz="3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cÖkœ</a:t>
            </a:r>
            <a:r>
              <a:rPr lang="en-US" sz="3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-</a:t>
            </a:r>
          </a:p>
          <a:p>
            <a:r>
              <a:rPr lang="en-US" sz="3600" dirty="0">
                <a:latin typeface="SutonnyMJ" pitchFamily="2" charset="0"/>
                <a:cs typeface="SutonnyMJ" pitchFamily="2" charset="0"/>
              </a:rPr>
              <a:t>1.‡hvMv‡hvM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2.‡cÖiK †K? 3.wdW-e¨vK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4.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AbvbyôvwbK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5.Z_¨ I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cÖwµqv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6. B-‡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gBj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7.wfwWI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Kbdv‡iwÝs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8.¯§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vU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dvb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 </a:t>
            </a:r>
          </a:p>
          <a:p>
            <a:r>
              <a:rPr lang="en-US" sz="3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Abyaveb</a:t>
            </a:r>
            <a:r>
              <a:rPr lang="en-US" sz="3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g~jK</a:t>
            </a:r>
            <a:r>
              <a:rPr lang="en-US" sz="3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cÖkœ</a:t>
            </a:r>
            <a:endParaRPr lang="en-US" sz="3600" b="1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1. ‡hvMv‡hv‡Mi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gva¨g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eyS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Ki| 2.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AvšÍ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e¨w³K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ePj‡Z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eyS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Ki| 3.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e¨emvwqK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eySvq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Ki| 5.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gZvgZ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MV‡b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hvMv‡hv‡Mi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f‚wgKv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jL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 6.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wb¤œg~Lx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eyS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?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Ki|  7.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B-Kgv‡m©i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avibv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eywS‡q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jL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err="1">
                <a:latin typeface="SutonnyMJ" pitchFamily="2" charset="0"/>
                <a:cs typeface="SutonnyMJ" pitchFamily="2" charset="0"/>
              </a:rPr>
              <a:t>cvV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  <a:cs typeface="SutonnyMJ" pitchFamily="2" charset="0"/>
              </a:rPr>
              <a:t>g~j¨vqb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B710B6-3E41-4EC1-BCED-B079D386C82C}"/>
              </a:ext>
            </a:extLst>
          </p:cNvPr>
          <p:cNvSpPr/>
          <p:nvPr/>
        </p:nvSpPr>
        <p:spPr>
          <a:xfrm>
            <a:off x="4558748" y="5791201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400" dirty="0"/>
              <a:t>Prepared By-</a:t>
            </a:r>
          </a:p>
          <a:p>
            <a:pPr algn="r"/>
            <a:r>
              <a:rPr lang="en-US" sz="1400" dirty="0"/>
              <a:t>Dr. Md. </a:t>
            </a:r>
            <a:r>
              <a:rPr lang="en-US" sz="1400" dirty="0" err="1"/>
              <a:t>Shajjad</a:t>
            </a:r>
            <a:r>
              <a:rPr lang="en-US" sz="1400" dirty="0"/>
              <a:t> Hossain</a:t>
            </a:r>
          </a:p>
          <a:p>
            <a:pPr algn="r"/>
            <a:r>
              <a:rPr lang="en-US" sz="1400" dirty="0"/>
              <a:t>Assistant Professor</a:t>
            </a:r>
          </a:p>
          <a:p>
            <a:pPr algn="r"/>
            <a:r>
              <a:rPr lang="en-US" sz="1400" dirty="0"/>
              <a:t>Department of Management</a:t>
            </a:r>
          </a:p>
          <a:p>
            <a:pPr algn="r"/>
            <a:r>
              <a:rPr lang="en-US" sz="1400" dirty="0"/>
              <a:t>Alhaj </a:t>
            </a:r>
            <a:r>
              <a:rPr lang="en-US" sz="1400" dirty="0" err="1"/>
              <a:t>Ahed</a:t>
            </a:r>
            <a:r>
              <a:rPr lang="en-US" sz="1400" dirty="0"/>
              <a:t> Ali Biswas Degree College, Pabna</a:t>
            </a:r>
            <a:endParaRPr lang="en-US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800"/>
          </a:xfrm>
        </p:spPr>
        <p:txBody>
          <a:bodyPr>
            <a:normAutofit fontScale="92500"/>
          </a:bodyPr>
          <a:lstStyle/>
          <a:p>
            <a:r>
              <a:rPr lang="en-US" sz="3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m„Rbkxj</a:t>
            </a:r>
            <a:r>
              <a:rPr lang="en-US" sz="3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cÖkœ</a:t>
            </a:r>
            <a:r>
              <a:rPr lang="en-US" sz="36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-</a:t>
            </a:r>
          </a:p>
          <a:p>
            <a:pPr algn="just"/>
            <a:r>
              <a:rPr lang="en-US" sz="3600" dirty="0" err="1">
                <a:latin typeface="SutonnyMJ" pitchFamily="2" charset="0"/>
                <a:cs typeface="SutonnyMJ" pitchFamily="2" charset="0"/>
              </a:rPr>
              <a:t>wf‡qjv‡U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¯‹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cvebv‡Z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bZzb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KviLvbv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¯’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vc‡bi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MÖnY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Kij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bZzb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KviLvbvwU‡Z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aib‡i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my‡hvM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myweav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ivLv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iKvi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†m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Rvbv‡Z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cÖwZôvbwU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cyivZb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Kg©x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‡`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mnvqZv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MÖnY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cÖ‡Z¨K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Kg©x‡K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GK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GK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†W‡K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wb‡q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Zv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‡`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gZvgZ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civgk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MªnY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 G‡Z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wf‡qjv‡U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¯‹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bZzb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bZzb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avibv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jvf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mg_© nq|</a:t>
            </a: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err="1">
                <a:latin typeface="SutonnyMJ" pitchFamily="2" charset="0"/>
                <a:cs typeface="SutonnyMJ" pitchFamily="2" charset="0"/>
              </a:rPr>
              <a:t>cvV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  <a:cs typeface="SutonnyMJ" pitchFamily="2" charset="0"/>
              </a:rPr>
              <a:t>g~j¨vqb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7F57ED-203E-4392-AF52-F61C68F26F9F}"/>
              </a:ext>
            </a:extLst>
          </p:cNvPr>
          <p:cNvSpPr/>
          <p:nvPr/>
        </p:nvSpPr>
        <p:spPr>
          <a:xfrm>
            <a:off x="4572000" y="5688449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400" dirty="0"/>
              <a:t>Prepared By-</a:t>
            </a:r>
          </a:p>
          <a:p>
            <a:pPr algn="r"/>
            <a:r>
              <a:rPr lang="en-US" sz="1400" dirty="0"/>
              <a:t>Dr. Md. </a:t>
            </a:r>
            <a:r>
              <a:rPr lang="en-US" sz="1400" dirty="0" err="1"/>
              <a:t>Shajjad</a:t>
            </a:r>
            <a:r>
              <a:rPr lang="en-US" sz="1400" dirty="0"/>
              <a:t> Hossain</a:t>
            </a:r>
          </a:p>
          <a:p>
            <a:pPr algn="r"/>
            <a:r>
              <a:rPr lang="en-US" sz="1400" dirty="0"/>
              <a:t>Assistant Professor</a:t>
            </a:r>
          </a:p>
          <a:p>
            <a:pPr algn="r"/>
            <a:r>
              <a:rPr lang="en-US" sz="1400" dirty="0"/>
              <a:t>Department of Management</a:t>
            </a:r>
          </a:p>
          <a:p>
            <a:pPr algn="r"/>
            <a:r>
              <a:rPr lang="en-US" sz="1400" dirty="0"/>
              <a:t>Alhaj </a:t>
            </a:r>
            <a:r>
              <a:rPr lang="en-US" sz="1400" dirty="0" err="1"/>
              <a:t>Ahed</a:t>
            </a:r>
            <a:r>
              <a:rPr lang="en-US" sz="1400" dirty="0"/>
              <a:t> Ali Biswas Degree College, Pabna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276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2930</Words>
  <Application>Microsoft Office PowerPoint</Application>
  <PresentationFormat>On-screen Show (4:3)</PresentationFormat>
  <Paragraphs>365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Arial Black</vt:lpstr>
      <vt:lpstr>Calibri</vt:lpstr>
      <vt:lpstr>RinkiyMJ</vt:lpstr>
      <vt:lpstr>SutonnyMJ</vt:lpstr>
      <vt:lpstr>Office Theme</vt:lpstr>
      <vt:lpstr>PowerPoint Presentation</vt:lpstr>
      <vt:lpstr>e¨e¯’vcbv Øv`k †kÖYx- 8g Aa¨vq-  </vt:lpstr>
      <vt:lpstr>‡hvMv‡hvM Communication </vt:lpstr>
      <vt:lpstr>      ‡hvMv‡hvM wK? `yB ev Z‡ZvwaK e¨w³, `j ev c‡ÿi g‡a¨ †Kv‡bv msev`, Z_¨, fve, B”Qv, AvKvÿv, g‡bvfve BZ¨vw` i wewbgq n‡j Zv‡K †hvMv‡hvM e‡j|  </vt:lpstr>
      <vt:lpstr>‡hvMv‡hvM cÖwµqv  cÖ¯‘wZ  Communication Process </vt:lpstr>
      <vt:lpstr>‡hvMv‡hvM cÖwµqv  Communication Process </vt:lpstr>
      <vt:lpstr>                    ‡hvMv‡hv‡Mi ¸iæZ¡  * Z‡_¨i Av`vb cÖ`vb| *cwiKíbv I bxwZ cÖbqb * Kg©xi `ÿZv e„w×| * jÿ AR©b| * mgm¨vi mgvavb * wm×všÍ MÖnb * wkí m¤ú‡K©i Dbœqb * cY¨ I †mevi cÖPvi</vt:lpstr>
      <vt:lpstr>                 ‡hvMv‡hv‡Mi ¸iæZ¡  * Ø‡›Øi Aemvb| *Kg©x‡`i mš‘wó e„w× * AbyMZ¨ e„w×| * e¨e¯’vcKxq `ÿZv Dbœqb| * ‡bZ…‡Z¡i mvdj¨ * ¸Re wbimb| </vt:lpstr>
      <vt:lpstr>‡hvMv‡hv‡Mi  wewfbœ aib ev cÖKvi‡f`</vt:lpstr>
      <vt:lpstr>Af¨šÍixb †hvMv‡hvM</vt:lpstr>
      <vt:lpstr>Ab¨vb¨ cÖKv‡ii †hvMv‡hvM</vt:lpstr>
      <vt:lpstr> †hvMv‡hvM c×wZ</vt:lpstr>
      <vt:lpstr>                wjwLZ ‡hvMv‡hv‡Mi myweav * fzj eySveywSi Aemvb|(Eliminating Misunderstanding) *¯’vqx `wjj (Permanent record  * mgi~cZv eRvq ivLv maintaining uniformity  * `xN© I RwUj wel‡q †hvMv‡hvM| (Communication of lengthy and complex massage)  * evûj¨ eR©b Avoiding exaggeration  * Z‡_¨i fzj e¨vL¨v †iva| * A¯^xK…wZ †iva (Avoiding denial * mnR cÖPvi (Easy circulation) </vt:lpstr>
      <vt:lpstr>                wjwLZ ‡hvMv‡hv‡Mi Amyweav * wbiÿi‡`i mgm¨v|(Barrier  of communication with illiterate person) * mgq mv‡cÿ (consume more time) * e¨q eûj (costly) * wbweo m¤úK© m„wói mgm¨v| (Problem close contract)  * ZvrÿwbK djveZ©‡bi mgm¨v (Problem of immediate feedback)   </vt:lpstr>
      <vt:lpstr>      ‡gŠwLK ‡hvMv‡hvM   </vt:lpstr>
      <vt:lpstr>       Ahvwš¿K ev bb-B‡jKUªwbK †gŠwLK †hvMv‡hvM    </vt:lpstr>
      <vt:lpstr>       hvwš¿K ev B‡jKUªwbK †gŠwLK †hvMv‡hvM    </vt:lpstr>
      <vt:lpstr>       †gŠwLK †hvMv‡hvM myweav    </vt:lpstr>
      <vt:lpstr>       †gŠwLK †hvMv‡hvM Amyweav    </vt:lpstr>
      <vt:lpstr>                  †gŠwLK †hvMv‡hvM Amyweav  * fzj eySveywSi m¤¢vebv|( Misunderstanding) *¯’vqx `wjj wn‡m‡e Kvh©Kix b‡n ( Not for Permanent record  * mgi~cZv eRvq ivLvi mgm¨v Difficulty for maintaining uniformity  * `xN© I RwUj wel‡q †hvMv‡hvM m¤¢e b‡n| (Not for Communication of lengthy and complex massage)  * evûj¨ eR©b Kiv Kó Ki (Difficulty for avoiding exaggeration  * A¯^xK…wZi m¤¢vebv (Avoiding tendency   </vt:lpstr>
      <vt:lpstr>       Kvh©Ki †hvMv‡hv‡Mi cÖwZeÜKZv mg~n    </vt:lpstr>
      <vt:lpstr>       Kvh©Ki †hvMv‡hv‡Mi cÖwZeÜKZv mg~n    </vt:lpstr>
      <vt:lpstr>        Z_¨ I †hvMv‡hvM cÖhyw³   Information &amp; Communication Technology   </vt:lpstr>
      <vt:lpstr> Z_¨ I †hvMv‡hvM cÖhyw³i wewfbœ gva¨g </vt:lpstr>
      <vt:lpstr>ফ্যাক্স মেশিন</vt:lpstr>
      <vt:lpstr>টেলেক্স মেশিন</vt:lpstr>
      <vt:lpstr>Electronic bulleting Board</vt:lpstr>
      <vt:lpstr>Multimedia</vt:lpstr>
      <vt:lpstr> ‡UwiKbdv‡iwÝs</vt:lpstr>
      <vt:lpstr> ‡UwiKbdv‡iwÝs</vt:lpstr>
      <vt:lpstr> Z_¨ I †hvMv‡hvM cÖhyw³ e¨env‡ii myweav</vt:lpstr>
      <vt:lpstr> Z_¨ I †hvMv‡hvM cÖhyw³ e¨env‡ii Amyweav</vt:lpstr>
      <vt:lpstr>cvV g~j¨vqb</vt:lpstr>
      <vt:lpstr>cvV g~j¨vqb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‡hvMv‡hvM Communication</dc:title>
  <dc:creator>home pc</dc:creator>
  <cp:lastModifiedBy>User</cp:lastModifiedBy>
  <cp:revision>145</cp:revision>
  <dcterms:created xsi:type="dcterms:W3CDTF">2006-08-16T00:00:00Z</dcterms:created>
  <dcterms:modified xsi:type="dcterms:W3CDTF">2026-08-18T05:50:55Z</dcterms:modified>
</cp:coreProperties>
</file>