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2" r:id="rId1"/>
    <p:sldMasterId id="2147483670" r:id="rId2"/>
    <p:sldMasterId id="2147483689" r:id="rId3"/>
    <p:sldMasterId id="2147483726" r:id="rId4"/>
  </p:sldMasterIdLst>
  <p:notesMasterIdLst>
    <p:notesMasterId r:id="rId16"/>
  </p:notesMasterIdLst>
  <p:sldIdLst>
    <p:sldId id="256" r:id="rId5"/>
    <p:sldId id="26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12192000"/>
  <p:embeddedFontLst>
    <p:embeddedFont>
      <p:font typeface="Noto Serif SemiBold" panose="020B0604020202020204" charset="0"/>
      <p:regular r:id="rId17"/>
    </p:embeddedFont>
    <p:embeddedFont>
      <p:font typeface="Source Sans 3" panose="020B0604020202020204" charset="0"/>
      <p:regular r:id="rId18"/>
    </p:embeddedFont>
    <p:embeddedFont>
      <p:font typeface="Garamond" panose="02020404030301010803" pitchFamily="18" charset="0"/>
      <p:regular r:id="rId19"/>
      <p:bold r:id="rId20"/>
      <p:italic r:id="rId21"/>
    </p:embeddedFont>
    <p:embeddedFont>
      <p:font typeface="Wingdings 3" panose="05040102010807070707" pitchFamily="18" charset="2"/>
      <p:regular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  <p:embeddedFont>
      <p:font typeface="Source Sans 3 Bold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32" autoAdjust="0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49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627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4595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1196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99510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319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9442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810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4292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3194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3282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4708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959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89842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1B1-3604-4143-8F3E-986F3DF61546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E1C4-C0FC-4F1A-AA49-C25DABF06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16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19467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8734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0590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13992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47822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016347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40477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050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35594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5094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056145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162413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55437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12081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2891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611484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79772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57554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1B1-3604-4143-8F3E-986F3DF61546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E1C4-C0FC-4F1A-AA49-C25DABF06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1B1-3604-4143-8F3E-986F3DF61546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E1C4-C0FC-4F1A-AA49-C25DABF06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896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77187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8006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6643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2430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85790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53328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033208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45283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1577979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801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28234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23491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81720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2234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682993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84157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182952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657267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135687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746224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18958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79994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497338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57011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5376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512408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05409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05037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78801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021824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538876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91712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095013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26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26602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2466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13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24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18-Aug-26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-8-3.svg"/><Relationship Id="rId5" Type="http://schemas.openxmlformats.org/officeDocument/2006/relationships/image" Target="../media/image-8-3.sv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5119848" y="1414901"/>
            <a:ext cx="3166090" cy="303113"/>
          </a:xfrm>
          <a:prstGeom prst="roundRect">
            <a:avLst>
              <a:gd name="adj" fmla="val 2211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5239498" y="1474730"/>
            <a:ext cx="3536365" cy="183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50" b="1" dirty="0">
                <a:solidFill>
                  <a:schemeClr val="accent1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CLASS 9–10 | ENGLISH | COMPLETING STORY</a:t>
            </a:r>
            <a:endParaRPr lang="en-US" sz="1250" b="1" dirty="0">
              <a:solidFill>
                <a:schemeClr val="accent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078899" y="1964670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Bayazid Bostami and His Mother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037955" y="3373139"/>
            <a:ext cx="622363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ভালোবাসা, ভক্তি ও আনুগত্যের এক অনন্য গল্প</a:t>
            </a:r>
            <a:endParaRPr lang="en-US" sz="3200" b="1" dirty="0"/>
          </a:p>
        </p:txBody>
      </p:sp>
      <p:sp>
        <p:nvSpPr>
          <p:cNvPr id="7" name="Text 4"/>
          <p:cNvSpPr/>
          <p:nvPr/>
        </p:nvSpPr>
        <p:spPr>
          <a:xfrm>
            <a:off x="5037955" y="3829095"/>
            <a:ext cx="683322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Story of </a:t>
            </a:r>
            <a:r>
              <a:rPr lang="en-US" sz="24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Devotion, Love and Obedience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051" y="362975"/>
            <a:ext cx="4087157" cy="6130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829469"/>
            <a:ext cx="879056" cy="272752"/>
          </a:xfrm>
          <a:prstGeom prst="roundRect">
            <a:avLst>
              <a:gd name="adj" fmla="val 22116"/>
            </a:avLst>
          </a:prstGeom>
          <a:noFill/>
          <a:ln w="6350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05735" y="883245"/>
            <a:ext cx="1273342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ধৈর্য ও ভক্তি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98086" y="1166813"/>
            <a:ext cx="10795524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C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The Whole Night &amp; Mother's Blessing</a:t>
            </a:r>
            <a:endParaRPr lang="en-US" sz="3300" dirty="0">
              <a:solidFill>
                <a:srgbClr val="C00000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1" y="1759447"/>
            <a:ext cx="6576960" cy="3726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 3"/>
          <p:cNvSpPr/>
          <p:nvPr/>
        </p:nvSpPr>
        <p:spPr>
          <a:xfrm>
            <a:off x="7536180" y="2098675"/>
            <a:ext cx="3963680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সারারাত (The Whole Night)</a:t>
            </a:r>
            <a:endParaRPr lang="en-US" sz="1650" b="1" dirty="0">
              <a:solidFill>
                <a:schemeClr val="accent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7536180" y="2524224"/>
            <a:ext cx="3963680" cy="1091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সারারাত কেটে গেল। বায়াজিদ হাতে পানির গ্লাস নিয়ে মায়ের বিছানার পাশে দাঁড়িয়ে রইলেন। তিনি কোনো অভিযোগ করলেন না, অধৈর্যও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হলেন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না</a:t>
            </a:r>
            <a:r>
              <a:rPr lang="en-US" sz="1600" dirty="0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sz="1600" dirty="0" err="1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শুধু</a:t>
            </a:r>
            <a:r>
              <a:rPr lang="en-US" sz="1600" dirty="0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মায়ের জাগার অপেক্ষা করলেন।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536180" y="3812738"/>
            <a:ext cx="3493702" cy="25400"/>
          </a:xfrm>
          <a:prstGeom prst="roundRect">
            <a:avLst>
              <a:gd name="adj" fmla="val 49999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536180" y="4093865"/>
            <a:ext cx="3963680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মায়ের দোয়া (Mother's Blessing)</a:t>
            </a:r>
            <a:endParaRPr lang="en-US" sz="1650" b="1" dirty="0">
              <a:solidFill>
                <a:schemeClr val="accent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7536180" y="4519414"/>
            <a:ext cx="3963680" cy="1363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সকালে মা ঘুম থেকে উঠে ছেলেকে দেখে বিস্মিত হলেন। তিনি আল্লার কাছে ছেলের জন্য দোয়া করলেন। তাঁর আন্তরিক দোয়া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কবুল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হলো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</a:t>
            </a:r>
            <a:r>
              <a:rPr lang="en-US" sz="1600" dirty="0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বায়াজিদ ভক্তি ও আধ্যাত্মিক মহত্ত্বের জন্য বিখ্যাত হয়ে উঠলেন।</a:t>
            </a:r>
            <a:endParaRPr lang="en-US" sz="16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98086" y="607318"/>
            <a:ext cx="554520" cy="288032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811788" y="664170"/>
            <a:ext cx="936701" cy="174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শিক্ষা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642454" y="1245940"/>
            <a:ext cx="4550570" cy="5573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Moral of the Story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98086" y="4958854"/>
            <a:ext cx="25399" cy="1291729"/>
          </a:xfrm>
          <a:prstGeom prst="roundRect">
            <a:avLst>
              <a:gd name="adj" fmla="val 50001"/>
            </a:avLst>
          </a:prstGeom>
          <a:solidFill>
            <a:srgbClr val="E851B2"/>
          </a:solidFill>
          <a:ln/>
        </p:spPr>
      </p:sp>
      <p:sp>
        <p:nvSpPr>
          <p:cNvPr id="20" name="Rounded Rectangle 19"/>
          <p:cNvSpPr/>
          <p:nvPr/>
        </p:nvSpPr>
        <p:spPr>
          <a:xfrm>
            <a:off x="1078992" y="2523744"/>
            <a:ext cx="10076688" cy="24351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/>
              <a:t>We should always respect and serve our parents with love and devotion</a:t>
            </a:r>
            <a:r>
              <a:rPr lang="en-US" sz="4800" b="1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476672"/>
            <a:ext cx="7772400" cy="652934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87879" y="4437877"/>
            <a:ext cx="3881847" cy="17669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Md. Monirul Haque</a:t>
            </a:r>
          </a:p>
          <a:p>
            <a:pPr algn="ctr"/>
            <a:r>
              <a:rPr lang="en-US" sz="2000" dirty="0"/>
              <a:t>Assistant Teacher (English)</a:t>
            </a:r>
          </a:p>
          <a:p>
            <a:pPr algn="ctr"/>
            <a:r>
              <a:rPr lang="en-US" sz="2000" dirty="0" err="1"/>
              <a:t>Amlabari</a:t>
            </a:r>
            <a:r>
              <a:rPr lang="en-US" sz="2000" dirty="0"/>
              <a:t> Secondary School</a:t>
            </a:r>
          </a:p>
          <a:p>
            <a:pPr algn="ctr"/>
            <a:r>
              <a:rPr lang="en-US" sz="2000" dirty="0" err="1"/>
              <a:t>Khoksa</a:t>
            </a:r>
            <a:r>
              <a:rPr lang="en-US" sz="2000" dirty="0"/>
              <a:t>, </a:t>
            </a:r>
            <a:r>
              <a:rPr lang="en-US" sz="2000" dirty="0" err="1"/>
              <a:t>Kushtia</a:t>
            </a:r>
            <a:endParaRPr lang="en-US" sz="2000" dirty="0"/>
          </a:p>
          <a:p>
            <a:pPr algn="ctr"/>
            <a:r>
              <a:rPr lang="en-US" sz="2000" dirty="0"/>
              <a:t>01722 273272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2044" y="4507598"/>
            <a:ext cx="3682752" cy="1621920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u="sng" dirty="0">
              <a:ln w="1016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800" b="1" u="sng" dirty="0" smtClean="0">
                <a:ln w="1016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Completing Story:</a:t>
            </a:r>
            <a:endParaRPr lang="en-US" sz="2800" b="1" u="sng" dirty="0">
              <a:ln w="1016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ln w="1016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Class –Ten</a:t>
            </a:r>
          </a:p>
          <a:p>
            <a:pPr algn="ctr"/>
            <a:r>
              <a:rPr lang="en-US" sz="3200" b="1" dirty="0">
                <a:ln w="1016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English First Paper</a:t>
            </a:r>
          </a:p>
          <a:p>
            <a:pPr algn="ctr"/>
            <a:endParaRPr lang="en-US" sz="3200" b="1" dirty="0">
              <a:ln w="1016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835" y="1287238"/>
            <a:ext cx="2925811" cy="2925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784" y="1457055"/>
            <a:ext cx="38862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685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2386" y="651490"/>
            <a:ext cx="545193" cy="212130"/>
          </a:xfrm>
          <a:prstGeom prst="roundRect">
            <a:avLst>
              <a:gd name="adj" fmla="val 22117"/>
            </a:avLst>
          </a:prstGeom>
          <a:noFill/>
          <a:ln w="6350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96124" y="708600"/>
            <a:ext cx="987301" cy="128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পরিচিতি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255834" y="880089"/>
            <a:ext cx="4543307" cy="4105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Who Was Bayazid Bostami?</a:t>
            </a:r>
            <a:endParaRPr lang="en-US" sz="2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033" y="1436607"/>
            <a:ext cx="4955108" cy="2988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3"/>
          <p:cNvSpPr/>
          <p:nvPr/>
        </p:nvSpPr>
        <p:spPr>
          <a:xfrm>
            <a:off x="6092680" y="1187964"/>
            <a:ext cx="431916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046934" y="1558080"/>
            <a:ext cx="5303524" cy="56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Bayazid Bostami was a famous spiritual personality. From his childhood, he was very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obedient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and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devoted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to his mother. He loved and respected her deeply.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092680" y="2558799"/>
            <a:ext cx="431916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044139" y="2813048"/>
            <a:ext cx="5303523" cy="9835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2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বায়াজিদ বোস্তামী ছিলেন একজন বিখ্যাত আধ্যাত্মিক ব্যক্তিত্ব। শৈশব থেকেই তিনি তাঁর মায়ের প্রতি অত্যন্ত </a:t>
            </a:r>
            <a:r>
              <a:rPr lang="en-US" sz="2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অনুগত</a:t>
            </a:r>
            <a:r>
              <a:rPr lang="en-US" sz="2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ও </a:t>
            </a:r>
            <a:r>
              <a:rPr lang="en-US" sz="2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নিবেদিত</a:t>
            </a:r>
            <a:r>
              <a:rPr lang="en-US" sz="2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ছিলেন। তিনি তাঁর মাকে গভীরভাবে ভালোবাসতেন ও সম্মান করতেন।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98086" y="4571504"/>
            <a:ext cx="5348848" cy="745728"/>
          </a:xfrm>
          <a:prstGeom prst="roundRect">
            <a:avLst>
              <a:gd name="adj" fmla="val 7864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44033" y="4717455"/>
            <a:ext cx="505695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Devoted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44033" y="4981476"/>
            <a:ext cx="5056954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নিবেদিত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144662" y="4571504"/>
            <a:ext cx="5348947" cy="745728"/>
          </a:xfrm>
          <a:prstGeom prst="roundRect">
            <a:avLst>
              <a:gd name="adj" fmla="val 7864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90609" y="4717455"/>
            <a:ext cx="5057053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Obedient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290609" y="4981476"/>
            <a:ext cx="5057053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অনুগত</a:t>
            </a:r>
            <a:endParaRPr lang="en-US" sz="1200" b="1" dirty="0"/>
          </a:p>
        </p:txBody>
      </p:sp>
      <p:sp>
        <p:nvSpPr>
          <p:cNvPr id="16" name="Shape 13"/>
          <p:cNvSpPr/>
          <p:nvPr/>
        </p:nvSpPr>
        <p:spPr>
          <a:xfrm>
            <a:off x="698086" y="5414963"/>
            <a:ext cx="5348848" cy="745728"/>
          </a:xfrm>
          <a:prstGeom prst="roundRect">
            <a:avLst>
              <a:gd name="adj" fmla="val 7864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44033" y="5560913"/>
            <a:ext cx="505695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Respect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844033" y="5824934"/>
            <a:ext cx="5056954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সম্মান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144662" y="5414963"/>
            <a:ext cx="5348947" cy="745728"/>
          </a:xfrm>
          <a:prstGeom prst="roundRect">
            <a:avLst>
              <a:gd name="adj" fmla="val 7864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90609" y="5560913"/>
            <a:ext cx="5057053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Spiritual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290609" y="5824934"/>
            <a:ext cx="5057053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আধ্যাত্মিক</a:t>
            </a:r>
            <a:endParaRPr lang="en-US" sz="12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83" y="222069"/>
            <a:ext cx="4145177" cy="6217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Shape 0"/>
          <p:cNvSpPr/>
          <p:nvPr/>
        </p:nvSpPr>
        <p:spPr>
          <a:xfrm>
            <a:off x="5269971" y="638770"/>
            <a:ext cx="859808" cy="288032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5383673" y="695623"/>
            <a:ext cx="1241989" cy="174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গল্পের শুরু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269971" y="998736"/>
            <a:ext cx="6223638" cy="557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The Beginning of the Story</a:t>
            </a:r>
            <a:endParaRPr lang="en-US" sz="35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971" y="1826022"/>
            <a:ext cx="6223638" cy="21066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86471" y="2040930"/>
            <a:ext cx="5692236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5586471" y="2427486"/>
            <a:ext cx="5692236" cy="12902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One night, Bayazid was studying beside his sick mother. It was very late. The whole village was sleeping peacefully. Suddenly, he heard his mother saying </a:t>
            </a:r>
            <a:r>
              <a:rPr lang="en-US" dirty="0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r>
              <a:rPr lang="en-US" b="1" dirty="0" smtClean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</a:t>
            </a:r>
            <a:r>
              <a:rPr lang="en-US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Water, water!"</a:t>
            </a:r>
            <a:endParaRPr lang="en-US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9971" y="4112617"/>
            <a:ext cx="6223638" cy="21066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86471" y="4327525"/>
            <a:ext cx="5692236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 err="1" smtClean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</a:t>
            </a:r>
            <a:r>
              <a:rPr lang="en-US" sz="2000" b="1" dirty="0" smtClean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</a:t>
            </a:r>
            <a:r>
              <a:rPr lang="en-US" sz="2000" b="1" dirty="0" err="1" smtClean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অর্থ</a:t>
            </a:r>
            <a:endParaRPr lang="en-US" sz="2000" b="1" dirty="0"/>
          </a:p>
        </p:txBody>
      </p:sp>
      <p:sp>
        <p:nvSpPr>
          <p:cNvPr id="11" name="Text 6"/>
          <p:cNvSpPr/>
          <p:nvPr/>
        </p:nvSpPr>
        <p:spPr>
          <a:xfrm>
            <a:off x="5586471" y="4714081"/>
            <a:ext cx="5692236" cy="12902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2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 রাতে বায়াজিদ তাঁর অসুস্থ মায়ের পাশে বসে পড়াশোনা করছিলেন। তখন অনেক রাত হয়ে গিয়েছিল। পুরো গ্রামের মানুষ শান্তিতে ঘুমাচ্ছিল। হঠাৎ তিনি তাঁর মায়ের কণ্ঠে শুনতে </a:t>
            </a:r>
            <a:r>
              <a:rPr lang="en-US" sz="20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পেলেন</a:t>
            </a:r>
            <a:r>
              <a:rPr lang="en-US" sz="2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smtClean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r>
              <a:rPr lang="en-US" sz="2000" b="1" dirty="0" smtClean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</a:t>
            </a:r>
            <a:r>
              <a:rPr lang="en-US" sz="20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পানি, পানি!"</a:t>
            </a:r>
            <a:endParaRPr lang="en-US" sz="20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4212" y="651332"/>
            <a:ext cx="476238" cy="253504"/>
          </a:xfrm>
          <a:prstGeom prst="roundRect">
            <a:avLst>
              <a:gd name="adj" fmla="val 22122"/>
            </a:avLst>
          </a:prstGeom>
          <a:noFill/>
          <a:ln w="6350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98195" y="701774"/>
            <a:ext cx="885604" cy="153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ঘটনা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98195" y="966762"/>
            <a:ext cx="5820280" cy="490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5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Mother Asks for Water</a:t>
            </a:r>
            <a:endParaRPr lang="en-US" sz="3050" dirty="0">
              <a:solidFill>
                <a:schemeClr val="accent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871063" y="1642070"/>
            <a:ext cx="4622547" cy="245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871063" y="2027039"/>
            <a:ext cx="4622547" cy="1289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Bayazid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immediately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went to his mother. He found that she was very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thirsty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and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needed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 glass of water. He wanted to help her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without delay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925632" y="3567166"/>
            <a:ext cx="4622547" cy="245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871063" y="3905667"/>
            <a:ext cx="4622547" cy="1260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বায়াজিদ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সঙ্গে সঙ্গে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তাঁর মায়ের কাছে গেলেন। তিনি বুঝতে পারলেন যে তাঁর মা খুব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তৃষ্ণার্ত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এবং এক গ্লাস পানি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প্রয়োজন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তিনি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কোনো দেরি না করে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তাঁর মাকে সাহায্য করতে চাইলেন।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98086" y="5351959"/>
            <a:ext cx="3505410" cy="946150"/>
          </a:xfrm>
          <a:prstGeom prst="roundRect">
            <a:avLst>
              <a:gd name="adj" fmla="val 7409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9050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84017" y="5537895"/>
            <a:ext cx="3133547" cy="245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Immediately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84017" y="5867003"/>
            <a:ext cx="3133547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সঙ্গে সঙ্গে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343093" y="5351959"/>
            <a:ext cx="3505410" cy="946150"/>
          </a:xfrm>
          <a:prstGeom prst="roundRect">
            <a:avLst>
              <a:gd name="adj" fmla="val 7409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9050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29024" y="5537895"/>
            <a:ext cx="3133547" cy="245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Thirsty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4529024" y="5867003"/>
            <a:ext cx="3133547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তৃষ্ণার্ত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7988100" y="5351959"/>
            <a:ext cx="3505509" cy="946150"/>
          </a:xfrm>
          <a:prstGeom prst="roundRect">
            <a:avLst>
              <a:gd name="adj" fmla="val 7409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9050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74031" y="5537895"/>
            <a:ext cx="3133647" cy="245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Without delay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174031" y="5867003"/>
            <a:ext cx="3133647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দেরি না করে</a:t>
            </a:r>
            <a:endParaRPr lang="en-US" sz="1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95" y="1678761"/>
            <a:ext cx="5820281" cy="3275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552351"/>
            <a:ext cx="575256" cy="272752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805735" y="606127"/>
            <a:ext cx="969541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সমস্যা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91738" y="984687"/>
            <a:ext cx="5990097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The Pitcher Was Empty</a:t>
            </a:r>
            <a:endParaRPr lang="en-US" sz="3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86" y="1749375"/>
            <a:ext cx="6177403" cy="3500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 3"/>
          <p:cNvSpPr/>
          <p:nvPr/>
        </p:nvSpPr>
        <p:spPr>
          <a:xfrm>
            <a:off x="7071648" y="1685548"/>
            <a:ext cx="3773259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650" dirty="0">
              <a:solidFill>
                <a:schemeClr val="accent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7027818" y="2111097"/>
            <a:ext cx="4472042" cy="1227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Bayazid went to the pitcher to bring water. But unfortunately, there was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not a drop of water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in it. He looked around for water, but he could not find any.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109156" y="3577928"/>
            <a:ext cx="3773259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sz="1650" b="1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7027817" y="3925193"/>
            <a:ext cx="4472042" cy="1091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বায়াজিদ পানি আনার জন্য কলসির কাছে গেলেন। কিন্তু দুর্ভাগ্যবশত, কলসিতে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এক ফোঁটা পানিও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ছিল না। তিনি চারদিকে পানি খুঁজলেন, কিন্তু কোথাও পেলেন না।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8006158" y="5197971"/>
            <a:ext cx="3493702" cy="925909"/>
          </a:xfrm>
          <a:prstGeom prst="roundRect">
            <a:avLst>
              <a:gd name="adj" fmla="val 8144"/>
            </a:avLst>
          </a:prstGeom>
          <a:solidFill>
            <a:srgbClr val="F9D2EB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640" y="5437783"/>
            <a:ext cx="224328" cy="17948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589450" y="5388173"/>
            <a:ext cx="2730928" cy="545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Key Expression:</a:t>
            </a: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"Not a drop of water" = এক ফোঁটা পানিও নেই</a:t>
            </a:r>
            <a:endParaRPr lang="en-US" sz="14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809" y="352697"/>
            <a:ext cx="4319344" cy="6126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Shape 0"/>
          <p:cNvSpPr/>
          <p:nvPr/>
        </p:nvSpPr>
        <p:spPr>
          <a:xfrm>
            <a:off x="698086" y="586978"/>
            <a:ext cx="941761" cy="298252"/>
          </a:xfrm>
          <a:prstGeom prst="roundRect">
            <a:avLst>
              <a:gd name="adj" fmla="val 22121"/>
            </a:avLst>
          </a:prstGeom>
          <a:noFill/>
          <a:ln w="6350">
            <a:solidFill>
              <a:srgbClr val="E851B2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15855" y="645815"/>
            <a:ext cx="1315806" cy="180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সাহসী যাত্রা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98086" y="962521"/>
            <a:ext cx="6223638" cy="577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The Difficult Journey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698086" y="1829991"/>
            <a:ext cx="6223638" cy="3477220"/>
          </a:xfrm>
          <a:prstGeom prst="roundRect">
            <a:avLst>
              <a:gd name="adj" fmla="val 2372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98086" y="1597918"/>
            <a:ext cx="6210938" cy="1732260"/>
          </a:xfrm>
          <a:custGeom>
            <a:avLst/>
            <a:gdLst/>
            <a:ahLst/>
            <a:cxnLst/>
            <a:rect l="l" t="t" r="r" b="b"/>
            <a:pathLst>
              <a:path w="6210938" h="1732260">
                <a:moveTo>
                  <a:pt x="68727" y="0"/>
                </a:moveTo>
                <a:lnTo>
                  <a:pt x="6142212" y="0"/>
                </a:lnTo>
                <a:arcTo wR="68727" hR="68729" stAng="16200000" swAng="5400000"/>
                <a:lnTo>
                  <a:pt x="6210938" y="1732260"/>
                </a:lnTo>
                <a:lnTo>
                  <a:pt x="0" y="1732260"/>
                </a:lnTo>
                <a:lnTo>
                  <a:pt x="0" y="68729"/>
                </a:lnTo>
                <a:arcTo wR="68727" hR="6872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900784" y="2032695"/>
            <a:ext cx="5818240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00784" y="2437309"/>
            <a:ext cx="5818240" cy="934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night was dark and silent. There was no nearby source of water. So, Bayazid decided to go to a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distant spring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to fetch water. His love for his mother removed all his fear.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04436" y="3568601"/>
            <a:ext cx="6210938" cy="1732260"/>
          </a:xfrm>
          <a:custGeom>
            <a:avLst/>
            <a:gdLst/>
            <a:ahLst/>
            <a:cxnLst/>
            <a:rect l="l" t="t" r="r" b="b"/>
            <a:pathLst>
              <a:path w="6210938" h="1732260">
                <a:moveTo>
                  <a:pt x="0" y="0"/>
                </a:moveTo>
                <a:lnTo>
                  <a:pt x="6210938" y="0"/>
                </a:lnTo>
                <a:lnTo>
                  <a:pt x="6210938" y="1663532"/>
                </a:lnTo>
                <a:arcTo wR="68727" hR="68729" stAng="0" swAng="5400000"/>
                <a:lnTo>
                  <a:pt x="68727" y="1732260"/>
                </a:lnTo>
                <a:arcTo wR="68727" hR="6872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1" name="Shape 8"/>
          <p:cNvSpPr/>
          <p:nvPr/>
        </p:nvSpPr>
        <p:spPr>
          <a:xfrm>
            <a:off x="704436" y="3568601"/>
            <a:ext cx="6210938" cy="25400"/>
          </a:xfrm>
          <a:prstGeom prst="roundRect">
            <a:avLst>
              <a:gd name="adj" fmla="val 49999"/>
            </a:avLst>
          </a:prstGeom>
          <a:solidFill>
            <a:srgbClr val="DFB8D1"/>
          </a:solidFill>
          <a:ln/>
        </p:spPr>
      </p:sp>
      <p:sp>
        <p:nvSpPr>
          <p:cNvPr id="12" name="Text 9"/>
          <p:cNvSpPr/>
          <p:nvPr/>
        </p:nvSpPr>
        <p:spPr>
          <a:xfrm>
            <a:off x="900784" y="3764955"/>
            <a:ext cx="5818240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900784" y="4169569"/>
            <a:ext cx="5818240" cy="934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রাত ছিল অন্ধকার ও নীরব। কাছাকাছি কোনো পানির উৎস ছিল না। তাই বায়াজিদ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দূরের এক ঝরনা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থেকে পানি আনার সিদ্ধান্ত নিলেন। মায়ের প্রতি তাঁর ভালোবাসা তাঁর সব ভয় দূর করে দিয়েছিল।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92560" y="5741988"/>
            <a:ext cx="6538749" cy="311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Love gave him courage.</a:t>
            </a:r>
            <a:r>
              <a:rPr lang="en-US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ভালোবাসাই তাঁকে সাহস জুগিয়েছিল।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698086" y="5524599"/>
            <a:ext cx="25399" cy="746423"/>
          </a:xfrm>
          <a:prstGeom prst="roundRect">
            <a:avLst>
              <a:gd name="adj" fmla="val 50001"/>
            </a:avLst>
          </a:prstGeom>
          <a:solidFill>
            <a:srgbClr val="E851B2"/>
          </a:solidFill>
          <a:ln/>
        </p:spPr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7304" y="590845"/>
            <a:ext cx="676953" cy="238621"/>
          </a:xfrm>
          <a:prstGeom prst="roundRect">
            <a:avLst>
              <a:gd name="adj" fmla="val 22120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855145" y="639115"/>
            <a:ext cx="1098225" cy="14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প্রত্যাবর্তন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802893" y="839393"/>
            <a:ext cx="5410625" cy="461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He Returned with Water</a:t>
            </a:r>
            <a:endParaRPr lang="en-US" sz="2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76" y="1501807"/>
            <a:ext cx="5579367" cy="31616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 3"/>
          <p:cNvSpPr/>
          <p:nvPr/>
        </p:nvSpPr>
        <p:spPr>
          <a:xfrm>
            <a:off x="6942435" y="1599505"/>
            <a:ext cx="387034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805749" y="1973104"/>
            <a:ext cx="4687861" cy="1029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After a long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journey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Bayazid reached the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spring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He filled the pitcher with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fresh water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and returned home. He was tired, but happy — he could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fulfil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his mother's wish.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942435" y="3280488"/>
            <a:ext cx="387034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830897" y="3578660"/>
            <a:ext cx="4537447" cy="898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দীর্ঘ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যাত্রা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পাড়ি দিয়ে বায়াজিদ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ঝরনার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কাছে পৌঁছালেন। তিনি কলসিতে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বিশুদ্ধ পানি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ভরে বাড়ির দিকে ফিরে এলেন। তিনি ক্লান্ত ছিলেন, কিন্তু আনন্দিত — তিনি তাঁর মায়ের ইচ্ছা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পূরণ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করতে পেরেছিলেন।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98086" y="5024735"/>
            <a:ext cx="3516026" cy="471190"/>
          </a:xfrm>
          <a:prstGeom prst="roundRect">
            <a:avLst>
              <a:gd name="adj" fmla="val 49999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338329" y="5113040"/>
            <a:ext cx="235539" cy="2944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55145" y="5619552"/>
            <a:ext cx="320190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Home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55145" y="5924748"/>
            <a:ext cx="3201907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বাড়ি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337735" y="5024735"/>
            <a:ext cx="3516125" cy="471190"/>
          </a:xfrm>
          <a:prstGeom prst="roundRect">
            <a:avLst>
              <a:gd name="adj" fmla="val 49999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977979" y="5113040"/>
            <a:ext cx="235539" cy="2944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4494795" y="5619552"/>
            <a:ext cx="320200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Spring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4494795" y="5924748"/>
            <a:ext cx="3202007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ঝরনা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7977484" y="5024735"/>
            <a:ext cx="3516125" cy="471190"/>
          </a:xfrm>
          <a:prstGeom prst="roundRect">
            <a:avLst>
              <a:gd name="adj" fmla="val 49999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17727" y="5113040"/>
            <a:ext cx="235539" cy="2944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850" dirty="0"/>
          </a:p>
        </p:txBody>
      </p:sp>
      <p:sp>
        <p:nvSpPr>
          <p:cNvPr id="20" name="Text 17"/>
          <p:cNvSpPr/>
          <p:nvPr/>
        </p:nvSpPr>
        <p:spPr>
          <a:xfrm>
            <a:off x="8134543" y="5619552"/>
            <a:ext cx="320200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Home Again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8134543" y="5924748"/>
            <a:ext cx="3202007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আবার বাড়ি</a:t>
            </a:r>
            <a:endParaRPr lang="en-US" sz="12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6" grpId="0" animBg="1"/>
      <p:bldP spid="17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3" y="209005"/>
            <a:ext cx="4357769" cy="6332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Shape 0"/>
          <p:cNvSpPr/>
          <p:nvPr/>
        </p:nvSpPr>
        <p:spPr>
          <a:xfrm>
            <a:off x="5269971" y="660003"/>
            <a:ext cx="859808" cy="272752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5377621" y="713780"/>
            <a:ext cx="1254094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গল্পের হৃদয়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69971" y="997347"/>
            <a:ext cx="6223638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chemeClr val="bg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The Most Important Moment</a:t>
            </a:r>
            <a:endParaRPr lang="en-US" sz="3300" dirty="0">
              <a:solidFill>
                <a:schemeClr val="bg2"/>
              </a:solidFill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971" y="1643757"/>
            <a:ext cx="6223638" cy="16926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76450" y="1972568"/>
            <a:ext cx="571227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English</a:t>
            </a:r>
            <a:endParaRPr lang="en-US" sz="1650" b="1" dirty="0">
              <a:solidFill>
                <a:schemeClr val="accent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576450" y="2333526"/>
            <a:ext cx="5712277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When Bayazid returned home, he found that his mother was sleeping again. He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did not want to disturb her sleep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So, he stood quietly beside her bed with a glass of water in his hand.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9971" y="3518198"/>
            <a:ext cx="6223638" cy="15889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76450" y="3723084"/>
            <a:ext cx="571227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chemeClr val="accent1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বাংলা অর্থ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5576450" y="4084042"/>
            <a:ext cx="5712277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বায়াজিদ বাড়ি ফিরে দেখলেন, তাঁর মা আবার ঘুমিয়ে পড়েছেন। তিনি </a:t>
            </a:r>
            <a:r>
              <a:rPr lang="en-US" sz="1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তাঁর মায়ের ঘুম নষ্ট করতে চাননি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তাই তিনি হাতে এক গ্লাস পানি নিয়ে নীরবে মায়ের বিছানার পাশে দাঁড়িয়ে রইলেন।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5539244" y="5470723"/>
            <a:ext cx="5954365" cy="545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chemeClr val="bg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He did not want to disturb her sleep.</a:t>
            </a:r>
            <a:endParaRPr lang="en-US" sz="1400" dirty="0">
              <a:solidFill>
                <a:schemeClr val="bg2"/>
              </a:solidFill>
            </a:endParaRPr>
          </a:p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chemeClr val="bg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তিনি তাঁর মায়ের ঘুম নষ্ট করতে চাননি।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3" name="Shape 8"/>
          <p:cNvSpPr/>
          <p:nvPr/>
        </p:nvSpPr>
        <p:spPr>
          <a:xfrm>
            <a:off x="5269971" y="5288955"/>
            <a:ext cx="25399" cy="909042"/>
          </a:xfrm>
          <a:prstGeom prst="roundRect">
            <a:avLst>
              <a:gd name="adj" fmla="val 50001"/>
            </a:avLst>
          </a:prstGeom>
          <a:solidFill>
            <a:srgbClr val="E851B2"/>
          </a:solidFill>
          <a:ln/>
        </p:spPr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771</Words>
  <Application>Microsoft Office PowerPoint</Application>
  <PresentationFormat>Widescreen</PresentationFormat>
  <Paragraphs>102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Noto Serif SemiBold</vt:lpstr>
      <vt:lpstr>Times New Roman</vt:lpstr>
      <vt:lpstr>Arial</vt:lpstr>
      <vt:lpstr>Source Sans 3</vt:lpstr>
      <vt:lpstr>Garamond</vt:lpstr>
      <vt:lpstr>Wingdings 3</vt:lpstr>
      <vt:lpstr>Trebuchet MS</vt:lpstr>
      <vt:lpstr>Source Sans 3 Bold</vt:lpstr>
      <vt:lpstr>Calibri</vt:lpstr>
      <vt:lpstr>Century Gothic</vt:lpstr>
      <vt:lpstr>Ion</vt:lpstr>
      <vt:lpstr>Organic</vt:lpstr>
      <vt:lpstr>Facet</vt:lpstr>
      <vt:lpstr>1_Organic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MONI  7</dc:creator>
  <cp:lastModifiedBy>Md. Monirul Haque</cp:lastModifiedBy>
  <cp:revision>19</cp:revision>
  <dcterms:created xsi:type="dcterms:W3CDTF">2026-08-14T02:21:20Z</dcterms:created>
  <dcterms:modified xsi:type="dcterms:W3CDTF">2026-08-18T04:27:14Z</dcterms:modified>
</cp:coreProperties>
</file>