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8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Relationship Id="rId7" Type="http://schemas.openxmlformats.org/officeDocument/2006/relationships/image" Target="../media/image13.png"/><Relationship Id="rId8" Type="http://schemas.openxmlformats.org/officeDocument/2006/relationships/image" Target="../media/image14.png"/><Relationship Id="rId9" Type="http://schemas.openxmlformats.org/officeDocument/2006/relationships/image" Target="../media/image15.png"/><Relationship Id="rId10" Type="http://schemas.openxmlformats.org/officeDocument/2006/relationships/image" Target="../media/image16.png"/><Relationship Id="rId11" Type="http://schemas.openxmlformats.org/officeDocument/2006/relationships/image" Target="../media/image17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6.png"/><Relationship Id="rId4" Type="http://schemas.openxmlformats.org/officeDocument/2006/relationships/image" Target="../media/image18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19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0.png"/><Relationship Id="rId4" Type="http://schemas.openxmlformats.org/officeDocument/2006/relationships/image" Target="../media/image21.png"/><Relationship Id="rId5" Type="http://schemas.openxmlformats.org/officeDocument/2006/relationships/image" Target="../media/image22.png"/><Relationship Id="rId6" Type="http://schemas.openxmlformats.org/officeDocument/2006/relationships/image" Target="../media/image23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4.png"/><Relationship Id="rId4" Type="http://schemas.openxmlformats.org/officeDocument/2006/relationships/image" Target="../media/image25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6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7.png"/><Relationship Id="rId4" Type="http://schemas.openxmlformats.org/officeDocument/2006/relationships/image" Target="../media/image28.png"/><Relationship Id="rId5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590550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0062" y="1568797"/>
            <a:ext cx="3571875" cy="5143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5275" y="2321272"/>
            <a:ext cx="11601450" cy="1428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5625"/>
              </a:lnSpc>
            </a:pPr>
            <a:r>
              <a:rPr b="1" sz="4500" i="0" u="none">
                <a:solidFill>
                  <a:srgbClr val="FFFFFF"/>
                </a:solidFill>
                <a:latin typeface="Hind Siliguri"/>
              </a:rPr>
              <a:t>অধ্যায় ৫: শিক্ষা ও দৈনন্দিন জীবনে ইন্টারনেটের ব্যবহার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09925" y="3940522"/>
            <a:ext cx="5772150" cy="3961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3120"/>
              </a:lnSpc>
            </a:pPr>
            <a:r>
              <a:rPr b="0" sz="1950" i="0" u="none">
                <a:solidFill>
                  <a:srgbClr val="F0F9FF"/>
                </a:solidFill>
                <a:latin typeface="Hind Siliguri"/>
              </a:rPr>
              <a:t>ইন্টারনেটের গুরুত্ব, ই-লার্নিং, ই-মেইল ও দৈনন্দিন সমস্যা সমাধান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819400"/>
            <a:ext cx="5334000" cy="2009775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00" y="2819400"/>
            <a:ext cx="5334000" cy="20097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1500" y="476250"/>
            <a:ext cx="1160145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3375"/>
              </a:lnSpc>
            </a:pPr>
            <a:r>
              <a:rPr b="1" sz="2700" i="0" u="none">
                <a:solidFill>
                  <a:srgbClr val="0284C7"/>
                </a:solidFill>
                <a:latin typeface="Hind Siliguri"/>
              </a:rPr>
              <a:t>অধ্যায়ের মূল বিষয়বস্তু</a:t>
            </a:r>
          </a:p>
        </p:txBody>
      </p:sp>
      <p:sp>
        <p:nvSpPr>
          <p:cNvPr id="6" name="Rectangle 5"/>
          <p:cNvSpPr/>
          <p:nvPr/>
        </p:nvSpPr>
        <p:spPr>
          <a:xfrm>
            <a:off x="571500" y="1000125"/>
            <a:ext cx="11049000" cy="28575"/>
          </a:xfrm>
          <a:prstGeom prst="rect">
            <a:avLst/>
          </a:prstGeom>
          <a:solidFill>
            <a:srgbClr val="E0F2F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14400" y="3190875"/>
            <a:ext cx="4880610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250"/>
              </a:lnSpc>
            </a:pPr>
            <a:r>
              <a:rPr b="0" sz="1800" i="0" u="none">
                <a:solidFill>
                  <a:srgbClr val="0369A1"/>
                </a:solidFill>
                <a:latin typeface="Hind Siliguri SemiBold"/>
              </a:rPr>
              <a:t>১. শিক্ষাক্ষেত্রে ইন্টারনেট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3571875"/>
            <a:ext cx="464820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4155"/>
                </a:solidFill>
                <a:latin typeface="Hind Siliguri"/>
              </a:rPr>
              <a:t>শিক্ষায় ইন্টারনেটের বৈপ্লবিক পরিবর্তন, ই-লার্নিং প্ল্যাটফর্ম, ই-বুক ডাউনলোড, অনলাইন ক্লাসরুম ও তথ্য অনুসন্ধানের সহজ উপায়।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629400" y="3190875"/>
            <a:ext cx="4880610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250"/>
              </a:lnSpc>
            </a:pPr>
            <a:r>
              <a:rPr b="0" sz="1800" i="0" u="none">
                <a:solidFill>
                  <a:srgbClr val="0369A1"/>
                </a:solidFill>
                <a:latin typeface="Hind Siliguri SemiBold"/>
              </a:rPr>
              <a:t>২. দৈনন্দিন জীবনে ইন্টারনেট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629400" y="3571875"/>
            <a:ext cx="4648200" cy="914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4155"/>
                </a:solidFill>
                <a:latin typeface="Hind Siliguri"/>
              </a:rPr>
              <a:t>ই-মেইল যোগাযোগ, অনলাইন টিকিটিং, ব্যাংকিং, খবর পড়া, চিকিৎসা সেবা ও দৈনন্দিন জীবনের জটিল সমস্যা দ্রুত সমাধানের কৌশল।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0" y="2014537"/>
            <a:ext cx="5334000" cy="3619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1500" y="476250"/>
            <a:ext cx="1160145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3375"/>
              </a:lnSpc>
            </a:pPr>
            <a:r>
              <a:rPr b="1" sz="2700" i="0" u="none">
                <a:solidFill>
                  <a:srgbClr val="0284C7"/>
                </a:solidFill>
                <a:latin typeface="Hind Siliguri"/>
              </a:rPr>
              <a:t>দৈনন্দিন জীবনে ইন্টারনেটের ভূমিকা</a:t>
            </a:r>
          </a:p>
        </p:txBody>
      </p:sp>
      <p:sp>
        <p:nvSpPr>
          <p:cNvPr id="5" name="Rectangle 4"/>
          <p:cNvSpPr/>
          <p:nvPr/>
        </p:nvSpPr>
        <p:spPr>
          <a:xfrm>
            <a:off x="571500" y="1000125"/>
            <a:ext cx="11049000" cy="28575"/>
          </a:xfrm>
          <a:prstGeom prst="rect">
            <a:avLst/>
          </a:prstGeom>
          <a:solidFill>
            <a:srgbClr val="E0F2F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57250" y="2909887"/>
            <a:ext cx="504825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1" sz="1500" i="0" u="none">
                <a:solidFill>
                  <a:srgbClr val="334155"/>
                </a:solidFill>
                <a:latin typeface="Hind Siliguri"/>
              </a:rPr>
              <a:t>সহজ যোগাযোগ:</a:t>
            </a:r>
            <a:r>
              <a:rPr b="0" sz="1500" i="0" u="none">
                <a:solidFill>
                  <a:srgbClr val="334155"/>
                </a:solidFill>
                <a:latin typeface="Hind Siliguri"/>
              </a:rPr>
              <a:t> দূরত্ব মুছে মুহূর্তেই বিশ্বজুড়ে তথ্য আদান-প্রদান।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7250" y="3367087"/>
            <a:ext cx="504825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1" sz="1500" i="0" u="none">
                <a:solidFill>
                  <a:srgbClr val="334155"/>
                </a:solidFill>
                <a:latin typeface="Hind Siliguri"/>
              </a:rPr>
              <a:t>অনলাইন সেবা:</a:t>
            </a:r>
            <a:r>
              <a:rPr b="0" sz="1500" i="0" u="none">
                <a:solidFill>
                  <a:srgbClr val="334155"/>
                </a:solidFill>
                <a:latin typeface="Hind Siliguri"/>
              </a:rPr>
              <a:t> ঘরে বসেই বিদ্যুৎ বিল, পানির বিল ও মোবাইল রিচার্জ।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57250" y="3824287"/>
            <a:ext cx="504825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1" sz="1500" i="0" u="none">
                <a:solidFill>
                  <a:srgbClr val="334155"/>
                </a:solidFill>
                <a:latin typeface="Hind Siliguri"/>
              </a:rPr>
              <a:t>ই-কমার্স:</a:t>
            </a:r>
            <a:r>
              <a:rPr b="0" sz="1500" i="0" u="none">
                <a:solidFill>
                  <a:srgbClr val="334155"/>
                </a:solidFill>
                <a:latin typeface="Hind Siliguri"/>
              </a:rPr>
              <a:t> সময় বাঁচিয়ে প্রয়োজনীয় জিনিসপত্র কেনাকাটা করা।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57250" y="4281487"/>
            <a:ext cx="504825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1" sz="1500" i="0" u="none">
                <a:solidFill>
                  <a:srgbClr val="334155"/>
                </a:solidFill>
                <a:latin typeface="Hind Siliguri"/>
              </a:rPr>
              <a:t>সময়োপযোগী তথ্য:</a:t>
            </a:r>
            <a:r>
              <a:rPr b="0" sz="1500" i="0" u="none">
                <a:solidFill>
                  <a:srgbClr val="334155"/>
                </a:solidFill>
                <a:latin typeface="Hind Siliguri"/>
              </a:rPr>
              <a:t> তাৎক্ষণিক আবহাওয়া খবর, বাস/ট্রেন টিকিটিং।</a:t>
            </a:r>
          </a:p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00" y="2014537"/>
            <a:ext cx="5334000" cy="36195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1500" y="2909887"/>
            <a:ext cx="142875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1" sz="1500" i="0" u="none">
                <a:solidFill>
                  <a:srgbClr val="0284C7"/>
                </a:solidFill>
                <a:latin typeface="Hind Siliguri"/>
              </a:rPr>
              <a:t>✓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1500" y="3367087"/>
            <a:ext cx="142875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1" sz="1500" i="0" u="none">
                <a:solidFill>
                  <a:srgbClr val="0284C7"/>
                </a:solidFill>
                <a:latin typeface="Hind Siliguri"/>
              </a:rPr>
              <a:t>✓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71500" y="3824287"/>
            <a:ext cx="142875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1" sz="1500" i="0" u="none">
                <a:solidFill>
                  <a:srgbClr val="0284C7"/>
                </a:solidFill>
                <a:latin typeface="Hind Siliguri"/>
              </a:rPr>
              <a:t>✓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71500" y="4281487"/>
            <a:ext cx="142875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1" sz="1500" i="0" u="none">
                <a:solidFill>
                  <a:srgbClr val="0284C7"/>
                </a:solidFill>
                <a:latin typeface="Hind Siliguri"/>
              </a:rPr>
              <a:t>✓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1500" y="476250"/>
            <a:ext cx="5800725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3375"/>
              </a:lnSpc>
            </a:pPr>
            <a:r>
              <a:rPr b="1" sz="2700" i="0" u="none">
                <a:solidFill>
                  <a:srgbClr val="0284C7"/>
                </a:solidFill>
                <a:latin typeface="Hind Siliguri"/>
              </a:rPr>
              <a:t>শিক্ষাক্ষেত্রে ইতিবাচক প্রভাব</a:t>
            </a:r>
          </a:p>
        </p:txBody>
      </p:sp>
      <p:sp>
        <p:nvSpPr>
          <p:cNvPr id="5" name="Rectangle 4"/>
          <p:cNvSpPr/>
          <p:nvPr/>
        </p:nvSpPr>
        <p:spPr>
          <a:xfrm>
            <a:off x="571500" y="1000125"/>
            <a:ext cx="5524500" cy="28575"/>
          </a:xfrm>
          <a:prstGeom prst="rect">
            <a:avLst/>
          </a:prstGeom>
          <a:solidFill>
            <a:srgbClr val="E0F2F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571500" y="2909887"/>
            <a:ext cx="552450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1" sz="1500" i="0" u="none">
                <a:solidFill>
                  <a:srgbClr val="334155"/>
                </a:solidFill>
                <a:latin typeface="Hind Siliguri"/>
              </a:rPr>
              <a:t>এনসিটিবি ই-বুক:</a:t>
            </a:r>
            <a:r>
              <a:rPr b="0" sz="1500" i="0" u="none">
                <a:solidFill>
                  <a:srgbClr val="334155"/>
                </a:solidFill>
                <a:latin typeface="Hind Siliguri"/>
              </a:rPr>
              <a:t> যেকোনো সময় জাতীয় শিক্ষাক্রমের বই ফ্রিতে ডাউনলোড ও ব্যবহারের সুবিধা।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1500" y="3519487"/>
            <a:ext cx="552450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1" sz="1500" i="0" u="none">
                <a:solidFill>
                  <a:srgbClr val="334155"/>
                </a:solidFill>
                <a:latin typeface="Hind Siliguri"/>
              </a:rPr>
              <a:t>ভার্চুয়াল ক্লাসরুম:</a:t>
            </a:r>
            <a:r>
              <a:rPr b="0" sz="1500" i="0" u="none">
                <a:solidFill>
                  <a:srgbClr val="334155"/>
                </a:solidFill>
                <a:latin typeface="Hind Siliguri"/>
              </a:rPr>
              <a:t> দূরত্বের বাধা অতিক্রম করে দেশ-বিদেশের মানসম্মত শিক্ষকের সরাসরি ক্লাসে অংশগ্রহণ।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1500" y="4129087"/>
            <a:ext cx="552450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1" sz="1500" i="0" u="none">
                <a:solidFill>
                  <a:srgbClr val="334155"/>
                </a:solidFill>
                <a:latin typeface="Hind Siliguri"/>
              </a:rPr>
              <a:t>অনলাইন ল্যাব ও টিউটোরিয়াল:</a:t>
            </a:r>
            <a:r>
              <a:rPr b="0" sz="1500" i="0" u="none">
                <a:solidFill>
                  <a:srgbClr val="334155"/>
                </a:solidFill>
                <a:latin typeface="Hind Siliguri"/>
              </a:rPr>
              <a:t> গণিত, বিজ্ঞান ও ভাষার জটিল বিষয়গুলো সহজে অ্যানিমেশনের মাধ্যমে শিখা।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428875"/>
            <a:ext cx="3524250" cy="2790825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3875" y="2428875"/>
            <a:ext cx="3524250" cy="2790825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6250" y="2428875"/>
            <a:ext cx="3524250" cy="27908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1500" y="476250"/>
            <a:ext cx="1160145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3375"/>
              </a:lnSpc>
            </a:pPr>
            <a:r>
              <a:rPr b="1" sz="2700" i="0" u="none">
                <a:solidFill>
                  <a:srgbClr val="0284C7"/>
                </a:solidFill>
                <a:latin typeface="Hind Siliguri"/>
              </a:rPr>
              <a:t>ই-লার্নিং (E-Learning) এর ৩টি প্রধান স্তম্ভ</a:t>
            </a:r>
          </a:p>
        </p:txBody>
      </p:sp>
      <p:sp>
        <p:nvSpPr>
          <p:cNvPr id="7" name="Rectangle 6"/>
          <p:cNvSpPr/>
          <p:nvPr/>
        </p:nvSpPr>
        <p:spPr>
          <a:xfrm>
            <a:off x="571500" y="1000125"/>
            <a:ext cx="11049000" cy="28575"/>
          </a:xfrm>
          <a:prstGeom prst="rect">
            <a:avLst/>
          </a:prstGeom>
          <a:solidFill>
            <a:srgbClr val="E0F2F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52625" y="2724150"/>
            <a:ext cx="762000" cy="762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93432" y="3629025"/>
            <a:ext cx="3080385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250"/>
              </a:lnSpc>
            </a:pPr>
            <a:r>
              <a:rPr b="0" sz="1800" i="0" u="none">
                <a:solidFill>
                  <a:srgbClr val="0369A1"/>
                </a:solidFill>
                <a:latin typeface="Hind Siliguri SemiBold"/>
              </a:rPr>
              <a:t>ডিজিটাল কনটেন্ট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66775" y="4010025"/>
            <a:ext cx="2933700" cy="914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400"/>
              </a:lnSpc>
            </a:pPr>
            <a:r>
              <a:rPr b="0" sz="1500" i="0" u="none">
                <a:solidFill>
                  <a:srgbClr val="334155"/>
                </a:solidFill>
                <a:latin typeface="Hind Siliguri"/>
              </a:rPr>
              <a:t>ভিডিও টিউটোরিয়াল, ৩ডি অ্যানিমেশন ও ডিজিটাল পাঠ্যসামগ্রী যা পড়াশোনাকে করে তোলে আনন্দময়।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5000" y="2724150"/>
            <a:ext cx="762000" cy="762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555807" y="3629025"/>
            <a:ext cx="3080385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250"/>
              </a:lnSpc>
            </a:pPr>
            <a:r>
              <a:rPr b="0" sz="1800" i="0" u="none">
                <a:solidFill>
                  <a:srgbClr val="0369A1"/>
                </a:solidFill>
                <a:latin typeface="Hind Siliguri SemiBold"/>
              </a:rPr>
              <a:t>অনলাইন প্ল্যাটফর্ম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29150" y="4010025"/>
            <a:ext cx="2933700" cy="914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400"/>
              </a:lnSpc>
            </a:pPr>
            <a:r>
              <a:rPr b="0" sz="1500" i="0" u="none">
                <a:solidFill>
                  <a:srgbClr val="334155"/>
                </a:solidFill>
                <a:latin typeface="Hind Siliguri"/>
              </a:rPr>
              <a:t>১০ মিনিট স্কুল, খান একাডেমি ও শিক্ষক বাতায়নের মতো সমৃদ্ধ শিক্ষামূলক ওয়েব পোর্টাল।</a:t>
            </a:r>
          </a:p>
        </p:txBody>
      </p:sp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77375" y="2724150"/>
            <a:ext cx="762000" cy="7620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8318182" y="3629025"/>
            <a:ext cx="3080385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250"/>
              </a:lnSpc>
            </a:pPr>
            <a:r>
              <a:rPr b="0" sz="1800" i="0" u="none">
                <a:solidFill>
                  <a:srgbClr val="0369A1"/>
                </a:solidFill>
                <a:latin typeface="Hind Siliguri SemiBold"/>
              </a:rPr>
              <a:t>ই-লাইব্রেরি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91525" y="4010025"/>
            <a:ext cx="293370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400"/>
              </a:lnSpc>
            </a:pPr>
            <a:r>
              <a:rPr b="0" sz="1500" i="0" u="none">
                <a:solidFill>
                  <a:srgbClr val="334155"/>
                </a:solidFill>
                <a:latin typeface="Hind Siliguri"/>
              </a:rPr>
              <a:t>হাজার হাজার রেফারেন্স বই ও গবেষণাপত্র কয়েক ক্লিকেই বিনামূল্যে পড়ার সুবিধা।</a:t>
            </a:r>
          </a:p>
        </p:txBody>
      </p:sp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81212" y="2876550"/>
            <a:ext cx="504825" cy="400050"/>
          </a:xfrm>
          <a:prstGeom prst="rect">
            <a:avLst/>
          </a:prstGeom>
        </p:spPr>
      </p:pic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843587" y="2876550"/>
            <a:ext cx="504825" cy="400050"/>
          </a:xfrm>
          <a:prstGeom prst="rect">
            <a:avLst/>
          </a:prstGeom>
        </p:spPr>
      </p:pic>
      <p:pic>
        <p:nvPicPr>
          <p:cNvPr id="19" name="Picture 18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658350" y="2876550"/>
            <a:ext cx="400050" cy="4000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0" y="2014537"/>
            <a:ext cx="5334000" cy="3619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1500" y="476250"/>
            <a:ext cx="1160145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3375"/>
              </a:lnSpc>
            </a:pPr>
            <a:r>
              <a:rPr b="1" sz="2700" i="0" u="none">
                <a:solidFill>
                  <a:srgbClr val="0284C7"/>
                </a:solidFill>
                <a:latin typeface="Hind Siliguri"/>
              </a:rPr>
              <a:t>ই-মেইল (E-mail) এর ধারণা ও সুবিধা</a:t>
            </a:r>
          </a:p>
        </p:txBody>
      </p:sp>
      <p:sp>
        <p:nvSpPr>
          <p:cNvPr id="5" name="Rectangle 4"/>
          <p:cNvSpPr/>
          <p:nvPr/>
        </p:nvSpPr>
        <p:spPr>
          <a:xfrm>
            <a:off x="571500" y="1000125"/>
            <a:ext cx="11049000" cy="28575"/>
          </a:xfrm>
          <a:prstGeom prst="rect">
            <a:avLst/>
          </a:prstGeom>
          <a:solidFill>
            <a:srgbClr val="E0F2F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57250" y="2605087"/>
            <a:ext cx="504825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1" sz="1500" i="0" u="none">
                <a:solidFill>
                  <a:srgbClr val="334155"/>
                </a:solidFill>
                <a:latin typeface="Hind Siliguri"/>
              </a:rPr>
              <a:t>ইলেকট্রনিক মেইল:</a:t>
            </a:r>
            <a:r>
              <a:rPr b="0" sz="1500" i="0" u="none">
                <a:solidFill>
                  <a:srgbClr val="334155"/>
                </a:solidFill>
                <a:latin typeface="Hind Siliguri"/>
              </a:rPr>
              <a:t> যেকোনো চিঠি বা নথি দ্রুত পাঠানোর ডিজিটাল মাধ্যম।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7250" y="3367087"/>
            <a:ext cx="504825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1" sz="1500" i="0" u="none">
                <a:solidFill>
                  <a:srgbClr val="334155"/>
                </a:solidFill>
                <a:latin typeface="Hind Siliguri"/>
              </a:rPr>
              <a:t>২৪/৭ সেবা:</a:t>
            </a:r>
            <a:r>
              <a:rPr b="0" sz="1500" i="0" u="none">
                <a:solidFill>
                  <a:srgbClr val="334155"/>
                </a:solidFill>
                <a:latin typeface="Hind Siliguri"/>
              </a:rPr>
              <a:t> দিন বা রাতের যেকোনো সময় বিনামূল্যে মেইল পাঠানো যায়।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57250" y="3824287"/>
            <a:ext cx="504825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1" sz="1500" i="0" u="none">
                <a:solidFill>
                  <a:srgbClr val="334155"/>
                </a:solidFill>
                <a:latin typeface="Hind Siliguri"/>
              </a:rPr>
              <a:t>ফাইল সংযোগ (Attachment):</a:t>
            </a:r>
            <a:r>
              <a:rPr b="0" sz="1500" i="0" u="none">
                <a:solidFill>
                  <a:srgbClr val="334155"/>
                </a:solidFill>
                <a:latin typeface="Hind Siliguri"/>
              </a:rPr>
              <a:t> মেইলের সাথে যেকোনো ছবি, ডক বা এক্সেল ফাইল যুক্ত করার সুযোগ।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57250" y="4586287"/>
            <a:ext cx="504825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1" sz="1500" i="0" u="none">
                <a:solidFill>
                  <a:srgbClr val="334155"/>
                </a:solidFill>
                <a:latin typeface="Hind Siliguri"/>
              </a:rPr>
              <a:t>গ্রুপ মেইল:</a:t>
            </a:r>
            <a:r>
              <a:rPr b="0" sz="1500" i="0" u="none">
                <a:solidFill>
                  <a:srgbClr val="334155"/>
                </a:solidFill>
                <a:latin typeface="Hind Siliguri"/>
              </a:rPr>
              <a:t> একটি চিঠি একই সময়ে বহুসংখ্যক ব্যক্তির নিকট প্রেরণ।</a:t>
            </a:r>
          </a:p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00" y="2014537"/>
            <a:ext cx="5334000" cy="36195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1500" y="2605087"/>
            <a:ext cx="142875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1" sz="1500" i="0" u="none">
                <a:solidFill>
                  <a:srgbClr val="0284C7"/>
                </a:solidFill>
                <a:latin typeface="Hind Siliguri"/>
              </a:rPr>
              <a:t>✓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1500" y="3367087"/>
            <a:ext cx="142875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1" sz="1500" i="0" u="none">
                <a:solidFill>
                  <a:srgbClr val="0284C7"/>
                </a:solidFill>
                <a:latin typeface="Hind Siliguri"/>
              </a:rPr>
              <a:t>✓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71500" y="3824287"/>
            <a:ext cx="142875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1" sz="1500" i="0" u="none">
                <a:solidFill>
                  <a:srgbClr val="0284C7"/>
                </a:solidFill>
                <a:latin typeface="Hind Siliguri"/>
              </a:rPr>
              <a:t>✓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71500" y="4586287"/>
            <a:ext cx="142875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1" sz="1500" i="0" u="none">
                <a:solidFill>
                  <a:srgbClr val="0284C7"/>
                </a:solidFill>
                <a:latin typeface="Hind Siliguri"/>
              </a:rPr>
              <a:t>✓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681287"/>
            <a:ext cx="4419600" cy="2286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1500" y="476250"/>
            <a:ext cx="1160145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3375"/>
              </a:lnSpc>
            </a:pPr>
            <a:r>
              <a:rPr b="1" sz="2700" i="0" u="none">
                <a:solidFill>
                  <a:srgbClr val="0284C7"/>
                </a:solidFill>
                <a:latin typeface="Hind Siliguri"/>
              </a:rPr>
              <a:t>শিক্ষা ও গবেষণায় ইন্টারনেটের প্রভাব</a:t>
            </a:r>
          </a:p>
        </p:txBody>
      </p:sp>
      <p:sp>
        <p:nvSpPr>
          <p:cNvPr id="5" name="Rectangle 4"/>
          <p:cNvSpPr/>
          <p:nvPr/>
        </p:nvSpPr>
        <p:spPr>
          <a:xfrm>
            <a:off x="571500" y="1000125"/>
            <a:ext cx="11049000" cy="28575"/>
          </a:xfrm>
          <a:prstGeom prst="rect">
            <a:avLst/>
          </a:prstGeom>
          <a:solidFill>
            <a:srgbClr val="E0F2F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3081337"/>
            <a:ext cx="3619500" cy="1047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8250"/>
              </a:lnSpc>
            </a:pPr>
            <a:r>
              <a:rPr b="1" sz="8250" i="0" u="none">
                <a:solidFill>
                  <a:srgbClr val="0284C7"/>
                </a:solidFill>
                <a:latin typeface="Hind Siliguri"/>
              </a:rPr>
              <a:t>৮৫%+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4224337"/>
            <a:ext cx="3619500" cy="3429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0" sz="1650" i="0" u="none">
                <a:solidFill>
                  <a:srgbClr val="0369A1"/>
                </a:solidFill>
                <a:latin typeface="Hind Siliguri SemiBold"/>
              </a:rPr>
              <a:t>শিক্ষার্থীর দক্ষতা বৃদ্ধি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76850" y="3328987"/>
            <a:ext cx="6915150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250"/>
              </a:lnSpc>
            </a:pPr>
            <a:r>
              <a:rPr b="0" sz="1800" i="0" u="none">
                <a:solidFill>
                  <a:srgbClr val="0369A1"/>
                </a:solidFill>
                <a:latin typeface="Hind Siliguri SemiBold"/>
              </a:rPr>
              <a:t>কেন ইন্টারনেট গুরুত্বপূর্ণ?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276850" y="3709987"/>
            <a:ext cx="662940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4155"/>
                </a:solidFill>
                <a:latin typeface="Hind Siliguri"/>
              </a:rPr>
              <a:t>ইন্টারনেট প্রযুক্তির ব্যবহারের ফলে যেকোনো কঠিন বিষয়ের সহজ ব্যাখ্যা ও সমাধান নিমেষেই খুঁজে পাওয়া যায়। গ্রামের যেকোনো প্রান্ত থেকে সেরা শিক্ষকের দিকনির্দেশনা পাওয়া এখন বাস্তব।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1500" y="476250"/>
            <a:ext cx="1160145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3375"/>
              </a:lnSpc>
            </a:pPr>
            <a:r>
              <a:rPr b="1" sz="2700" i="0" u="none">
                <a:solidFill>
                  <a:srgbClr val="0284C7"/>
                </a:solidFill>
                <a:latin typeface="Hind Siliguri"/>
              </a:rPr>
              <a:t>ইন্টারনেট ব্যবহারে প্রয়োজনীয় সতর্কতা</a:t>
            </a:r>
          </a:p>
        </p:txBody>
      </p:sp>
      <p:sp>
        <p:nvSpPr>
          <p:cNvPr id="4" name="Rectangle 3"/>
          <p:cNvSpPr/>
          <p:nvPr/>
        </p:nvSpPr>
        <p:spPr>
          <a:xfrm>
            <a:off x="571500" y="1000125"/>
            <a:ext cx="11049000" cy="28575"/>
          </a:xfrm>
          <a:prstGeom prst="rect">
            <a:avLst/>
          </a:prstGeom>
          <a:solidFill>
            <a:srgbClr val="E0F2F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734865"/>
            <a:ext cx="10572750" cy="3351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b="1" sz="1650" i="0" u="none">
                <a:solidFill>
                  <a:srgbClr val="334155"/>
                </a:solidFill>
                <a:latin typeface="Hind Siliguri"/>
              </a:rPr>
              <a:t>পাসওয়ার্ড সুরক্ষা:</a:t>
            </a:r>
            <a:r>
              <a:rPr b="0" sz="1650" i="0" u="none">
                <a:solidFill>
                  <a:srgbClr val="334155"/>
                </a:solidFill>
                <a:latin typeface="Hind Siliguri"/>
              </a:rPr>
              <a:t> অ্যাকাউন্টের গোপনীয়তা রক্ষায় শক্তিশালী পাসওয়ার্ড ব্যবহার করা উচিত।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3279576"/>
            <a:ext cx="10572750" cy="3351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b="1" sz="1650" i="0" u="none">
                <a:solidFill>
                  <a:srgbClr val="334155"/>
                </a:solidFill>
                <a:latin typeface="Hind Siliguri"/>
              </a:rPr>
              <a:t>ব্যক্তিগত তথ্য রক্ষা:</a:t>
            </a:r>
            <a:r>
              <a:rPr b="0" sz="1650" i="0" u="none">
                <a:solidFill>
                  <a:srgbClr val="334155"/>
                </a:solidFill>
                <a:latin typeface="Hind Siliguri"/>
              </a:rPr>
              <a:t> অপরিচিত ওয়েবসাইট বা ব্যক্তিকে ব্যক্তিগত স্পর্শকাতর তথ্য না দেওয়া।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824287"/>
            <a:ext cx="10572750" cy="3351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b="1" sz="1650" i="0" u="none">
                <a:solidFill>
                  <a:srgbClr val="334155"/>
                </a:solidFill>
                <a:latin typeface="Hind Siliguri"/>
              </a:rPr>
              <a:t>গুজবে সতর্ক থাকা:</a:t>
            </a:r>
            <a:r>
              <a:rPr b="0" sz="1650" i="0" u="none">
                <a:solidFill>
                  <a:srgbClr val="334155"/>
                </a:solidFill>
                <a:latin typeface="Hind Siliguri"/>
              </a:rPr>
              <a:t> সামাজিক যোগাযোগ মাধ্যমে ছড়ানো যেকোনো সংবাদের সত্যতা যাচাই করা।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47750" y="4368998"/>
            <a:ext cx="10572750" cy="3351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b="1" sz="1650" i="0" u="none">
                <a:solidFill>
                  <a:srgbClr val="334155"/>
                </a:solidFill>
                <a:latin typeface="Hind Siliguri"/>
              </a:rPr>
              <a:t>সময় সচেতনতা:</a:t>
            </a:r>
            <a:r>
              <a:rPr b="0" sz="1650" i="0" u="none">
                <a:solidFill>
                  <a:srgbClr val="334155"/>
                </a:solidFill>
                <a:latin typeface="Hind Siliguri"/>
              </a:rPr>
              <a:t> অতিরিক্ত ইন্টারনেট ব্যবহার এড়িয়ে দৈনন্দিন পড়াশোনায় বেশি মনোযোগ দেওয়া।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749153"/>
            <a:ext cx="333375" cy="276225"/>
          </a:xfrm>
          <a:prstGeom prst="rect">
            <a:avLst/>
          </a:prstGeom>
        </p:spPr>
      </p:pic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3293864"/>
            <a:ext cx="238125" cy="276225"/>
          </a:xfrm>
          <a:prstGeom prst="rect">
            <a:avLst/>
          </a:prstGeom>
        </p:spPr>
      </p:pic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" y="3838575"/>
            <a:ext cx="266700" cy="276225"/>
          </a:xfrm>
          <a:prstGeom prst="rect">
            <a:avLst/>
          </a:prstGeom>
        </p:spPr>
      </p:pic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" y="4383285"/>
            <a:ext cx="200025" cy="27622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4733925"/>
            <a:ext cx="11049000" cy="561975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1266825"/>
            <a:ext cx="11049000" cy="51149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1500" y="476250"/>
            <a:ext cx="1160145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3375"/>
              </a:lnSpc>
            </a:pPr>
            <a:r>
              <a:rPr b="1" sz="2700" i="0" u="none">
                <a:solidFill>
                  <a:srgbClr val="0284C7"/>
                </a:solidFill>
                <a:latin typeface="Hind Siliguri"/>
              </a:rPr>
              <a:t>দৈনন্দিন কাজে ইন্টারনেট ব্যবহারের ক্ষেত্রসমূহ</a:t>
            </a:r>
          </a:p>
        </p:txBody>
      </p:sp>
      <p:sp>
        <p:nvSpPr>
          <p:cNvPr id="6" name="Rectangle 5"/>
          <p:cNvSpPr/>
          <p:nvPr/>
        </p:nvSpPr>
        <p:spPr>
          <a:xfrm>
            <a:off x="571500" y="1000125"/>
            <a:ext cx="11049000" cy="28575"/>
          </a:xfrm>
          <a:prstGeom prst="rect">
            <a:avLst/>
          </a:prstGeom>
          <a:solidFill>
            <a:srgbClr val="E0F2F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7487" y="3974752"/>
            <a:ext cx="6677025" cy="5905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095875" y="2292697"/>
            <a:ext cx="2000250" cy="762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6000"/>
              </a:lnSpc>
            </a:pPr>
            <a:r>
              <a:rPr b="1" sz="4800" i="0" u="none">
                <a:solidFill>
                  <a:srgbClr val="0284C7"/>
                </a:solidFill>
                <a:latin typeface="Hind Siliguri"/>
              </a:rPr>
              <a:t>ধন্যবাদ!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33737" y="3197572"/>
            <a:ext cx="5724525" cy="3961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3120"/>
              </a:lnSpc>
            </a:pPr>
            <a:r>
              <a:rPr b="0" sz="1950" i="0" u="none">
                <a:solidFill>
                  <a:srgbClr val="475569"/>
                </a:solidFill>
                <a:latin typeface="Hind Siliguri"/>
              </a:rPr>
              <a:t>অধ্যায় ৫ সংক্রান্ত কোনো প্রশ্ন বা মতামত থাকলে নির্দ্বিধায় বলুন।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1500" y="476250"/>
            <a:ext cx="1160145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3375"/>
              </a:lnSpc>
            </a:pPr>
            <a:r>
              <a:rPr b="1" sz="2700" i="0" u="none">
                <a:solidFill>
                  <a:srgbClr val="0284C7"/>
                </a:solidFill>
                <a:latin typeface="Hind Siliguri"/>
              </a:rPr>
              <a:t>Image Sources</a:t>
            </a:r>
          </a:p>
        </p:txBody>
      </p:sp>
      <p:sp>
        <p:nvSpPr>
          <p:cNvPr id="4" name="Rectangle 3"/>
          <p:cNvSpPr/>
          <p:nvPr/>
        </p:nvSpPr>
        <p:spPr>
          <a:xfrm>
            <a:off x="571500" y="1000125"/>
            <a:ext cx="11049000" cy="28575"/>
          </a:xfrm>
          <a:prstGeom prst="rect">
            <a:avLst/>
          </a:prstGeom>
          <a:solidFill>
            <a:srgbClr val="E0F2F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571500" y="2651819"/>
            <a:ext cx="11049000" cy="78477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571500" y="3436590"/>
            <a:ext cx="11049000" cy="78477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571500" y="3427065"/>
            <a:ext cx="110490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571500" y="3427065"/>
            <a:ext cx="110490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571500" y="4211835"/>
            <a:ext cx="110490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571500" y="4211835"/>
            <a:ext cx="110490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801242"/>
            <a:ext cx="857250" cy="47625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666875" y="2794694"/>
            <a:ext cx="9953625" cy="1980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560"/>
              </a:lnSpc>
            </a:pPr>
            <a:r>
              <a:rPr b="0" sz="975" i="0" u="none">
                <a:solidFill>
                  <a:srgbClr val="334155"/>
                </a:solidFill>
                <a:latin typeface="Hind Siliguri"/>
              </a:rPr>
              <a:t>https://www.helpguide.org/wp-content/uploads/2023/02/Smartphone-Addiction-scaled.jpeg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666875" y="3040409"/>
            <a:ext cx="9953625" cy="2437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20"/>
              </a:lnSpc>
            </a:pPr>
            <a:r>
              <a:rPr b="0" sz="1200" i="0" u="none">
                <a:solidFill>
                  <a:srgbClr val="334155"/>
                </a:solidFill>
                <a:latin typeface="Hind Siliguri"/>
              </a:rPr>
              <a:t>Source: </a:t>
            </a:r>
            <a:r>
              <a:rPr b="0" sz="1200" i="0" u="none">
                <a:solidFill>
                  <a:srgbClr val="4F46E5"/>
                </a:solidFill>
                <a:latin typeface="Hind Siliguri"/>
              </a:rPr>
              <a:t>www.helpguide.org</a:t>
            </a:r>
          </a:p>
        </p:txBody>
      </p:sp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3586013"/>
            <a:ext cx="857250" cy="47625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666875" y="3579465"/>
            <a:ext cx="9953625" cy="1980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560"/>
              </a:lnSpc>
            </a:pPr>
            <a:r>
              <a:rPr b="0" sz="975" i="0" u="none">
                <a:solidFill>
                  <a:srgbClr val="334155"/>
                </a:solidFill>
                <a:latin typeface="Hind Siliguri"/>
              </a:rPr>
              <a:t>https://www.tfeconnect.com/wp-content/uploads/2019/01/shutterstock_388661170.png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666875" y="3825180"/>
            <a:ext cx="9953625" cy="2437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20"/>
              </a:lnSpc>
            </a:pPr>
            <a:r>
              <a:rPr b="0" sz="1200" i="0" u="none">
                <a:solidFill>
                  <a:srgbClr val="334155"/>
                </a:solidFill>
                <a:latin typeface="Hind Siliguri"/>
              </a:rPr>
              <a:t>Source: </a:t>
            </a:r>
            <a:r>
              <a:rPr b="0" sz="1200" i="0" u="none">
                <a:solidFill>
                  <a:srgbClr val="4F46E5"/>
                </a:solidFill>
                <a:latin typeface="Hind Siliguri"/>
              </a:rPr>
              <a:t>www.tfeconnect.com</a:t>
            </a:r>
          </a:p>
        </p:txBody>
      </p:sp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" y="4370784"/>
            <a:ext cx="857250" cy="47625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666875" y="4364235"/>
            <a:ext cx="9953625" cy="1980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560"/>
              </a:lnSpc>
            </a:pPr>
            <a:r>
              <a:rPr b="0" sz="975" i="0" u="none">
                <a:solidFill>
                  <a:srgbClr val="334155"/>
                </a:solidFill>
                <a:latin typeface="Hind Siliguri"/>
              </a:rPr>
              <a:t>https://static.vecteezy.com/system/resources/previews/065/318/105/non_2x/email-integration-and-communication-network-icon-illustration-vector.jpg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666875" y="4609951"/>
            <a:ext cx="9953625" cy="2437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20"/>
              </a:lnSpc>
            </a:pPr>
            <a:r>
              <a:rPr b="0" sz="1200" i="0" u="none">
                <a:solidFill>
                  <a:srgbClr val="334155"/>
                </a:solidFill>
                <a:latin typeface="Hind Siliguri"/>
              </a:rPr>
              <a:t>Source: </a:t>
            </a:r>
            <a:r>
              <a:rPr b="0" sz="1200" i="0" u="none">
                <a:solidFill>
                  <a:srgbClr val="4F46E5"/>
                </a:solidFill>
                <a:latin typeface="Hind Siliguri"/>
              </a:rPr>
              <a:t>www.vecteezy.com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