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0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image" Target="../media/image21.png"/><Relationship Id="rId4" Type="http://schemas.openxmlformats.org/officeDocument/2006/relationships/image" Target="../media/image22.png"/><Relationship Id="rId5" Type="http://schemas.openxmlformats.org/officeDocument/2006/relationships/image" Target="../media/image23.png"/><Relationship Id="rId6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3900" y="2427982"/>
            <a:ext cx="3124200" cy="4572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270521" y="3075682"/>
            <a:ext cx="7650956" cy="7314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5759"/>
              </a:lnSpc>
            </a:pPr>
            <a:r>
              <a:rPr b="1" sz="4800" i="0" u="none">
                <a:solidFill>
                  <a:srgbClr val="0F172A"/>
                </a:solidFill>
                <a:latin typeface="Hind Siliguri"/>
              </a:rPr>
              <a:t>ইন্টারনেট ও ওয়েব পরিচিতি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52687" y="3950047"/>
            <a:ext cx="7286625" cy="36567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879"/>
              </a:lnSpc>
            </a:pPr>
            <a:r>
              <a:rPr b="0" sz="1800" i="0" u="none">
                <a:solidFill>
                  <a:srgbClr val="475569"/>
                </a:solidFill>
                <a:latin typeface="Hind Siliguri"/>
              </a:rPr>
              <a:t>ডিজিটাল বিশ্বের বিশ্বস্ত প্রবেশদ্বার, নেটওয়ার্কের কাঠামো এবং ওয়েব প্রযুক্তির মূলনীতিসমূহ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65596" y="2533650"/>
            <a:ext cx="6460807" cy="8572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4200" i="0" u="none">
                <a:solidFill>
                  <a:srgbClr val="0284C7"/>
                </a:solidFill>
                <a:latin typeface="Hind Siliguri"/>
              </a:rPr>
              <a:t>১. ইন্টারনেটের প্রাথমিক ধারণা</a:t>
            </a:r>
          </a:p>
        </p:txBody>
      </p:sp>
      <p:sp>
        <p:nvSpPr>
          <p:cNvPr id="4" name="Rectangle 3"/>
          <p:cNvSpPr/>
          <p:nvPr/>
        </p:nvSpPr>
        <p:spPr>
          <a:xfrm>
            <a:off x="5524500" y="3629025"/>
            <a:ext cx="1143000" cy="38100"/>
          </a:xfrm>
          <a:prstGeom prst="rect">
            <a:avLst/>
          </a:prstGeom>
          <a:solidFill>
            <a:srgbClr val="0284C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3657600" y="3905250"/>
            <a:ext cx="48768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বিশ্বব্যাপী বিস্তৃত কম্পিউটার নেটওয়ার্কের মহাসমুদ্র ও এর সংযোগ ব্যবস্থা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124075"/>
            <a:ext cx="5334000" cy="3619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2667000"/>
            <a:ext cx="5600700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ইন্টারনেট ও ওয়েবের মূল পার্থক্য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6775" y="3219450"/>
            <a:ext cx="8572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334155"/>
                </a:solidFill>
                <a:latin typeface="Hind Siliguri"/>
              </a:rPr>
              <a:t>•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2500" y="3219450"/>
            <a:ext cx="4953000" cy="609600"/>
          </a:xfrm>
          <a:prstGeom prst="rect">
            <a:avLst/>
          </a:prstGeom>
          <a:noFill/>
        </p:spPr>
        <p:txBody>
          <a:bodyPr wrap="square" lIns="85725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ইন্টারনেট: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বিশ্বব্যাপী কম্পিউটারসমূহের অবকাঠামোগত গ্লোবাল নেটওয়ার্ক।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6775" y="3829050"/>
            <a:ext cx="8572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334155"/>
                </a:solidFill>
                <a:latin typeface="Hind Siliguri"/>
              </a:rPr>
              <a:t>•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2500" y="3829050"/>
            <a:ext cx="4953000" cy="609600"/>
          </a:xfrm>
          <a:prstGeom prst="rect">
            <a:avLst/>
          </a:prstGeom>
          <a:noFill/>
        </p:spPr>
        <p:txBody>
          <a:bodyPr wrap="square" lIns="85725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WWW (World Wide Web):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ইন্টারনেটের ওপর ভিত্তি করে গড়ে ওঠা তথ্য আদান-প্রদানের মাধ্যম বা ওয়েব পেজের সংগ্রহ।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6775" y="4438650"/>
            <a:ext cx="8572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334155"/>
                </a:solidFill>
                <a:latin typeface="Hind Siliguri"/>
              </a:rPr>
              <a:t>•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52500" y="4438650"/>
            <a:ext cx="4953000" cy="609600"/>
          </a:xfrm>
          <a:prstGeom prst="rect">
            <a:avLst/>
          </a:prstGeom>
          <a:noFill/>
        </p:spPr>
        <p:txBody>
          <a:bodyPr wrap="square" lIns="85725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ইন্টারনেট হলো হার্ডওয়্যার ও ক্যাবল নেটওয়ার্ক, আর ওয়েব হলো সফটওয়্যার ও কনটেন্ট ভিত্তিক সেবা।</a:t>
            </a:r>
          </a:p>
        </p:txBody>
      </p:sp>
      <p:pic>
        <p:nvPicPr>
          <p:cNvPr id="11" name="Picture 10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2124075"/>
            <a:ext cx="5334000" cy="36195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71500" y="476250"/>
            <a:ext cx="116014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ইন্টারনেট ও ডব্লিউডব্লিউডব্লিউ (WWW)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71500" y="117157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862262"/>
            <a:ext cx="5334000" cy="2143125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2862262"/>
            <a:ext cx="5334000" cy="21431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6775" y="3157537"/>
            <a:ext cx="4980622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ওয়েব পেজ (Web Page)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6775" y="3671887"/>
            <a:ext cx="474345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ইন্টারনেটের মাধ্যমে ব্রাউজারে প্রদর্শনযোগ্য একটি ডিজিটাল পৃষ্ঠা। এতে লেখা, ছবি, অডিও, ভিডিও এবং বিভিন্ন লিংক যুক্ত থাকে। এটি HTML ভাষায় তৈরি করা হয়।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1775" y="3157537"/>
            <a:ext cx="4980622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ওয়েবসাইট (Website)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1775" y="3671887"/>
            <a:ext cx="4743450" cy="923925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একই ডোমেইনের অধীনে সম্পর্কিত একাধিক ওয়েব পেজের সমষ্টিকে ওয়েবসাইট বলে। উদাহরণস্বরূপ: 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www.nctb.gov.bd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একটি পূর্ণাঙ্গ ওয়েবসাইট।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" y="476250"/>
            <a:ext cx="116014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ওয়েব পেজ ও ওয়েবসাইট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1500" y="117157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124075"/>
            <a:ext cx="5334000" cy="3619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2971800"/>
            <a:ext cx="5600700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প্রয়োজনীয় দুটি উপাদান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6775" y="3524250"/>
            <a:ext cx="8572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334155"/>
                </a:solidFill>
                <a:latin typeface="Hind Siliguri"/>
              </a:rPr>
              <a:t>•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52500" y="3524250"/>
            <a:ext cx="4953000" cy="609600"/>
          </a:xfrm>
          <a:prstGeom prst="rect">
            <a:avLst/>
          </a:prstGeom>
          <a:noFill/>
        </p:spPr>
        <p:txBody>
          <a:bodyPr wrap="square" lIns="85725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ওয়েব ব্রাউজার: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ওয়েব পেজ প্রদর্শন করার অ্যাপ্লিকেশন সফটওয়্যার (যেমন: Google Chrome, Mozilla Firefox, Safari)।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66775" y="4133850"/>
            <a:ext cx="8572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0" sz="1500" i="0" u="none">
                <a:solidFill>
                  <a:srgbClr val="334155"/>
                </a:solidFill>
                <a:latin typeface="Hind Siliguri"/>
              </a:rPr>
              <a:t>•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2500" y="4133850"/>
            <a:ext cx="4953000" cy="609600"/>
          </a:xfrm>
          <a:prstGeom prst="rect">
            <a:avLst/>
          </a:prstGeom>
          <a:noFill/>
        </p:spPr>
        <p:txBody>
          <a:bodyPr wrap="square" lIns="85725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সার্চ ইঞ্জিন: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ইন্টারনেটের বিশাল তথ্যের ভাণ্ডার থেকে কাঙ্ক্ষিত তথ্য খুঁজে বের করার টুল (যেমন: Google, Bing, Pipilika)।</a:t>
            </a:r>
          </a:p>
        </p:txBody>
      </p:sp>
      <p:pic>
        <p:nvPicPr>
          <p:cNvPr id="9" name="Picture 8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2124075"/>
            <a:ext cx="5334000" cy="36195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71500" y="476250"/>
            <a:ext cx="116014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ওয়েব ব্রাউজার ও সার্চ ইঞ্জিন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71500" y="117157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867025"/>
            <a:ext cx="5334000" cy="21336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2867025"/>
            <a:ext cx="5334000" cy="2133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66775" y="3162300"/>
            <a:ext cx="4980622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IP Address (আইপি ঠিকানা)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66775" y="3676650"/>
            <a:ext cx="474345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ইন্টারনেটে যুক্ত প্রতিটি কম্পিউটার বা ডিভাইসের একটি নির্দিষ্ট ও অনন্য সংখ্যাসূচক পরিচয় থাকে, যাকে IP Address (যেমন: 192.168.1.1) বলা হয়।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81775" y="3162300"/>
            <a:ext cx="4980622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Domain Name (ডোমেইন নেম)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81775" y="3676650"/>
            <a:ext cx="474345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সংখ্যাযুক্ত আইপি ঠিকানা মনে রাখা কঠিন, তাই মানুষের সহজে মনে রাখার জন্য যে আলফানিউমেরিক নাম ব্যবহার করা হয় তাই ডোমেইন নেম (যেমন: facebook.com)।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1500" y="476250"/>
            <a:ext cx="116014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আইপি ঠিকানা ও ডোমেইন নেম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1500" y="117157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2124075"/>
            <a:ext cx="5334000" cy="3619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1500" y="2800350"/>
            <a:ext cx="5600700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ওয়েবের নেপথ্যের অবকাঠামো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1500" y="3314700"/>
            <a:ext cx="533400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ওয়েব সার্ভার: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একটি উচ্চ ক্ষমতাসম্পন্ন বিশেষ কম্পিউটার যেখানে ওয়েবসাইটের সমস্ত ফাইল ও তথ্য জমা রাখা হয় এবং সার্বক্ষণিক ইন্টারনেটে যুক্ত থাকে।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1500" y="4343400"/>
            <a:ext cx="533400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ওয়েব হোস্টিং: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ওয়েব সার্ভারে নিজস্ব ফাইল বা ওয়েবসাইট সংরক্ষণের জন্য স্থান ভাড়া নেওয়ার প্রক্রিয়াকে হোস্টিং বলা হয়।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00" y="2124075"/>
            <a:ext cx="5334000" cy="3619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500" y="476250"/>
            <a:ext cx="116014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ওয়েব সার্ভার ও হোস্টিং</a:t>
            </a:r>
          </a:p>
        </p:txBody>
      </p:sp>
      <p:sp>
        <p:nvSpPr>
          <p:cNvPr id="9" name="Rectangle 8"/>
          <p:cNvSpPr/>
          <p:nvPr/>
        </p:nvSpPr>
        <p:spPr>
          <a:xfrm>
            <a:off x="571500" y="117157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505075"/>
            <a:ext cx="3492549" cy="2857500"/>
          </a:xfrm>
          <a:prstGeom prst="rect">
            <a:avLst/>
          </a:prstGeom>
        </p:spPr>
      </p:pic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9799" y="2505075"/>
            <a:ext cx="3492549" cy="2857500"/>
          </a:xfrm>
          <a:prstGeom prst="rect">
            <a:avLst/>
          </a:prstGeom>
        </p:spPr>
      </p:pic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8099" y="2505075"/>
            <a:ext cx="3492549" cy="2857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47725" y="3543300"/>
            <a:ext cx="3087104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শিক্ষা ও অনলাইন ক্লাস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7725" y="4057650"/>
            <a:ext cx="2940099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ই-বুক, অনলাইন কোর্স, এবং শিক্ষামূলক ওয়েবসাইটের মাধ্যমে দূরশিক্ষণ সহজ হয়েছে।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26024" y="3543300"/>
            <a:ext cx="3087104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ই-কমার্স ও লেনদেন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26024" y="4057650"/>
            <a:ext cx="2940099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ঘরে বসেই পণ্য কেনাকাটা এবং ডিজিটাল ব্যাংকিংয়ের মাধ্যমে বিল পরিশোধ সুবিধা।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404324" y="3543300"/>
            <a:ext cx="3087104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যোগাযোগ ও বিনোদন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404324" y="4057650"/>
            <a:ext cx="2940099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ই-মেইল, সোশ্যাল মিডিয়া ও অনলাইন স্ট্রিমিং সার্ভিসের মাধ্যমে তাৎক্ষণিক যোগাযোগ।</a:t>
            </a:r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725" y="2876550"/>
            <a:ext cx="476250" cy="381000"/>
          </a:xfrm>
          <a:prstGeom prst="rect">
            <a:avLst/>
          </a:prstGeom>
        </p:spPr>
      </p:pic>
      <p:pic>
        <p:nvPicPr>
          <p:cNvPr id="13" name="Picture 12" descr="imag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26024" y="2876550"/>
            <a:ext cx="428625" cy="381000"/>
          </a:xfrm>
          <a:prstGeom prst="rect">
            <a:avLst/>
          </a:prstGeom>
        </p:spPr>
      </p:pic>
      <p:pic>
        <p:nvPicPr>
          <p:cNvPr id="14" name="Picture 13" descr="image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04324" y="2876550"/>
            <a:ext cx="476250" cy="381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71500" y="476250"/>
            <a:ext cx="116014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দৈনন্দিন জীবনে ইন্টারনেটের ব্যবহার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71500" y="117157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" y="3162300"/>
            <a:ext cx="5334000" cy="10477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8250"/>
              </a:lnSpc>
            </a:pPr>
            <a:r>
              <a:rPr b="1" sz="8250" i="0" u="none">
                <a:solidFill>
                  <a:srgbClr val="0284C7"/>
                </a:solidFill>
                <a:latin typeface="Poppins"/>
              </a:rPr>
              <a:t>৫.৪+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500" y="4305300"/>
            <a:ext cx="5334000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1950" i="0" u="none">
                <a:solidFill>
                  <a:srgbClr val="0F172A"/>
                </a:solidFill>
                <a:latin typeface="Hind Siliguri"/>
              </a:rPr>
              <a:t>বিলিয়ন বিশ্বব্যাপী ব্যবহারকারী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86500" y="3162300"/>
            <a:ext cx="5600700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তত্ত্ব ও তথ্যের মহাসমুদ্র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286500" y="3676650"/>
            <a:ext cx="5334000" cy="9144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বর্তমান বিশ্বে মোট জনসংখ্যার প্রায় দুই-তৃতীয়াংশ মানুষ দৈনন্দিন কাজের জন্য ইন্টারনেটের ওপর নির্ভরশীল। তথ্যের অবাধ প্রবাহ মানুষের জীবনযাত্রা, শিক্ষা ও ব্যবসায়ে বৈপ্লবিক পরিবর্তন এনেছে।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500" y="476250"/>
            <a:ext cx="116014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ইন্টারনেটের বৈশ্বিক বিস্তার</a:t>
            </a:r>
          </a:p>
        </p:txBody>
      </p:sp>
      <p:sp>
        <p:nvSpPr>
          <p:cNvPr id="8" name="Rectangle 7"/>
          <p:cNvSpPr/>
          <p:nvPr/>
        </p:nvSpPr>
        <p:spPr>
          <a:xfrm>
            <a:off x="571500" y="117157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00125" y="3219450"/>
            <a:ext cx="106203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শক্তিশালী পাসওয়ার্ড: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অ্যাকাউন্ট সুরক্ষায় বর্ণ, সংখ্যা ও চিহ্ন সম্বলিত দীর্ঘ পাসওয়ার্ড ব্যবহার করা উচিত।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00125" y="3695700"/>
            <a:ext cx="106203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ব্যক্তিগত তথ্যের গোপনীয়তা: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অজানা ওয়েবসাইট বা সামাজিক মাধ্যমে সংবেদনশীল তথ্য শেয়ার করা থেকে বিরত থাকা।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0125" y="4171950"/>
            <a:ext cx="10620375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1" sz="1500" i="0" u="none">
                <a:solidFill>
                  <a:srgbClr val="334155"/>
                </a:solidFill>
                <a:latin typeface="Hind Siliguri"/>
              </a:rPr>
              <a:t>সাইবার অপরাধ প্রতিরোধ:</a:t>
            </a:r>
            <a:r>
              <a:rPr b="0" sz="1500" i="0" u="none">
                <a:solidFill>
                  <a:srgbClr val="334155"/>
                </a:solidFill>
                <a:latin typeface="Hind Siliguri"/>
              </a:rPr>
              <a:t> গুজব, ফেক নিউজ ও কপিরাইট লঙ্ঘন প্রতিরোধে সচেতন আচরণ করা।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3238500"/>
            <a:ext cx="228600" cy="247650"/>
          </a:xfrm>
          <a:prstGeom prst="rect">
            <a:avLst/>
          </a:prstGeom>
        </p:spPr>
      </p:pic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714750"/>
            <a:ext cx="285750" cy="247650"/>
          </a:xfrm>
          <a:prstGeom prst="rect">
            <a:avLst/>
          </a:prstGeom>
        </p:spPr>
      </p:pic>
      <p:pic>
        <p:nvPicPr>
          <p:cNvPr id="8" name="Picture 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4191000"/>
            <a:ext cx="228600" cy="2476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500" y="476250"/>
            <a:ext cx="116014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নিরাপদ ইন্টারনেট ও নৈতিকতা</a:t>
            </a:r>
          </a:p>
        </p:txBody>
      </p:sp>
      <p:sp>
        <p:nvSpPr>
          <p:cNvPr id="10" name="Rectangle 9"/>
          <p:cNvSpPr/>
          <p:nvPr/>
        </p:nvSpPr>
        <p:spPr>
          <a:xfrm>
            <a:off x="571500" y="117157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6250" y="476250"/>
            <a:ext cx="5700712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ওয়েব প্রযুক্তির ভবিষ্যৎ</a:t>
            </a:r>
          </a:p>
        </p:txBody>
      </p:sp>
      <p:sp>
        <p:nvSpPr>
          <p:cNvPr id="4" name="Rectangle 3"/>
          <p:cNvSpPr/>
          <p:nvPr/>
        </p:nvSpPr>
        <p:spPr>
          <a:xfrm>
            <a:off x="476250" y="1171575"/>
            <a:ext cx="542925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5" name="Picture 4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0"/>
            <a:ext cx="59055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6250" y="1485900"/>
            <a:ext cx="5700712" cy="40005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1950" i="0" u="none">
                <a:solidFill>
                  <a:srgbClr val="0369A1"/>
                </a:solidFill>
                <a:latin typeface="Hind Siliguri"/>
              </a:rPr>
              <a:t>Web 3.0 এবং কৃত্রিম বুদ্ধিমত্তা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6250" y="2000250"/>
            <a:ext cx="54292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ভবিষ্যতের ইন্টারনেট হবে আরও বুদ্ধিমান ও বিকেন্দ্রীভূত। কৃত্রিম বুদ্ধিমত্তা (AI) ও ব্লকাচেইন প্রযুক্তির সমন্বয়ে ইন্টারনেট ব্যবহারে আসবে নতুন মাত্রা।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5275" y="2308919"/>
            <a:ext cx="11601450" cy="11049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/>
            <a:r>
              <a:rPr b="1" sz="5400" i="0" u="none">
                <a:solidFill>
                  <a:srgbClr val="0284C7"/>
                </a:solidFill>
                <a:latin typeface="Hind Siliguri"/>
              </a:rPr>
              <a:t>ধন্যবাদ!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1500" y="3556694"/>
            <a:ext cx="11049000" cy="3048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400"/>
              </a:lnSpc>
            </a:pPr>
            <a:r>
              <a:rPr b="0" sz="1500" i="0" u="none">
                <a:solidFill>
                  <a:srgbClr val="334155"/>
                </a:solidFill>
                <a:latin typeface="Hind Siliguri"/>
              </a:rPr>
              <a:t>আপনার কি কোনো প্রশ্ন আছে?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1500" y="4099619"/>
            <a:ext cx="11049000" cy="3351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ts val="2640"/>
              </a:lnSpc>
            </a:pPr>
            <a:r>
              <a:rPr b="0" sz="1650" i="0" u="none">
                <a:solidFill>
                  <a:srgbClr val="64748B"/>
                </a:solidFill>
                <a:latin typeface="Hind Siliguri"/>
              </a:rPr>
              <a:t>অধ্যায় ৩: ইন্টারনেট ও ওয়েব পরিচিতি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2" name="Picture 1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1500" y="2170955"/>
            <a:ext cx="11049000" cy="98286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Rectangle 3"/>
          <p:cNvSpPr/>
          <p:nvPr/>
        </p:nvSpPr>
        <p:spPr>
          <a:xfrm>
            <a:off x="571500" y="3153816"/>
            <a:ext cx="11049000" cy="78477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571500" y="3938587"/>
            <a:ext cx="11049000" cy="78477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571500" y="3144291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571500" y="3144291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571500" y="3929062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571500" y="3929062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571500" y="4713833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571500" y="4713833"/>
            <a:ext cx="11049000" cy="9525"/>
          </a:xfrm>
          <a:prstGeom prst="rect">
            <a:avLst/>
          </a:prstGeom>
          <a:solidFill>
            <a:srgbClr val="75757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2" name="Picture 11" descr="imag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" y="2419498"/>
            <a:ext cx="857250" cy="4762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666875" y="2313830"/>
            <a:ext cx="9953625" cy="396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https://static.vecteezy.com/system/resources/thumbnails/034/795/676/small/global-logistics-network-connection-background-concept-with-big-data-visualization-cloud-computing-network-online-digital-exchange-of-transportation-illustration-eps10-free-vector.jpg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66875" y="2757636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www.vecteezy.com</a:t>
            </a:r>
          </a:p>
        </p:txBody>
      </p:sp>
      <p:pic>
        <p:nvPicPr>
          <p:cNvPr id="15" name="Picture 14" descr="imag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3303240"/>
            <a:ext cx="866775" cy="10668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666875" y="3296691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https://images.ctfassets.net/lzny33ho1g45/5ZJErf03aLYbP4HwY0AV1X/e3b162623d148773a1412e8872704404/best-web-browsers-hero.jpg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66875" y="3542407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zapier.com</a:t>
            </a:r>
          </a:p>
        </p:txBody>
      </p:sp>
      <p:pic>
        <p:nvPicPr>
          <p:cNvPr id="18" name="Picture 17" descr="image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" y="4088010"/>
            <a:ext cx="857250" cy="47625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66875" y="4081462"/>
            <a:ext cx="9953625" cy="19809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https://png.pngtree.com/thumb_back/fw800/background/20251023/pngtree-futuristic-data-center-server-racks-illuminated-in-blue-and-green-image_19964594.webp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66875" y="4327177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pngtree.com</a:t>
            </a:r>
          </a:p>
        </p:txBody>
      </p:sp>
      <p:pic>
        <p:nvPicPr>
          <p:cNvPr id="21" name="Picture 20" descr="image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" y="4971901"/>
            <a:ext cx="857250" cy="47625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666875" y="4866233"/>
            <a:ext cx="9953625" cy="3961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560"/>
              </a:lnSpc>
            </a:pPr>
            <a:r>
              <a:rPr b="0" sz="975" i="0" u="none">
                <a:solidFill>
                  <a:srgbClr val="334155"/>
                </a:solidFill>
                <a:latin typeface="Hind Siliguri"/>
              </a:rPr>
              <a:t>https://static.vecteezy.com/system/resources/previews/065/530/975/non_2x/futuristic-ai-background-with-glowing-blue-digital-wave-abstract-technology-grid-and-data-visualization-on-dark-space-artificial-intelligence-network-and-cyber-technology-concept-vector.jpg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666875" y="5310038"/>
            <a:ext cx="9953625" cy="2437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ts val="1920"/>
              </a:lnSpc>
            </a:pPr>
            <a:r>
              <a:rPr b="0" sz="1200" i="0" u="none">
                <a:solidFill>
                  <a:srgbClr val="334155"/>
                </a:solidFill>
                <a:latin typeface="Hind Siliguri"/>
              </a:rPr>
              <a:t>Source: </a:t>
            </a:r>
            <a:r>
              <a:rPr b="0" sz="1200" i="0" u="none">
                <a:solidFill>
                  <a:srgbClr val="4F46E5"/>
                </a:solidFill>
                <a:latin typeface="Hind Siliguri"/>
              </a:rPr>
              <a:t>www.vecteezy.com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1500" y="476250"/>
            <a:ext cx="11601450" cy="609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/>
            <a:r>
              <a:rPr b="1" sz="2850" i="0" u="none">
                <a:solidFill>
                  <a:srgbClr val="0284C7"/>
                </a:solidFill>
                <a:latin typeface="Hind Siliguri"/>
              </a:rPr>
              <a:t>Image Sources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71500" y="1171575"/>
            <a:ext cx="11049000" cy="28575"/>
          </a:xfrm>
          <a:prstGeom prst="rect">
            <a:avLst/>
          </a:prstGeom>
          <a:solidFill>
            <a:srgbClr val="E2E8F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