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7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5" d="100"/>
          <a:sy n="115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5140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99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1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🔬 নিষিক্তকরণ ও ফলের উৎপত্তি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82880" y="1005840"/>
            <a:ext cx="4663440" cy="3858768"/>
          </a:xfrm>
          <a:prstGeom prst="rect">
            <a:avLst/>
          </a:prstGeom>
          <a:solidFill>
            <a:srgbClr val="110A1C"/>
          </a:solidFill>
          <a:ln w="12700">
            <a:solidFill>
              <a:srgbClr val="7C3AED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t="41109" b="4064"/>
          <a:stretch/>
        </p:blipFill>
        <p:spPr>
          <a:xfrm>
            <a:off x="228600" y="1033272"/>
            <a:ext cx="4572000" cy="344728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28600" y="4526280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 err="1" smtClean="0">
                <a:solidFill>
                  <a:srgbClr val="FF000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চিত্র</a:t>
            </a:r>
            <a:r>
              <a:rPr lang="en-US" b="1" dirty="0" smtClean="0">
                <a:solidFill>
                  <a:srgbClr val="FF000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: </a:t>
            </a:r>
            <a:r>
              <a:rPr lang="en-US" b="1" dirty="0">
                <a:solidFill>
                  <a:srgbClr val="FF000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নিষিক্তকরণ প্রক্রিয়া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Shape 4"/>
          <p:cNvSpPr/>
          <p:nvPr/>
        </p:nvSpPr>
        <p:spPr>
          <a:xfrm>
            <a:off x="5029200" y="1005840"/>
            <a:ext cx="3931920" cy="1298448"/>
          </a:xfrm>
          <a:prstGeom prst="rect">
            <a:avLst/>
          </a:prstGeom>
          <a:solidFill>
            <a:srgbClr val="0A2E1A"/>
          </a:solidFill>
          <a:ln w="25400">
            <a:solidFill>
              <a:srgbClr val="33333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029200" y="1005840"/>
            <a:ext cx="3931920" cy="384048"/>
          </a:xfrm>
          <a:prstGeom prst="rect">
            <a:avLst/>
          </a:prstGeom>
          <a:solidFill>
            <a:srgbClr val="00000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0" y="100584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নিষিক্তকরণ কী?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5138928" y="1417320"/>
            <a:ext cx="371246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জননকোষ (Gamete) সৃষ্টি নিষিক্তকরণের পূর্বশর্ত। একটি পুং গ্যামেট অন্য একটি স্ত্রী-গ্যামেটের সঙ্গে পরিপূর্ণভাবে মিলিত হওয়াকে নিষিক্তকরণ বলে।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029200" y="2395728"/>
            <a:ext cx="3931920" cy="438912"/>
          </a:xfrm>
          <a:prstGeom prst="rect">
            <a:avLst/>
          </a:prstGeom>
          <a:solidFill>
            <a:srgbClr val="0A2E1A"/>
          </a:solidFill>
          <a:ln w="12700">
            <a:solidFill>
              <a:srgbClr val="EAB308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5084064" y="2459736"/>
            <a:ext cx="310896" cy="310896"/>
          </a:xfrm>
          <a:prstGeom prst="ellipse">
            <a:avLst/>
          </a:prstGeom>
          <a:solidFill>
            <a:srgbClr val="EAB308"/>
          </a:solidFill>
          <a:ln w="12700">
            <a:solidFill>
              <a:srgbClr val="EAB308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84064" y="245973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71A10"/>
                </a:solidFill>
              </a:rPr>
              <a:t>১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5486400" y="2441448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পরাগরেণু গর্ভমুণ্ডে স্থানান্তরিত হয়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5029200" y="2889504"/>
            <a:ext cx="3931920" cy="438912"/>
          </a:xfrm>
          <a:prstGeom prst="rect">
            <a:avLst/>
          </a:prstGeom>
          <a:solidFill>
            <a:srgbClr val="0A2E1A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5084064" y="2953512"/>
            <a:ext cx="310896" cy="310896"/>
          </a:xfrm>
          <a:prstGeom prst="ellipse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084064" y="2953512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71A10"/>
                </a:solidFill>
              </a:rPr>
              <a:t>২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5486400" y="2935224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পরাগনালিকা গর্ভদণ্ড ভেদ করে গর্ভাশয়ে পৌঁছে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029200" y="3383280"/>
            <a:ext cx="3931920" cy="438912"/>
          </a:xfrm>
          <a:prstGeom prst="rect">
            <a:avLst/>
          </a:prstGeom>
          <a:solidFill>
            <a:srgbClr val="0A2E1A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084064" y="3447288"/>
            <a:ext cx="310896" cy="310896"/>
          </a:xfrm>
          <a:prstGeom prst="ellipse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084064" y="3447288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71A10"/>
                </a:solidFill>
              </a:rPr>
              <a:t>৩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5486400" y="3429000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পরাগনালিতে দুটি পুং গ্যামেট সৃষ্টি হয়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5029200" y="3877056"/>
            <a:ext cx="3931920" cy="438912"/>
          </a:xfrm>
          <a:prstGeom prst="rect">
            <a:avLst/>
          </a:prstGeom>
          <a:solidFill>
            <a:srgbClr val="0A2E1A"/>
          </a:solidFill>
          <a:ln w="12700">
            <a:solidFill>
              <a:srgbClr val="EC4899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5084064" y="3941064"/>
            <a:ext cx="310896" cy="310896"/>
          </a:xfrm>
          <a:prstGeom prst="ellipse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084064" y="3941064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71A10"/>
                </a:solidFill>
              </a:rPr>
              <a:t>৪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5486400" y="3922776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ডিম্বকের ভিতরে ডিম্বাণুর সাথে পুং গ্যামেটের মিলন → নিষিক্তকরণ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5029200" y="4370832"/>
            <a:ext cx="3931920" cy="438912"/>
          </a:xfrm>
          <a:prstGeom prst="rect">
            <a:avLst/>
          </a:prstGeom>
          <a:solidFill>
            <a:srgbClr val="0A2E1A"/>
          </a:solidFill>
          <a:ln w="12700">
            <a:solidFill>
              <a:srgbClr val="4ADE80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5084064" y="4434840"/>
            <a:ext cx="310896" cy="310896"/>
          </a:xfrm>
          <a:prstGeom prst="ellipse">
            <a:avLst/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5084064" y="443484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71A10"/>
                </a:solidFill>
              </a:rPr>
              <a:t>৫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5486400" y="4416552"/>
            <a:ext cx="33832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নিষিক্ত ডিম্বক বীজে পরিণত হয় এবং গর্ভাশয় ফলে</a:t>
            </a:r>
            <a:endParaRPr lang="en-US" sz="1400" dirty="0"/>
          </a:p>
        </p:txBody>
      </p:sp>
      <p:sp>
        <p:nvSpPr>
          <p:cNvPr id="31" name="Shape 28"/>
          <p:cNvSpPr/>
          <p:nvPr/>
        </p:nvSpPr>
        <p:spPr>
          <a:xfrm>
            <a:off x="0" y="4983480"/>
            <a:ext cx="9144000" cy="16459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🍎 ফলের প্রকারভেদ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82880" y="987552"/>
            <a:ext cx="8778240" cy="1984248"/>
          </a:xfrm>
          <a:prstGeom prst="rect">
            <a:avLst/>
          </a:prstGeom>
          <a:solidFill>
            <a:srgbClr val="FFF7ED"/>
          </a:solidFill>
          <a:ln w="25400">
            <a:solidFill>
              <a:srgbClr val="EA580C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</a:blip>
          <a:srcRect t="3203" b="46262"/>
          <a:stretch/>
        </p:blipFill>
        <p:spPr>
          <a:xfrm>
            <a:off x="182880" y="996696"/>
            <a:ext cx="8778240" cy="1975104"/>
          </a:xfrm>
          <a:prstGeom prst="rect">
            <a:avLst/>
          </a:prstGeom>
          <a:effectLst>
            <a:outerShdw blurRad="50800" dist="50800" dir="5400000" algn="ctr" rotWithShape="0">
              <a:srgbClr val="0033CC"/>
            </a:outerShdw>
          </a:effectLst>
        </p:spPr>
      </p:pic>
      <p:sp>
        <p:nvSpPr>
          <p:cNvPr id="6" name="Text 3"/>
          <p:cNvSpPr/>
          <p:nvPr/>
        </p:nvSpPr>
        <p:spPr>
          <a:xfrm>
            <a:off x="228600" y="3054096"/>
            <a:ext cx="8686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 err="1" smtClean="0">
                <a:solidFill>
                  <a:srgbClr val="EA580C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চিত্র</a:t>
            </a:r>
            <a:r>
              <a:rPr lang="en-US" sz="2000" b="1" dirty="0" smtClean="0">
                <a:solidFill>
                  <a:srgbClr val="EA580C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: </a:t>
            </a:r>
            <a:r>
              <a:rPr lang="en-US" sz="2000" b="1" dirty="0">
                <a:solidFill>
                  <a:srgbClr val="EA580C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সরল ফল, গুচ্ছ ফল ও যৌগিক ফল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274320" y="3364992"/>
            <a:ext cx="2788920" cy="1591056"/>
          </a:xfrm>
          <a:prstGeom prst="rect">
            <a:avLst/>
          </a:prstGeom>
          <a:solidFill>
            <a:srgbClr val="FFFFFF"/>
          </a:solidFill>
          <a:ln w="25400">
            <a:solidFill>
              <a:srgbClr val="16A34A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274320" y="3364992"/>
            <a:ext cx="2788920" cy="384048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74320" y="3364992"/>
            <a:ext cx="2788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সরল ফল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365760" y="3785616"/>
            <a:ext cx="2606040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ফুলের একটি মাত্র গর্ভাশয় থেকে ফলের উৎপত্তি। রসালো ফল: পাকলে ফলত্বক ফেটে যায় না – আম, জাম, কলা। নীরস ফল: পাকলে তুক শুকিয়ে ফেটে যায় – শিম, টেড়স, সরিষা।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3182112" y="3364992"/>
            <a:ext cx="2788920" cy="1591056"/>
          </a:xfrm>
          <a:prstGeom prst="rect">
            <a:avLst/>
          </a:prstGeom>
          <a:solidFill>
            <a:srgbClr val="FFFFFF"/>
          </a:solidFill>
          <a:ln w="25400">
            <a:solidFill>
              <a:srgbClr val="D97706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3182112" y="3364992"/>
            <a:ext cx="2788920" cy="38404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182112" y="3364992"/>
            <a:ext cx="2788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গুচ্ছ ফল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3273552" y="3785616"/>
            <a:ext cx="2606040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একটি ফুলে যখন অনেকগুলো গর্ভাশয় থাকে এবং প্রতিটি গর্ভাশয় ফলে পরিণত হয়ে একটির উপর গুচ্ছাকারে থাকে। যেমন– চম্পা, নয়নতারা, আকন্দ, আতা, শরিফা।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089904" y="3364992"/>
            <a:ext cx="2788920" cy="1591056"/>
          </a:xfrm>
          <a:prstGeom prst="rect">
            <a:avLst/>
          </a:prstGeom>
          <a:solidFill>
            <a:srgbClr val="FFFFFF"/>
          </a:solidFill>
          <a:ln w="25400">
            <a:solidFill>
              <a:srgbClr val="333333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089904" y="3364992"/>
            <a:ext cx="2788920" cy="384048"/>
          </a:xfrm>
          <a:prstGeom prst="rect">
            <a:avLst/>
          </a:prstGeom>
          <a:solidFill>
            <a:srgbClr val="00000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089904" y="3364992"/>
            <a:ext cx="2788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যৌগিক ফল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6181344" y="3785616"/>
            <a:ext cx="2606040" cy="10241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একটি মঞ্জরির সম্পূর্ণ অংশ যখন একটি ফলে পরিণত হয় তখন তাকে যৌগিক ফল বলে। যেমন– আনারস, কাঁঠাল।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0" y="4983480"/>
            <a:ext cx="9144000" cy="164592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71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🌰 বীজের গঠন ও অঙ্কুরোদগম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182880" y="1005839"/>
            <a:ext cx="4663440" cy="4030617"/>
          </a:xfrm>
          <a:prstGeom prst="rect">
            <a:avLst/>
          </a:prstGeom>
          <a:solidFill>
            <a:srgbClr val="071520"/>
          </a:solidFill>
          <a:ln w="12700">
            <a:solidFill>
              <a:srgbClr val="06B6D4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t="33245" b="30739"/>
          <a:stretch/>
        </p:blipFill>
        <p:spPr>
          <a:xfrm>
            <a:off x="182880" y="1005839"/>
            <a:ext cx="4663440" cy="358445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2880" y="46817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 err="1" smtClean="0">
                <a:solidFill>
                  <a:srgbClr val="06B6D4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চিত্র</a:t>
            </a:r>
            <a:r>
              <a:rPr lang="en-US" b="1" dirty="0" smtClean="0">
                <a:solidFill>
                  <a:srgbClr val="06B6D4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: </a:t>
            </a:r>
            <a:r>
              <a:rPr lang="en-US" b="1" dirty="0">
                <a:solidFill>
                  <a:srgbClr val="06B6D4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একটি ছোলা বীজের বিভিন্ন অংশ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5029200" y="1005840"/>
            <a:ext cx="3931920" cy="1574800"/>
          </a:xfrm>
          <a:prstGeom prst="rect">
            <a:avLst/>
          </a:prstGeom>
          <a:solidFill>
            <a:srgbClr val="0A2E1A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029200" y="1005840"/>
            <a:ext cx="3931920" cy="384048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029200" y="100584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বীজের অংশসমূহ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5029200" y="1426464"/>
            <a:ext cx="3931920" cy="11795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• বীজত্বক: দুই স্তরবিশিষ্ট (টেস্টা ও টেগমেন)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• ভ্রূণমূল: উপরের অংশে বীজপত্রাধিকাণ্ড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• ভ্রূণকাণ্ড: নিচের অংশ বীজপত্রাবকাণ্ড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• বীজপত্র: দুই স্তরবিশিষ্ট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• ডিম্বকনাভি (মাইক্রোপাইল): ছিদ্রপথ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029200" y="2706624"/>
            <a:ext cx="3931920" cy="2304288"/>
          </a:xfrm>
          <a:prstGeom prst="rect">
            <a:avLst/>
          </a:prstGeom>
          <a:solidFill>
            <a:srgbClr val="0A2E1A"/>
          </a:solidFill>
          <a:ln w="25400">
            <a:solidFill>
              <a:srgbClr val="4ADE8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5029200" y="2606040"/>
            <a:ext cx="3931920" cy="331216"/>
          </a:xfrm>
          <a:prstGeom prst="rect">
            <a:avLst/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0" y="2606040"/>
            <a:ext cx="39319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অঙ্কুরোদগম (Germination)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5138928" y="2962656"/>
            <a:ext cx="3712464" cy="17922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বীজ থেকে শিশু উদ্ভিদ উৎপন্ন হওয়ার প্রক্রিয়াকে অঙ্কুরোদগম বলে। সঠিকভাবে অঙ্কুরোদগম হওয়ার জন্য পানি, তাপ ও অক্সিজেন প্রয়োজন হয়।</a:t>
            </a:r>
            <a:endParaRPr lang="en-US" sz="1500" dirty="0"/>
          </a:p>
          <a:p>
            <a:pPr marL="0" indent="0">
              <a:buNone/>
            </a:pP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• মৃদগত অঙ্কুরোদগম: বীজপত্র মাটির নিচে থাকে। যেমন– ছোলা, ধান।</a:t>
            </a:r>
            <a:endParaRPr lang="en-US" sz="1500" dirty="0"/>
          </a:p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• মৃদভেদী অঙ্কুরোদগম: বীজপত্র মাটির উপরে উঠে আসে। যেমন– কুমড়া, রেড়ী, তেঁতুল।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0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🌱 অঙ্কুরোদগমের প্রকারভেদ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182880" y="987552"/>
            <a:ext cx="8778240" cy="2971800"/>
          </a:xfrm>
          <a:prstGeom prst="rect">
            <a:avLst/>
          </a:prstGeom>
          <a:solidFill>
            <a:srgbClr val="F0FDF4"/>
          </a:solidFill>
          <a:ln w="25400">
            <a:solidFill>
              <a:srgbClr val="16A34A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t="44333" b="8596"/>
          <a:stretch/>
        </p:blipFill>
        <p:spPr>
          <a:xfrm>
            <a:off x="182880" y="988568"/>
            <a:ext cx="8778240" cy="258078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74320" y="3614057"/>
            <a:ext cx="8595360" cy="29043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 err="1" smtClean="0">
                <a:solidFill>
                  <a:srgbClr val="14532D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চিত্র</a:t>
            </a:r>
            <a:r>
              <a:rPr lang="en-US" sz="1600" b="1" dirty="0" smtClean="0">
                <a:solidFill>
                  <a:srgbClr val="14532D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: </a:t>
            </a:r>
            <a:r>
              <a:rPr lang="en-US" sz="1600" b="1" dirty="0">
                <a:solidFill>
                  <a:srgbClr val="14532D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মৃদগত অঙ্কুরোদগম    |    </a:t>
            </a:r>
            <a:r>
              <a:rPr lang="en-US" sz="1600" b="1" dirty="0" err="1" smtClean="0">
                <a:solidFill>
                  <a:srgbClr val="14532D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চিত্র</a:t>
            </a:r>
            <a:r>
              <a:rPr lang="en-US" sz="1600" b="1" dirty="0" smtClean="0">
                <a:solidFill>
                  <a:srgbClr val="14532D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: </a:t>
            </a:r>
            <a:r>
              <a:rPr lang="en-US" sz="1600" b="1" dirty="0">
                <a:solidFill>
                  <a:srgbClr val="14532D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মৃদভেদী অঙ্কুরোদগম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274320" y="4041648"/>
            <a:ext cx="4297680" cy="1023838"/>
          </a:xfrm>
          <a:prstGeom prst="rect">
            <a:avLst/>
          </a:prstGeom>
          <a:solidFill>
            <a:srgbClr val="FFFFFF"/>
          </a:solidFill>
          <a:ln w="25400">
            <a:solidFill>
              <a:srgbClr val="0D9488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274320" y="4041648"/>
            <a:ext cx="1645920" cy="1023838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74320" y="4041648"/>
            <a:ext cx="1645920" cy="8046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মৃদগত অঙ্কুরোদগম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993392" y="4078224"/>
            <a:ext cx="2487168" cy="900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বীজপত্র মাটির নিচে রেখে ভ্রূণকাণ্ড মাটির উপরে উঠে আসে। ছোলা বীজ বীজপত্রাধিকাণ্ডের অতিরিক্ত বৃদ্ধির কারণ। যেমন– ছোলা, ধান।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4754880" y="4041648"/>
            <a:ext cx="4297680" cy="1023838"/>
          </a:xfrm>
          <a:prstGeom prst="rect">
            <a:avLst/>
          </a:prstGeom>
          <a:solidFill>
            <a:srgbClr val="FFFFFF"/>
          </a:solidFill>
          <a:ln w="25400">
            <a:solidFill>
              <a:srgbClr val="4ADE80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754880" y="4041648"/>
            <a:ext cx="1645920" cy="1023838"/>
          </a:xfrm>
          <a:prstGeom prst="rect">
            <a:avLst/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54880" y="4041648"/>
            <a:ext cx="1645920" cy="102383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মৃদভেদী অঙ্কুরোদগম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6473952" y="4078224"/>
            <a:ext cx="2487168" cy="900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বীজপত্র মাটির উপরে উঠে আসে। বীজপত্রাবকাণ্ডের বৃদ্ধির ফলে বীজপত্র দুটি মাটির উপরে উঠে যায়। যেমন– কুমড়া, রেড়ী, তেঁতুল</a:t>
            </a:r>
            <a:r>
              <a:rPr lang="en-US" sz="13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।</a:t>
            </a:r>
            <a:endParaRPr lang="en-US" sz="13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0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4532D"/>
          </a:solidFill>
          <a:ln w="12700">
            <a:solidFill>
              <a:srgbClr val="1453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✅ এই অধ্যায়ে যা শিখলাম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74320" y="1024128"/>
            <a:ext cx="8595360" cy="585216"/>
          </a:xfrm>
          <a:prstGeom prst="rect">
            <a:avLst/>
          </a:prstGeom>
          <a:solidFill>
            <a:srgbClr val="FFFFFF"/>
          </a:solidFill>
          <a:ln w="12700">
            <a:solidFill>
              <a:srgbClr val="16A34A"/>
            </a:solidFill>
            <a:prstDash val="solid"/>
          </a:ln>
          <a:effectLst>
            <a:outerShdw blurRad="50800" dist="254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47472" y="1115568"/>
            <a:ext cx="402336" cy="402336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47472" y="1115568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96112" y="1115568"/>
            <a:ext cx="7818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প্রজনন প্রধানত দুই ধরনের, যথা– অযৌন ও যৌন।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274320" y="1682496"/>
            <a:ext cx="8595360" cy="585216"/>
          </a:xfrm>
          <a:prstGeom prst="rect">
            <a:avLst/>
          </a:prstGeom>
          <a:solidFill>
            <a:srgbClr val="FFFFFF"/>
          </a:solidFill>
          <a:ln w="12700">
            <a:solidFill>
              <a:srgbClr val="16A34A"/>
            </a:solidFill>
            <a:prstDash val="solid"/>
          </a:ln>
          <a:effectLst>
            <a:outerShdw blurRad="50800" dist="254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47472" y="1773936"/>
            <a:ext cx="402336" cy="402336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7472" y="1773936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96112" y="1773936"/>
            <a:ext cx="7818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ফুল উন্নত উদ্ভিদের জনন অঙ্গ।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274320" y="2340864"/>
            <a:ext cx="8595360" cy="585216"/>
          </a:xfrm>
          <a:prstGeom prst="rect">
            <a:avLst/>
          </a:prstGeom>
          <a:solidFill>
            <a:srgbClr val="FFFFFF"/>
          </a:solidFill>
          <a:ln w="12700">
            <a:solidFill>
              <a:srgbClr val="16A34A"/>
            </a:solidFill>
            <a:prstDash val="solid"/>
          </a:ln>
          <a:effectLst>
            <a:outerShdw blurRad="50800" dist="254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47472" y="2432304"/>
            <a:ext cx="402336" cy="402336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7472" y="2432304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96112" y="2432304"/>
            <a:ext cx="7973568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একটি আদর্শ ফুলের পাঁচটি অংশ: বৃতি, দলমণ্ডল, পুংকেশর, গর্ভকেশর ও পুষ্পাক্ষ।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274320" y="2999232"/>
            <a:ext cx="8595360" cy="585216"/>
          </a:xfrm>
          <a:prstGeom prst="rect">
            <a:avLst/>
          </a:prstGeom>
          <a:solidFill>
            <a:srgbClr val="FFFFFF"/>
          </a:solidFill>
          <a:ln w="12700">
            <a:solidFill>
              <a:srgbClr val="16A34A"/>
            </a:solidFill>
            <a:prstDash val="solid"/>
          </a:ln>
          <a:effectLst>
            <a:outerShdw blurRad="50800" dist="254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47472" y="3090672"/>
            <a:ext cx="402336" cy="402336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47472" y="3090672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96112" y="3090672"/>
            <a:ext cx="7818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ফল প্রধানত তিন ধরনের: সরল, গুচ্ছ ও যৌগিক।</a:t>
            </a:r>
            <a:endParaRPr lang="en-US" sz="2200" dirty="0"/>
          </a:p>
        </p:txBody>
      </p:sp>
      <p:sp>
        <p:nvSpPr>
          <p:cNvPr id="20" name="Shape 18"/>
          <p:cNvSpPr/>
          <p:nvPr/>
        </p:nvSpPr>
        <p:spPr>
          <a:xfrm>
            <a:off x="274320" y="3657600"/>
            <a:ext cx="8595360" cy="585216"/>
          </a:xfrm>
          <a:prstGeom prst="rect">
            <a:avLst/>
          </a:prstGeom>
          <a:solidFill>
            <a:srgbClr val="FFFFFF"/>
          </a:solidFill>
          <a:ln w="12700">
            <a:solidFill>
              <a:srgbClr val="16A34A"/>
            </a:solidFill>
            <a:prstDash val="solid"/>
          </a:ln>
          <a:effectLst>
            <a:outerShdw blurRad="50800" dist="254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47472" y="3749040"/>
            <a:ext cx="402336" cy="402336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47472" y="3749040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896112" y="3749040"/>
            <a:ext cx="7818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অঙ্কুরোদগম দুই ধরনের, যথা– মৃদগত ও মৃদভেদী।</a:t>
            </a:r>
            <a:endParaRPr lang="en-US" sz="2200" dirty="0"/>
          </a:p>
        </p:txBody>
      </p:sp>
      <p:sp>
        <p:nvSpPr>
          <p:cNvPr id="24" name="Shape 22"/>
          <p:cNvSpPr/>
          <p:nvPr/>
        </p:nvSpPr>
        <p:spPr>
          <a:xfrm>
            <a:off x="274320" y="4315968"/>
            <a:ext cx="8595360" cy="585216"/>
          </a:xfrm>
          <a:prstGeom prst="rect">
            <a:avLst/>
          </a:prstGeom>
          <a:solidFill>
            <a:srgbClr val="FFFFFF"/>
          </a:solidFill>
          <a:ln w="12700">
            <a:solidFill>
              <a:srgbClr val="16A34A"/>
            </a:solidFill>
            <a:prstDash val="solid"/>
          </a:ln>
          <a:effectLst>
            <a:outerShdw blurRad="50800" dist="254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47472" y="4407408"/>
            <a:ext cx="402336" cy="402336"/>
          </a:xfrm>
          <a:prstGeom prst="ellipse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47472" y="4407408"/>
            <a:ext cx="402336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6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96112" y="4407408"/>
            <a:ext cx="78181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পরাগায়ন ফল ও বীজ উৎপাদন প্রক্রিয়ার পূর্বশর্ত।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0" y="4983480"/>
            <a:ext cx="9144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চতুর্থ অধ্যায় | উদ্ভিদের বংশ বৃদ্ধি | NCTB অষ্টম শ্রেণি বিজ্ঞান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657600" cy="5143500"/>
          </a:xfrm>
          <a:prstGeom prst="rect">
            <a:avLst/>
          </a:prstGeom>
          <a:solidFill>
            <a:srgbClr val="0A2E1A"/>
          </a:solidFill>
          <a:ln w="12700">
            <a:solidFill>
              <a:srgbClr val="0A2E1A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 l="10513" t="34719" r="13417" b="14837"/>
          <a:stretch/>
        </p:blipFill>
        <p:spPr>
          <a:xfrm>
            <a:off x="53010" y="73152"/>
            <a:ext cx="3518452" cy="2990088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3200400"/>
            <a:ext cx="1371600" cy="1371600"/>
          </a:xfrm>
          <a:prstGeom prst="ellipse">
            <a:avLst/>
          </a:prstGeom>
          <a:solidFill>
            <a:srgbClr val="16A34A">
              <a:alpha val="30000"/>
            </a:srgbClr>
          </a:solidFill>
          <a:ln w="12700">
            <a:solidFill>
              <a:srgbClr val="4ADE8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2286000" y="3474720"/>
            <a:ext cx="1097280" cy="1097280"/>
          </a:xfrm>
          <a:prstGeom prst="ellipse">
            <a:avLst/>
          </a:prstGeom>
          <a:solidFill>
            <a:srgbClr val="0D9488">
              <a:alpha val="28000"/>
            </a:srgbClr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840480" y="457200"/>
            <a:ext cx="2377440" cy="411480"/>
          </a:xfrm>
          <a:prstGeom prst="rect">
            <a:avLst/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840480" y="457200"/>
            <a:ext cx="2377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চতুর্থ অধ্যায়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3749040" y="1005840"/>
            <a:ext cx="5212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উদ্ভিদের</a:t>
            </a:r>
            <a:endParaRPr lang="en-US" sz="4600" dirty="0"/>
          </a:p>
        </p:txBody>
      </p:sp>
      <p:sp>
        <p:nvSpPr>
          <p:cNvPr id="10" name="Text 7"/>
          <p:cNvSpPr/>
          <p:nvPr/>
        </p:nvSpPr>
        <p:spPr>
          <a:xfrm>
            <a:off x="3749040" y="1737360"/>
            <a:ext cx="5212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4ADE8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বংশ বৃদ্ধি</a:t>
            </a:r>
            <a:endParaRPr lang="en-US" sz="4600" dirty="0"/>
          </a:p>
        </p:txBody>
      </p:sp>
      <p:sp>
        <p:nvSpPr>
          <p:cNvPr id="11" name="Shape 8"/>
          <p:cNvSpPr/>
          <p:nvPr/>
        </p:nvSpPr>
        <p:spPr>
          <a:xfrm>
            <a:off x="3840480" y="2633472"/>
            <a:ext cx="5029200" cy="0"/>
          </a:xfrm>
          <a:prstGeom prst="line">
            <a:avLst/>
          </a:prstGeom>
          <a:noFill/>
          <a:ln w="19050">
            <a:solidFill>
              <a:srgbClr val="0D948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749040" y="2724912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 Reproduction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3749040" y="3584448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94A3B8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অষ্টম শ্রেণি বিজ্ঞান | ২০২৬</a:t>
            </a: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3749040" y="4005072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06B6D4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অযৌন জনন → যৌন জনন → পরাগায়ন → নিষিক্তকরণ</a:t>
            </a: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0" y="4983480"/>
            <a:ext cx="9144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71A10"/>
                </a:solidFill>
              </a:rPr>
              <a:t>বিজ্ঞান | অষ্টম শ্রেণি | চতুর্থ অধ্যায়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4532D"/>
          </a:solidFill>
          <a:ln w="12700">
            <a:solidFill>
              <a:srgbClr val="14532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📚 অধ্যায় পরিচিতি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301752" y="999213"/>
            <a:ext cx="4114800" cy="3897463"/>
          </a:xfrm>
          <a:prstGeom prst="rect">
            <a:avLst/>
          </a:prstGeom>
          <a:solidFill>
            <a:srgbClr val="14532D"/>
          </a:solidFill>
          <a:ln w="12700">
            <a:solidFill>
              <a:srgbClr val="1453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1005840"/>
            <a:ext cx="41148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4ADE8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অধ্যায়ের মূল বিষয়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438912" y="1508760"/>
            <a:ext cx="37947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তোমরা লক্ষ করলে দেখবে একটি উদ্ভিদে বহু বীজ সৃষ্টি হয়। এই বীজগুলো থেকে নতুন উদ্ভিদ জন্মা নেয়। এছাড়া উদ্ভিদের বিভিন্ন অঙ্গ থেকেও নতুন উদ্ভিদের সৃষ্টি হয়। এ সবই উদ্ভিদের প্রজনন বা বংশ বৃদ্ধির উদাহরণ।</a:t>
            </a:r>
            <a:endParaRPr lang="en-US" sz="18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t="34712" b="14459"/>
          <a:stretch/>
        </p:blipFill>
        <p:spPr>
          <a:xfrm>
            <a:off x="438912" y="2980678"/>
            <a:ext cx="3840480" cy="1843113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4754880" y="1005839"/>
            <a:ext cx="4114800" cy="3890837"/>
          </a:xfrm>
          <a:prstGeom prst="rect">
            <a:avLst/>
          </a:prstGeom>
          <a:solidFill>
            <a:srgbClr val="FFFFFF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754880" y="1005840"/>
            <a:ext cx="4114800" cy="438912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754880" y="1005840"/>
            <a:ext cx="41148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এই অধ্যায় শেষে আমরা–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4892040" y="1508760"/>
            <a:ext cx="3840480" cy="30168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800"/>
              </a:spcAft>
              <a:buNone/>
            </a:pPr>
            <a:r>
              <a:rPr lang="en-US" sz="17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✔ যৌন ও অযৌন প্রজননের মধ্যে পার্থক্য করতে পারব</a:t>
            </a:r>
            <a:endParaRPr lang="en-US" sz="17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7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✔ পরাগায়ন ব্যাখ্যা করতে পারব</a:t>
            </a:r>
            <a:endParaRPr lang="en-US" sz="17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7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✔ বিভিন্ন প্রকার পরাগায়নের মধ্যে পার্থক্য করতে পারব</a:t>
            </a:r>
            <a:endParaRPr lang="en-US" sz="17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7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✔ স্ব-পরাগায়ন এবং পর-পরাগায়ন চিহ্নিত করে কারণ ব্যাখ্যা করতে পারব</a:t>
            </a:r>
            <a:endParaRPr lang="en-US" sz="17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7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✔ নিষিক্তকরণ প্রক্রিয়া ব্যাখ্যা করতে পারব</a:t>
            </a:r>
            <a:endParaRPr lang="en-US" sz="1700" dirty="0"/>
          </a:p>
          <a:p>
            <a:pPr marL="0" indent="0">
              <a:spcAft>
                <a:spcPts val="800"/>
              </a:spcAft>
              <a:buNone/>
            </a:pPr>
            <a:r>
              <a:rPr lang="en-US" sz="17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✔ পরীক্ষার মাধ্যমে অঙ্কুরোদগম প্রদর্শন করতে পারব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0" y="4983480"/>
            <a:ext cx="9144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চতুর্থ অধ্যায় | উদ্ভিদের বংশ বৃদ্ধি | NCTB অষ্টম শ্রেণি বিজ্ঞান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1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🌿 প্রজনন বা জনন – অযৌন ও যৌন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274320" y="960782"/>
            <a:ext cx="8595360" cy="841513"/>
          </a:xfrm>
          <a:prstGeom prst="rect">
            <a:avLst/>
          </a:prstGeom>
          <a:solidFill>
            <a:srgbClr val="0A2E1A"/>
          </a:solidFill>
          <a:ln w="25400">
            <a:solidFill>
              <a:srgbClr val="4ADE8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042416"/>
            <a:ext cx="822960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জীব যে জটিল প্রক্রিয়ায় তার প্রতিরূপ বা বংশধর সৃষ্টি করে তাকে প্রজনন বা জনন বলে। প্রজনন প্রধানত দুই প্রকার: অযৌন ও যৌন জনন।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274320" y="1883664"/>
            <a:ext cx="4160520" cy="3259836"/>
          </a:xfrm>
          <a:prstGeom prst="rect">
            <a:avLst/>
          </a:prstGeom>
          <a:solidFill>
            <a:srgbClr val="0A2E1A"/>
          </a:solidFill>
          <a:ln w="25400">
            <a:solidFill>
              <a:srgbClr val="06B6D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1883664"/>
            <a:ext cx="4160520" cy="438912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1883664"/>
            <a:ext cx="41605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🔵 অযৌন জনন (Asexual)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11480" y="2322576"/>
            <a:ext cx="3886200" cy="2432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যে প্রক্রিয়ায় দুটি ভিন্নধর্মী জনন কোষের মিলন ছাড়াই জনন সম্পন্ন হয়।</a:t>
            </a:r>
            <a:endParaRPr lang="en-US" dirty="0"/>
          </a:p>
          <a:p>
            <a:pPr marL="0" indent="0">
              <a:spcAft>
                <a:spcPts val="500"/>
              </a:spcAft>
              <a:buNone/>
            </a:pPr>
            <a:r>
              <a:rPr lang="en-US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নিম্নশ্রেণির জীবে অযৌন জননের প্রবণতা বেশি।</a:t>
            </a:r>
            <a:endParaRPr lang="en-US" dirty="0"/>
          </a:p>
          <a:p>
            <a:pPr marL="0" indent="0">
              <a:spcAft>
                <a:spcPts val="500"/>
              </a:spcAft>
              <a:buNone/>
            </a:pPr>
            <a:r>
              <a:rPr lang="en-US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প্রকার: স্পোর উৎপাদন ও অঙ্গজ জনন।</a:t>
            </a:r>
            <a:endParaRPr lang="en-US" dirty="0"/>
          </a:p>
          <a:p>
            <a:pPr marL="0" indent="0">
              <a:spcAft>
                <a:spcPts val="500"/>
              </a:spcAft>
              <a:buNone/>
            </a:pPr>
            <a:r>
              <a:rPr lang="en-US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উদাহরণ:</a:t>
            </a:r>
            <a:endParaRPr lang="en-US" dirty="0"/>
          </a:p>
          <a:p>
            <a:pPr marL="0" indent="0">
              <a:spcAft>
                <a:spcPts val="500"/>
              </a:spcAft>
              <a:buNone/>
            </a:pPr>
            <a:r>
              <a:rPr lang="en-US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• স্পোর → Mucor, Penicillium</a:t>
            </a:r>
            <a:endParaRPr lang="en-US" dirty="0"/>
          </a:p>
          <a:p>
            <a:pPr marL="0" indent="0">
              <a:spcAft>
                <a:spcPts val="500"/>
              </a:spcAft>
              <a:buNone/>
            </a:pPr>
            <a:r>
              <a:rPr lang="en-US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• অঙ্গজ → আলু (টিউবার), আদা (রাইজোম), পেঁয়াজ (বাল্ব)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709160" y="1883664"/>
            <a:ext cx="4160520" cy="3259836"/>
          </a:xfrm>
          <a:prstGeom prst="rect">
            <a:avLst/>
          </a:prstGeom>
          <a:solidFill>
            <a:srgbClr val="0A2E1A"/>
          </a:solidFill>
          <a:ln w="25400">
            <a:solidFill>
              <a:srgbClr val="4ADE8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09160" y="1883664"/>
            <a:ext cx="4160520" cy="438912"/>
          </a:xfrm>
          <a:prstGeom prst="rect">
            <a:avLst/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09160" y="1883664"/>
            <a:ext cx="41605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🟢 যৌন জনন (Sexual)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846320" y="2322576"/>
            <a:ext cx="3886200" cy="2820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500"/>
              </a:spcAft>
              <a:buNone/>
            </a:pPr>
            <a:r>
              <a:rPr lang="en-US" sz="18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যে প্রক্রিয়ায় দুটি ভিন্নধর্মী জনন কোষের (গ্যামেট) মিলনের মাধ্যমে নতুন জীব সৃষ্টি হয়।</a:t>
            </a:r>
            <a:endParaRPr lang="en-US" sz="18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8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ফুল উন্নত উদ্ভিদের যৌন জননের অঙ্গ।</a:t>
            </a:r>
            <a:endParaRPr lang="en-US" sz="18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8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পরাগায়ন → নিষিক্তকরণ → বীজ → নতুন উদ্ভিদ।</a:t>
            </a:r>
            <a:endParaRPr lang="en-US" sz="18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8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উদাহরণ:</a:t>
            </a:r>
            <a:endParaRPr lang="en-US" sz="18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8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• ফুলে পুংকেশর ও গর্ভকেশর থেকে পরাগায়ন হয়</a:t>
            </a:r>
            <a:endParaRPr lang="en-US" sz="18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8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• নিষিক্তকরণ শেষে ফল ও বীজ তৈরি হয়</a:t>
            </a:r>
            <a:endParaRPr lang="en-US" sz="1800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🌱 প্রাকৃতিক অঙ্গজ জনন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74320" y="1024128"/>
            <a:ext cx="2788920" cy="1773936"/>
          </a:xfrm>
          <a:prstGeom prst="rect">
            <a:avLst/>
          </a:prstGeom>
          <a:solidFill>
            <a:srgbClr val="FFFFFF"/>
          </a:solidFill>
          <a:ln w="25400">
            <a:solidFill>
              <a:srgbClr val="16A34A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274320" y="1024128"/>
            <a:ext cx="2788920" cy="402336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1024128"/>
            <a:ext cx="2788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দেহের খণ্ডায়ন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65760" y="1463040"/>
            <a:ext cx="2606040" cy="1261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Spirogyra, Mucor ইত্যাদি উদ্ভিদের দেহ কোনো কারণে খণ্ডিত হলে প্রতিটি খণ্ড একটি স্বাধীন উদ্ভিদ হিসেবে জীবনযাপন শুরু করে।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3182112" y="1024128"/>
            <a:ext cx="2788920" cy="1773936"/>
          </a:xfrm>
          <a:prstGeom prst="rect">
            <a:avLst/>
          </a:prstGeom>
          <a:solidFill>
            <a:srgbClr val="FFFFFF"/>
          </a:solidFill>
          <a:ln w="25400">
            <a:solidFill>
              <a:srgbClr val="0D9488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182112" y="1024128"/>
            <a:ext cx="2788920" cy="402336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182112" y="1024128"/>
            <a:ext cx="2788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মূলের মাধ্যমে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273552" y="1463040"/>
            <a:ext cx="2606040" cy="1261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কোনো কোনো উদ্ভিদের মূল থেকে নতুন উদ্ভিদের সৃষ্টি হতে দেখা যায়। যেমন– পটল, সেগুন। মিষ্টি আলু থেকে জন্মায়।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089904" y="1024128"/>
            <a:ext cx="2788920" cy="1773936"/>
          </a:xfrm>
          <a:prstGeom prst="rect">
            <a:avLst/>
          </a:prstGeom>
          <a:solidFill>
            <a:srgbClr val="FFFFFF"/>
          </a:solidFill>
          <a:ln w="25400">
            <a:solidFill>
              <a:srgbClr val="D97706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089904" y="1024128"/>
            <a:ext cx="2788920" cy="402336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089904" y="1024128"/>
            <a:ext cx="2788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টিউবার (কাণ্ড)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181344" y="1463040"/>
            <a:ext cx="2606040" cy="1261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মাটির নিচে শাখার অগ্রভাগে খাদ্য সঞ্চয়ের ফলে স্ফীত হয়ে কন্দের সৃষ্টি করে। প্রতিটি চোখ থেকে একটি স্বাধীন উদ্ভিদের জন্ম হয়। যেমন– আলু।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274320" y="2926080"/>
            <a:ext cx="2788920" cy="1937468"/>
          </a:xfrm>
          <a:prstGeom prst="rect">
            <a:avLst/>
          </a:prstGeom>
          <a:solidFill>
            <a:srgbClr val="FFFFFF"/>
          </a:solidFill>
          <a:ln w="25400">
            <a:solidFill>
              <a:srgbClr val="7C3AED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2926080"/>
            <a:ext cx="2788920" cy="402336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4320" y="2926080"/>
            <a:ext cx="2788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রাইজোম (কাণ্ড)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65760" y="3364992"/>
            <a:ext cx="2606040" cy="1261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এরা মাটির নিচে ভূমির সমান্তরালে অবস্থান করে। পর্বসন্ধিতে শঙ্কপত্রের কক্ষে কাক্ষিক মুকুল জন্মে। অনুকূল পরিবেশে আলাদা উদ্ভিদ উৎপন্ন করে। যেমন– আদা।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182112" y="2926080"/>
            <a:ext cx="2788920" cy="1937468"/>
          </a:xfrm>
          <a:prstGeom prst="rect">
            <a:avLst/>
          </a:prstGeom>
          <a:solidFill>
            <a:srgbClr val="FFFFFF"/>
          </a:solidFill>
          <a:ln w="25400">
            <a:solidFill>
              <a:srgbClr val="EA580C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182112" y="2926080"/>
            <a:ext cx="2788920" cy="402336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182112" y="2926080"/>
            <a:ext cx="2788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বাল্ব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273552" y="3364992"/>
            <a:ext cx="2606040" cy="1261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অতি ক্ষুদ্র কাণ্ড এবং কাক্ষিক ও শীর্ষ মুকুল নতুন উদ্ভিদের জন্ম দেয়। যেমন– পিয়াজ, রসুন।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089904" y="2926080"/>
            <a:ext cx="2788920" cy="1937468"/>
          </a:xfrm>
          <a:prstGeom prst="rect">
            <a:avLst/>
          </a:prstGeom>
          <a:solidFill>
            <a:srgbClr val="FFFFFF"/>
          </a:solidFill>
          <a:ln w="25400">
            <a:solidFill>
              <a:srgbClr val="EC4899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089904" y="2926080"/>
            <a:ext cx="2788920" cy="402336"/>
          </a:xfrm>
          <a:prstGeom prst="rect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089904" y="2926080"/>
            <a:ext cx="27889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স্টোলন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181344" y="3364992"/>
            <a:ext cx="2606040" cy="1261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কচুর লতি দেখে থাকবে। এগুলো কচুর শাখা কাণ্ড যা জননের জন্যই পরিবর্তিত হয়। স্টোলনের অগ্রভাগে মুকুল উৎপন্ন হয়। যেমন– কচু, পুদিনা।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0" y="4983480"/>
            <a:ext cx="9144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চতুর্থ অধ্যায় | উদ্ভিদের বংশ বৃদ্ধি | NCTB অষ্টম শ্রেণি বিজ্ঞান</a:t>
            </a:r>
            <a:endParaRPr lang="en-US" sz="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3" name="wind.wav"/>
          </p:stSnd>
        </p:sndAc>
      </p:transition>
    </mc:Choice>
    <mc:Fallback xmlns="">
      <p:transition spd="slow">
        <p:circle/>
        <p:sndAc>
          <p:stSnd>
            <p:snd r:embed="rId4" name="wind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✂ কৃত্রিম অঙ্গজ জনন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74320" y="1005840"/>
            <a:ext cx="8595360" cy="658368"/>
          </a:xfrm>
          <a:prstGeom prst="rect">
            <a:avLst/>
          </a:prstGeom>
          <a:solidFill>
            <a:srgbClr val="0A2E1A"/>
          </a:solidFill>
          <a:ln w="25400">
            <a:solidFill>
              <a:srgbClr val="D9770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042416"/>
            <a:ext cx="822960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যসব উদ্ভিদের বীজ থেকে উৎপাদিত উদ্ভিদের ফলন মাতৃউদ্ভিদের তুলনায় অননুগত ও পরিমাণে কম হয় সেসব উদ্ভিদে কৃত্রিম অঙ্গজ জননের মাধ্যমে মাতৃউদ্ভিদের বৈশিষ্ট্য সংরক্ষণ করা হয়।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274320" y="1792223"/>
            <a:ext cx="4160520" cy="3283359"/>
          </a:xfrm>
          <a:prstGeom prst="rect">
            <a:avLst/>
          </a:prstGeom>
          <a:solidFill>
            <a:srgbClr val="0A2E1A"/>
          </a:solidFill>
          <a:ln w="25400">
            <a:solidFill>
              <a:srgbClr val="EAB30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1792224"/>
            <a:ext cx="4160520" cy="438912"/>
          </a:xfrm>
          <a:prstGeom prst="rect">
            <a:avLst/>
          </a:prstGeom>
          <a:solidFill>
            <a:srgbClr val="EAB308"/>
          </a:solidFill>
          <a:ln w="12700">
            <a:solidFill>
              <a:srgbClr val="EAB30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1792224"/>
            <a:ext cx="41605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১. কলম (Grafting)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11480" y="2286000"/>
            <a:ext cx="3886200" cy="27166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কলম করার জন্য প্রথমে একটি সুস্থ গাছের কচি ও সতেজ শাখা বা সায়ন নির্বাচন করতে হবে। উপযুক্ত স্থানে বাকল সামান্য কেটে নিতে হবে। এবার ঐ ক্ষত স্থানটি মাটি ও গোবর মিশিয়ে ভালোভাবে আবৃত করে দিতে হবে। এবার সেলোফেন টেপ অথবা পলিথিন দিয়ে ঐ স্থানটি মুড়ে দিতে হবে। এভাবে কিছুদিন রেখে দিলে এ স্থানে মূল গজাবে। এরপরে মূলসহ শাখার অংশটি মাতৃউদ্ভিদ থেকে কেটে নিয়ে মাটিতে রোপণ করলে নতুন একটি উদ্ভিদ হিসেবে বেড়ে উঠবে।</a:t>
            </a:r>
            <a:endParaRPr lang="en-US" sz="1600" dirty="0"/>
          </a:p>
          <a:p>
            <a:pPr marL="0" indent="0">
              <a:buNone/>
            </a:pPr>
            <a:r>
              <a:rPr lang="en-US" sz="1600" dirty="0" err="1" smtClean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যেমন</a:t>
            </a:r>
            <a:r>
              <a:rPr lang="en-US" sz="16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: আম, কমলা, লেবু, পেয়ারা গাছ।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709160" y="1792224"/>
            <a:ext cx="4160520" cy="3351276"/>
          </a:xfrm>
          <a:prstGeom prst="rect">
            <a:avLst/>
          </a:prstGeom>
          <a:solidFill>
            <a:srgbClr val="0A2E1A"/>
          </a:solidFill>
          <a:ln w="25400">
            <a:solidFill>
              <a:srgbClr val="EA580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09160" y="1792224"/>
            <a:ext cx="4160520" cy="438912"/>
          </a:xfrm>
          <a:prstGeom prst="rect">
            <a:avLst/>
          </a:prstGeom>
          <a:solidFill>
            <a:srgbClr val="EA580C"/>
          </a:solidFill>
          <a:ln w="12700">
            <a:solidFill>
              <a:srgbClr val="EA580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709160" y="1792224"/>
            <a:ext cx="41605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২. শাখা কলম (Cutting)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764157" y="2231136"/>
            <a:ext cx="3968363" cy="29123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তোমরা লক্ষ করেছ যে গোলাপের ডাল কেটে ভেজা মাটিতে পুঁতে দিলে কিছুদিনের মধ্যেই তা থেকে নতুন কুঁড়ি উৎপন্ন হয়। এসব কুঁড়ি বড়ো হয়ে একটি নতুন গোলাপ গাছ জন্মা নেয়।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অফসেট: কচুরিপানা, টোপাপানা ইত্যাদি জলজ উদ্ভিদের শাখা কাণ্ড বৃদ্ধি পেয়ে একটি নতুন উদ্ভিদের জন্ম দেয়।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বুলবিল: কোনো কোনো উদ্ভিদের কাক্ষিক মুকুলের বৃদ্ধি যথাযথভাবে না হয়ে একটি পিণ্ডের মতো আকার ধারণ করে। যেমন– চুপড়ি আলু।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পাতার মাধ্যমে: পাথরকুচি।</a:t>
            </a:r>
            <a:endParaRPr lang="en-US" sz="1400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5720"/>
            <a:ext cx="9144000" cy="914400"/>
          </a:xfrm>
          <a:prstGeom prst="rect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🌸 যৌন জনন – ফুলের বিভিন্ন অংশ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0" y="1051560"/>
            <a:ext cx="3840480" cy="3858768"/>
          </a:xfrm>
          <a:prstGeom prst="rect">
            <a:avLst/>
          </a:prstGeom>
          <a:solidFill>
            <a:srgbClr val="FFF0F5"/>
          </a:solidFill>
          <a:ln w="25400">
            <a:solidFill>
              <a:srgbClr val="EC4899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 l="16808" t="26414" r="25751" b="30596"/>
          <a:stretch/>
        </p:blipFill>
        <p:spPr>
          <a:xfrm>
            <a:off x="5074920" y="1069848"/>
            <a:ext cx="3749040" cy="3429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074920" y="4507992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 err="1" smtClean="0">
                <a:solidFill>
                  <a:srgbClr val="C0000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চিত্র</a:t>
            </a:r>
            <a:r>
              <a:rPr lang="en-US" sz="2000" b="1" dirty="0" smtClean="0">
                <a:solidFill>
                  <a:srgbClr val="C0000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: </a:t>
            </a:r>
            <a:r>
              <a:rPr lang="en-US" sz="2000" b="1" dirty="0">
                <a:solidFill>
                  <a:srgbClr val="C0000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একটি আদর্শ ফুলের বিভিন্ন অংশ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7" name="Shape 4"/>
          <p:cNvSpPr/>
          <p:nvPr/>
        </p:nvSpPr>
        <p:spPr>
          <a:xfrm>
            <a:off x="274320" y="1069848"/>
            <a:ext cx="4617720" cy="822960"/>
          </a:xfrm>
          <a:prstGeom prst="rect">
            <a:avLst/>
          </a:prstGeom>
          <a:solidFill>
            <a:srgbClr val="FFFFFF"/>
          </a:solidFill>
          <a:ln w="25400">
            <a:solidFill>
              <a:srgbClr val="16A34A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274320" y="1069848"/>
            <a:ext cx="1097280" cy="822960"/>
          </a:xfrm>
          <a:prstGeom prst="rect">
            <a:avLst/>
          </a:prstGeom>
          <a:solidFill>
            <a:srgbClr val="16A34A"/>
          </a:solidFill>
          <a:ln w="12700">
            <a:solidFill>
              <a:srgbClr val="16A34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74320" y="1069848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বৃতি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463040" y="1143000"/>
            <a:ext cx="333756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ফুলের সবচেয়ে বাইরের স্তবক। সাধারণত সবুজ রঙের। বৃতি খণ্ডিত না হলে সংযুক্ত বৃতি, খণ্ডিত হলে বিযুক্ত বৃতি বলে।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274320" y="1984248"/>
            <a:ext cx="4617720" cy="822960"/>
          </a:xfrm>
          <a:prstGeom prst="rect">
            <a:avLst/>
          </a:prstGeom>
          <a:solidFill>
            <a:srgbClr val="FFFFFF"/>
          </a:solidFill>
          <a:ln w="25400">
            <a:solidFill>
              <a:srgbClr val="EC4899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274320" y="1984248"/>
            <a:ext cx="1097280" cy="822960"/>
          </a:xfrm>
          <a:prstGeom prst="rect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74320" y="1984248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দলমণ্ডল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1417320" y="2120348"/>
            <a:ext cx="3383280" cy="6137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বাইরের দিক থেকে দ্বিতীয় স্তবক। পাপড়িগুলো পরস্পর যুক্ত বা পৃথক থাকতে পারে। এরা বিভিন্ন রঙের হয়। পোকা-মাকড় ও পশুপাখি আকর্ষণ করে।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274320" y="2898648"/>
            <a:ext cx="4617720" cy="822960"/>
          </a:xfrm>
          <a:prstGeom prst="rect">
            <a:avLst/>
          </a:prstGeom>
          <a:solidFill>
            <a:srgbClr val="FFFFFF"/>
          </a:solidFill>
          <a:ln w="25400">
            <a:solidFill>
              <a:srgbClr val="EAB30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274320" y="2898648"/>
            <a:ext cx="1097280" cy="822960"/>
          </a:xfrm>
          <a:prstGeom prst="rect">
            <a:avLst/>
          </a:prstGeom>
          <a:solidFill>
            <a:srgbClr val="EAB308"/>
          </a:solidFill>
          <a:ln w="12700">
            <a:solidFill>
              <a:srgbClr val="EAB308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274320" y="2898648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পুংকেশর</a:t>
            </a:r>
            <a:endParaRPr lang="en-US" sz="2000" dirty="0"/>
          </a:p>
        </p:txBody>
      </p:sp>
      <p:sp>
        <p:nvSpPr>
          <p:cNvPr id="18" name="Text 15"/>
          <p:cNvSpPr/>
          <p:nvPr/>
        </p:nvSpPr>
        <p:spPr>
          <a:xfrm>
            <a:off x="1463040" y="2971800"/>
            <a:ext cx="333756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ফুলের তৃতীয় স্তবক। পুংদণ্ড এবং শীর্ষের থলির মতো অংশে পরাগধানী থাকে। পরাগধানীর মধ্যে পরাগরেণু উৎপন্ন হয়।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274320" y="3817686"/>
            <a:ext cx="4617720" cy="822960"/>
          </a:xfrm>
          <a:prstGeom prst="rect">
            <a:avLst/>
          </a:prstGeom>
          <a:solidFill>
            <a:srgbClr val="FFFFFF"/>
          </a:solidFill>
          <a:ln w="25400">
            <a:solidFill>
              <a:srgbClr val="7C3AED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274320" y="3804037"/>
            <a:ext cx="1097280" cy="82296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297180" y="3813048"/>
            <a:ext cx="10744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গর্ভকেশর</a:t>
            </a:r>
            <a:endParaRPr lang="en-US" sz="2000" dirty="0"/>
          </a:p>
        </p:txBody>
      </p:sp>
      <p:sp>
        <p:nvSpPr>
          <p:cNvPr id="22" name="Text 19"/>
          <p:cNvSpPr/>
          <p:nvPr/>
        </p:nvSpPr>
        <p:spPr>
          <a:xfrm>
            <a:off x="1463040" y="3886200"/>
            <a:ext cx="333756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ফুলের চতুর্থ স্তবক। গর্ভাশয়, গর্ভদণ্ড ও গর্ভমুণ্ড তিনটি অংশ। ডিম্বকোষ থেকে ডিম্বাণু (স্ত্রী গ্যামেট) সৃষ্টি হয়।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0" y="5029200"/>
            <a:ext cx="9144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চতুর্থ অধ্যায় | উদ্ভিদের বংশ বৃদ্ধি | NCTB অষ্টম শ্রেণি বিজ্ঞান</a:t>
            </a:r>
            <a:endParaRPr lang="en-US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1A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EAB308"/>
          </a:solidFill>
          <a:ln w="12700">
            <a:solidFill>
              <a:srgbClr val="EAB30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🌼 পরাগায়ন (Pollination)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74320" y="950976"/>
            <a:ext cx="8595360" cy="804672"/>
          </a:xfrm>
          <a:prstGeom prst="rect">
            <a:avLst/>
          </a:prstGeom>
          <a:solidFill>
            <a:srgbClr val="0A2E1A"/>
          </a:solidFill>
          <a:ln w="25400">
            <a:solidFill>
              <a:srgbClr val="EAB30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1042416"/>
            <a:ext cx="8595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পরাগায়নকে পরাগসংযোগও বলা হয়। পরাগায়ন ফল ও বীজ উৎপাদন প্রক্রিয়ার পূর্বশর্ত। একটি ফুলের পুংস্তবকের পরাগধানীতে তোমার আঙুলের ডগা ঘষে দেখো – নিশ্চয়ই হলুদ বা কমলা রঙের গুঁড়ো লেগেছে। এই গুঁড়োটি বস্তুই পরাগরেণু।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846320" y="1833372"/>
            <a:ext cx="4023360" cy="2999232"/>
          </a:xfrm>
          <a:prstGeom prst="rect">
            <a:avLst/>
          </a:prstGeom>
          <a:solidFill>
            <a:srgbClr val="0F1E14"/>
          </a:solidFill>
          <a:ln w="12700">
            <a:solidFill>
              <a:srgbClr val="4ADE80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</a:extLst>
          </a:blip>
          <a:srcRect l="8832" t="29179" r="24133" b="23020"/>
          <a:stretch/>
        </p:blipFill>
        <p:spPr>
          <a:xfrm>
            <a:off x="4846320" y="1810512"/>
            <a:ext cx="4023360" cy="27157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scene3d>
            <a:camera prst="orthographicFront"/>
            <a:lightRig rig="sunset" dir="t"/>
          </a:scene3d>
          <a:sp3d contourW="12700" prstMaterial="matte">
            <a:bevelT/>
            <a:contourClr>
              <a:schemeClr val="accent6"/>
            </a:contourClr>
          </a:sp3d>
        </p:spPr>
      </p:pic>
      <p:sp>
        <p:nvSpPr>
          <p:cNvPr id="8" name="Text 5"/>
          <p:cNvSpPr/>
          <p:nvPr/>
        </p:nvSpPr>
        <p:spPr>
          <a:xfrm>
            <a:off x="4892040" y="4581144"/>
            <a:ext cx="3931920" cy="1920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 err="1">
                <a:solidFill>
                  <a:srgbClr val="4ADE8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চিত্র</a:t>
            </a:r>
            <a:r>
              <a:rPr lang="en-US" sz="1600" b="1" dirty="0">
                <a:solidFill>
                  <a:srgbClr val="4ADE8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 </a:t>
            </a:r>
            <a:r>
              <a:rPr lang="en-US" sz="1600" b="1" dirty="0" smtClean="0">
                <a:solidFill>
                  <a:srgbClr val="4ADE8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: </a:t>
            </a:r>
            <a:r>
              <a:rPr lang="en-US" sz="1600" b="1" dirty="0">
                <a:solidFill>
                  <a:srgbClr val="4ADE8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স্ব-পরাগায়ন ও পর-পরাগায়ন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274320" y="1810512"/>
            <a:ext cx="4434840" cy="1353312"/>
          </a:xfrm>
          <a:prstGeom prst="rect">
            <a:avLst/>
          </a:prstGeom>
          <a:solidFill>
            <a:srgbClr val="0A2E1A"/>
          </a:solidFill>
          <a:ln w="25400">
            <a:solidFill>
              <a:srgbClr val="06B6D4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274320" y="1810512"/>
            <a:ext cx="4434840" cy="402336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74320" y="1810512"/>
            <a:ext cx="4434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🔵 স্ব-পরাগায়ন (Self-pollination)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411480" y="2249424"/>
            <a:ext cx="4160520" cy="8595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একই ফুলে বা একই গাছের ভিন্ন দুটি ফুলের মধ্যে যখন পরাগায়ন ঘটে। সরিষা, কুমড়া, ধুতুরা ইত্যাদি উদ্ভিদে স্ব-পরাগায়ন ঘটে।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274320" y="3255264"/>
            <a:ext cx="4434840" cy="1554480"/>
          </a:xfrm>
          <a:prstGeom prst="rect">
            <a:avLst/>
          </a:prstGeom>
          <a:solidFill>
            <a:srgbClr val="0A2E1A"/>
          </a:solidFill>
          <a:ln w="25400">
            <a:solidFill>
              <a:srgbClr val="4ADE80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274320" y="3255264"/>
            <a:ext cx="4434840" cy="402336"/>
          </a:xfrm>
          <a:prstGeom prst="rect">
            <a:avLst/>
          </a:prstGeom>
          <a:solidFill>
            <a:srgbClr val="4ADE80"/>
          </a:solidFill>
          <a:ln w="12700">
            <a:solidFill>
              <a:srgbClr val="4ADE8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74320" y="3255264"/>
            <a:ext cx="443484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🟢 পর-পরাগায়ন (Cross-pollination)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411480" y="3694176"/>
            <a:ext cx="4160520" cy="10424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একই প্রজাতির দুটি ভিন্ন উদ্ভিদের ফুলের মধ্যে যখন পরাগায়ন ঘটে। শিমুল, পেঁপে ইত্যাদি গাছের ফুলে পর-পরাগায়ন হতে দেখা যায়।</a:t>
            </a:r>
            <a:endParaRPr lang="en-US" sz="17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💨 পরাগায়নের মাধ্যম ও অভিযোজন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274320" y="1005840"/>
            <a:ext cx="8595360" cy="594360"/>
          </a:xfrm>
          <a:prstGeom prst="rect">
            <a:avLst/>
          </a:prstGeom>
          <a:solidFill>
            <a:srgbClr val="E0F7FA"/>
          </a:solidFill>
          <a:ln w="25400">
            <a:solidFill>
              <a:srgbClr val="0D94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042416"/>
            <a:ext cx="8229600" cy="521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6064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পরাগরেণু স্থানান্তরের কাজটি অধিকাংশ ক্ষেত্রে কোনো না কোনো মাধ্যমের দ্বারা হয়ে থাকে। যে বাহক পরাগরেণু বহন করে গর্ভমুণ্ড পর্যন্ত নিয়ে যায় তাকে পরাগায়নের মাধ্যম বলে।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274320" y="1714964"/>
            <a:ext cx="4251960" cy="1463040"/>
          </a:xfrm>
          <a:prstGeom prst="rect">
            <a:avLst/>
          </a:prstGeom>
          <a:solidFill>
            <a:srgbClr val="FFFFFF"/>
          </a:solidFill>
          <a:ln w="25400">
            <a:solidFill>
              <a:srgbClr val="D97706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719072"/>
            <a:ext cx="4251960" cy="402336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1719072"/>
            <a:ext cx="4251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🐝 পতঙ্গপরাগী ফুল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65760" y="2157984"/>
            <a:ext cx="406908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ফুল বড়, রঙিন, মধুগ্রন্থিযুক্ত। পরাগরেণু গর্ভমুণ্ড আঠালো এবং সুগন্ধযুক্ত।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365760" y="2907792"/>
            <a:ext cx="4069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D97706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উদাহরণ: জবা, কুমড়া, সরিষা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4736592" y="1719072"/>
            <a:ext cx="4251960" cy="1463040"/>
          </a:xfrm>
          <a:prstGeom prst="rect">
            <a:avLst/>
          </a:prstGeom>
          <a:solidFill>
            <a:srgbClr val="FFFFFF"/>
          </a:solidFill>
          <a:ln w="25400">
            <a:solidFill>
              <a:srgbClr val="06B6D4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736592" y="1719072"/>
            <a:ext cx="4251960" cy="402336"/>
          </a:xfrm>
          <a:prstGeom prst="rect">
            <a:avLst/>
          </a:prstGeom>
          <a:solidFill>
            <a:srgbClr val="06B6D4"/>
          </a:solidFill>
          <a:ln w="12700">
            <a:solidFill>
              <a:srgbClr val="06B6D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36592" y="1719072"/>
            <a:ext cx="4251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💨 বায়ুপরাগী ফুল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828032" y="2121408"/>
            <a:ext cx="406908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ফুল বর্ণ, গন্ধ ও মধুগ্রন্থিহীন। পরাগরেণু হালকা, অসংখ্য ও আকারে ক্ষুদ্র। গর্ভমুণ্ড আঠালো, শাখান্বিত।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828032" y="2955102"/>
            <a:ext cx="4069080" cy="19043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06B6D4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উদাহরণ: ধান, গম, ভুট্টা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274320" y="3319272"/>
            <a:ext cx="4251960" cy="1463040"/>
          </a:xfrm>
          <a:prstGeom prst="rect">
            <a:avLst/>
          </a:prstGeom>
          <a:solidFill>
            <a:srgbClr val="FFFFFF"/>
          </a:solidFill>
          <a:ln w="25400">
            <a:solidFill>
              <a:srgbClr val="333333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274320" y="3319272"/>
            <a:ext cx="4251960" cy="402336"/>
          </a:xfrm>
          <a:prstGeom prst="rect">
            <a:avLst/>
          </a:prstGeom>
          <a:solidFill>
            <a:srgbClr val="000000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4320" y="3319272"/>
            <a:ext cx="4251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💧 পানিপরাগী ফুল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365760" y="3758184"/>
            <a:ext cx="4069080" cy="83369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এরা আকারে ক্ষুদ্র, হালকা এবং অসংখ্য। এরা সহজেই পানিতে ভাসতে পারে। স্ত্রীফুলের বৃন্ত লম্বা।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365760" y="4591878"/>
            <a:ext cx="4069080" cy="1538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00000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উদাহরণ: পাতাশ্যাওলা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736592" y="3319272"/>
            <a:ext cx="4251960" cy="1463040"/>
          </a:xfrm>
          <a:prstGeom prst="rect">
            <a:avLst/>
          </a:prstGeom>
          <a:solidFill>
            <a:srgbClr val="FFFFFF"/>
          </a:solidFill>
          <a:ln w="25400">
            <a:solidFill>
              <a:srgbClr val="EC4899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736592" y="3319272"/>
            <a:ext cx="4251960" cy="402336"/>
          </a:xfrm>
          <a:prstGeom prst="rect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36592" y="3319272"/>
            <a:ext cx="4251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071A10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🦋 প্রাণিপরাগী ফুল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4828032" y="3758184"/>
            <a:ext cx="406908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334155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এসব ফুল মোটামুটি বড়ো ধরনের হয়। তবে ছোট হলে ফুলগুলো পুষ্পমঞ্জরিতে সজ্জিত থাকে। এদের রং আকর্ষণীয় হয়।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828032" y="4591878"/>
            <a:ext cx="4069080" cy="1538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EC4899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উদাহরণ: কদম, শিমুল, কচু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0" y="4983480"/>
            <a:ext cx="91440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FFFFFF"/>
                </a:solidFill>
                <a:latin typeface="Kalpurush" pitchFamily="34" charset="0"/>
                <a:ea typeface="Kalpurush" pitchFamily="34" charset="-122"/>
                <a:cs typeface="Kalpurush" pitchFamily="34" charset="-120"/>
              </a:rPr>
              <a:t>চতুর্থ অধ্যায় | উদ্ভিদের বংশ বৃদ্ধি | NCTB অষ্টম শ্রেণি বিজ্ঞান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1470</Words>
  <Application>Microsoft Office PowerPoint</Application>
  <PresentationFormat>On-screen Show (16:9)</PresentationFormat>
  <Paragraphs>162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Kalpurush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চতুর্থ অধ্যায় – উদ্ভিদের বংশ বৃদ্ধি</dc:title>
  <dc:subject>PptxGenJS Presentation</dc:subject>
  <dc:creator>PptxGenJS</dc:creator>
  <cp:lastModifiedBy>Woakil Ahmed</cp:lastModifiedBy>
  <cp:revision>11</cp:revision>
  <dcterms:created xsi:type="dcterms:W3CDTF">2026-05-02T23:30:23Z</dcterms:created>
  <dcterms:modified xsi:type="dcterms:W3CDTF">2026-08-18T02:32:52Z</dcterms:modified>
</cp:coreProperties>
</file>