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XWOnPgdWsUxR1Y/G86DDQQ" hashData="oKmEc/Xvkt6AfwrcM1JvKGzRVOY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4.png"/><Relationship Id="rId7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3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3.pn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71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262" y="1785937"/>
            <a:ext cx="4943475" cy="8191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80410" y="3348037"/>
            <a:ext cx="9431178" cy="1009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75" b="1" i="0" u="none">
                <a:solidFill>
                  <a:srgbClr val="38BDF8"/>
                </a:solidFill>
                <a:latin typeface="Hind Siliguri"/>
              </a:rPr>
              <a:t>কেন্দ্রীয় ব্যাংক ও এর অন্যান্য কার্যাবলি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3300" y="6491287"/>
            <a:ext cx="695325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931640"/>
            <a:ext cx="5405437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432893"/>
            <a:ext cx="5405437" cy="261699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পয়েন্ট ২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4" y="428625"/>
            <a:ext cx="6903867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অন্যান্য কার্যাবলি: ২. শিল্প উন্নয়ন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7575" y="6491287"/>
            <a:ext cx="781050" cy="304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969740"/>
            <a:ext cx="5329237" cy="3543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29437" y="2747218"/>
            <a:ext cx="4685585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শিল্পখাতে বিকাশ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8912" y="3290143"/>
            <a:ext cx="4852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শিল্প বিনিয়োগ উৎসাহমূলক পরিকল্পনা প্রণয়ন ও বাস্তবায়নে কেন্দ্রীয় ব্যাংক সরকারকে সহায়তা করে।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8912" y="4103340"/>
            <a:ext cx="4852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নীতি নির্ধারণ সহ শিল্প খাতের জন্য প্রয়োজনীয় ঋণ সহায়তা নিশ্চিত করে।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8912" y="2823418"/>
            <a:ext cx="276225" cy="24765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931640"/>
            <a:ext cx="5405437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432893"/>
            <a:ext cx="5405437" cy="261699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পয়েন্ট ৪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4" y="428625"/>
            <a:ext cx="7269627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অন্যান্য কার্যাবলি: ৪. গবেষণা কার্যক্রম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7100" y="6491287"/>
            <a:ext cx="771525" cy="304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969740"/>
            <a:ext cx="5329237" cy="3543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00862" y="2747218"/>
            <a:ext cx="4715589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অর্থনৈতিক অগ্রগতি উদ্ভাবন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8912" y="3290143"/>
            <a:ext cx="4852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শিল্প-বাণিজ্য </a:t>
            </a:r>
            <a:r>
              <a:rPr sz="1650" b="0" i="0" u="none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সামগ্রিক অর্থনৈতিক অগ্রগতির উপায় উদ্ভাবন করে।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8912" y="4103340"/>
            <a:ext cx="4852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পরিকল্পনা প্রণয়ন ও বাস্তবায়নের উদ্দেশ্যে প্রতিনিয়ত গবেষণা কার্যক্রম (Research Work) পরিচালনা করে।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8912" y="2823418"/>
            <a:ext cx="247650" cy="24765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202" y="2432893"/>
            <a:ext cx="7566288" cy="270162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পয়েন্ট ৩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4" y="428625"/>
            <a:ext cx="8001147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অন্যান্য কার্যাবলি: ৩. সমবায় ব্যাংকের উন্নয়ন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6150" y="6491287"/>
            <a:ext cx="752475" cy="304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42635" y="2747218"/>
            <a:ext cx="6961036" cy="30008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সমবায় খাতের সম্প্রসারণ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42635" y="3290143"/>
            <a:ext cx="6792992" cy="3334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কেন্দ্রীয় ব্যাংক সমবায়ের উন্নয়নে ঋণ-সুবিধাসহ নানাবিধ কার্যক্রম গ্রহণ করে।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42635" y="4103340"/>
            <a:ext cx="6792992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ক্ষুদ্র ও প্রান্তিক জনগোষ্ঠীর অর্থনৈতিক ক্ষমতায়নে সমবায় ব্যাংকগুলোকে সহযোগিতা প্রদান করা হয়।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32893"/>
            <a:ext cx="5405437" cy="261699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931640"/>
            <a:ext cx="5405437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পয়েন্ট ৫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8493516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অন্যান্য কার্যাবলি: ৫. ঋণের ব্যবহার নিশ্চিতকরণ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7100" y="6491287"/>
            <a:ext cx="771525" cy="304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62050" y="2747218"/>
            <a:ext cx="4715589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উৎপাদনশীল কাজে ঋণ ব্যবহার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" y="3290143"/>
            <a:ext cx="4852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বাজারে প্রদত্ত ঋণের যথাযথ ও উৎপাদনশীল ব্যবহার নিশ্চিত করা কেন্দ্রীয় ব্যাংকের অন্যতম কাজ।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100" y="4103340"/>
            <a:ext cx="4852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ঋণ যেন অনুৎপাদনশীল বা ক্ষতিকর খাতে অপব্যবহার না হয় সেদিকে কড়া নজরদারি রাখা হয়।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0787" y="1969740"/>
            <a:ext cx="5329237" cy="35433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823418"/>
            <a:ext cx="247650" cy="24765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913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39" y="4811151"/>
            <a:ext cx="10920486" cy="115355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সময়: ৩ মিনিট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168021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7575" y="6491287"/>
            <a:ext cx="781050" cy="304800"/>
          </a:xfrm>
          <a:prstGeom prst="rect">
            <a:avLst/>
          </a:prstGeom>
        </p:spPr>
      </p:pic>
      <p:pic>
        <p:nvPicPr>
          <p:cNvPr id="13" name="Picture 12" descr="single work.jpg"/>
          <p:cNvPicPr>
            <a:picLocks noChangeAspect="1"/>
          </p:cNvPicPr>
          <p:nvPr/>
        </p:nvPicPr>
        <p:blipFill>
          <a:blip r:embed="rId6"/>
          <a:srcRect r="5048"/>
          <a:stretch>
            <a:fillRect/>
          </a:stretch>
        </p:blipFill>
        <p:spPr>
          <a:xfrm>
            <a:off x="2630658" y="1318700"/>
            <a:ext cx="6668087" cy="3137095"/>
          </a:xfrm>
          <a:prstGeom prst="rect">
            <a:avLst/>
          </a:prstGeom>
          <a:ln w="28575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929086"/>
            <a:ext cx="11144250" cy="148173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উত্তর মেলাও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4948457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7100" y="6491287"/>
            <a:ext cx="771525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8200" y="3167211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নমুনা উত্তর: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3502372"/>
            <a:ext cx="105918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15803D"/>
                </a:solidFill>
                <a:latin typeface="Hind Siliguri"/>
              </a:rPr>
              <a:t>কেন্দ্রীয় ব্যাংক প্রত্যক্ষ নিয়ন্ত্রণে 'কৃষি ব্যাংক' স্থাপন করে এবং কৃষি ঋণ কার্যক্রম গ্রহণের মাধ্যমে কৃষকদের সহজ শর্তে ঋণ সুবিধা প্রদান করে কৃষি উন্নয়নে সরাসরি ভূমিকা রাখে।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3963426"/>
            <a:ext cx="11144250" cy="847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5235939"/>
            <a:ext cx="11144250" cy="92571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সময়: ৫ মিনিট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2950845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জোড়ায় কাজ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7575" y="6491287"/>
            <a:ext cx="781050" cy="304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00100" y="5550264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পারস্পরিক আলোচনার মাধ্যমে পয়েন্টগুলো সাজিয়ে নাও।</a:t>
            </a:r>
          </a:p>
        </p:txBody>
      </p:sp>
      <p:pic>
        <p:nvPicPr>
          <p:cNvPr id="13" name="Picture 12" descr="jorai kaj.jpg"/>
          <p:cNvPicPr>
            <a:picLocks noChangeAspect="1"/>
          </p:cNvPicPr>
          <p:nvPr/>
        </p:nvPicPr>
        <p:blipFill>
          <a:blip r:embed="rId7"/>
          <a:srcRect r="6058"/>
          <a:stretch>
            <a:fillRect/>
          </a:stretch>
        </p:blipFill>
        <p:spPr>
          <a:xfrm>
            <a:off x="1767841" y="1195754"/>
            <a:ext cx="8093612" cy="2518117"/>
          </a:xfrm>
          <a:prstGeom prst="rect">
            <a:avLst/>
          </a:prstGeom>
          <a:ln w="1270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3096666"/>
            <a:ext cx="11144250" cy="114657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উত্তর মেলাও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4" y="428625"/>
            <a:ext cx="5989467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জোড়ায় কাজের নমুনা উত্তর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7100" y="6491287"/>
            <a:ext cx="771525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8200" y="3334791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১. শিল্প বিনিয়োগ পরিকল্পনা:</a:t>
            </a:r>
            <a:r>
              <a:rPr sz="1650" b="0" i="0" u="none">
                <a:solidFill>
                  <a:srgbClr val="15803D"/>
                </a:solidFill>
                <a:latin typeface="Hind Siliguri"/>
              </a:rPr>
              <a:t> শিল্প বিনিয়োগ বৃদ্ধির উদ্দেশ্যে উৎসাহমূলক পরিকল্পনা প্রণয়ন করে ও ঋণ সহায়তা দেয়।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3669952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২. উৎপাদনশীল খাতে ঋণ ব্যবহার:</a:t>
            </a:r>
            <a:r>
              <a:rPr sz="1650" b="0" i="0" u="none">
                <a:solidFill>
                  <a:srgbClr val="15803D"/>
                </a:solidFill>
                <a:latin typeface="Hind Siliguri"/>
              </a:rPr>
              <a:t> বাজারে দেওয়া ঋণ যেন অনুৎপাদনশীল খাতে ব্যবহৃত না হয় তা নিশ্চিত করে।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845915"/>
            <a:ext cx="11144250" cy="1219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3255615"/>
            <a:ext cx="11144250" cy="23812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সময়: ৮ মিনিট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1660207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দলীয় কাজ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7575" y="6491287"/>
            <a:ext cx="781050" cy="304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1845762"/>
            <a:ext cx="285750" cy="2286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3293715"/>
            <a:ext cx="11068050" cy="230505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3096666"/>
            <a:ext cx="11144250" cy="114657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উত্তর মেলাও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4" y="428625"/>
            <a:ext cx="5511165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7575" y="6491287"/>
            <a:ext cx="78105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8200" y="3334791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গবেষণা কার্যক্রম:</a:t>
            </a:r>
            <a:r>
              <a:rPr sz="1650" b="0" i="0" u="none">
                <a:solidFill>
                  <a:srgbClr val="15803D"/>
                </a:solidFill>
                <a:latin typeface="Hind Siliguri"/>
              </a:rPr>
              <a:t> দেশের সামগ্রিক অর্থনৈতিক অগ্রগতির উপাত্ত সংগ্রহ, পরিকল্পনা প্রণয়ন ও বাস্তবায়নে গবেষণা সেল পরিচালনা করে।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3669952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সমবায় ব্যাংকের উন্নয়ন:</a:t>
            </a:r>
            <a:r>
              <a:rPr sz="1650" b="0" i="0" u="none">
                <a:solidFill>
                  <a:srgbClr val="15803D"/>
                </a:solidFill>
                <a:latin typeface="Hind Siliguri"/>
              </a:rPr>
              <a:t> প্রান্তিক জনগোষ্ঠী ও সমবায় খাতের উন্নয়নে বিশেষ ঋণ-সুবিধা ও কৌশলগত সহায়তা প্রদান করে।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332880"/>
            <a:ext cx="5405437" cy="281701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পরিচয়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2370296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4250" y="6491287"/>
            <a:ext cx="714375" cy="304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72287" y="2647205"/>
            <a:ext cx="4745593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8912" y="3190130"/>
            <a:ext cx="4852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পদবি: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সহকারী শিক্ষক (ব্যবসায় শিক্ষা)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8912" y="3639591"/>
            <a:ext cx="4852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শিক্ষাগত যোগ্যতা: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বি.এড, এম.এড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8912" y="4089052"/>
            <a:ext cx="4852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প্রতিষ্ঠানের নাম: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আর.আর.টেক্সটাইল মিলস্ উচ্চ বিদ্যালয়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8912" y="2723405"/>
            <a:ext cx="219075" cy="247650"/>
          </a:xfrm>
          <a:prstGeom prst="rect">
            <a:avLst/>
          </a:prstGeom>
        </p:spPr>
      </p:pic>
      <p:pic>
        <p:nvPicPr>
          <p:cNvPr id="18" name="Picture 17" descr="miza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819" y="1442774"/>
            <a:ext cx="4024703" cy="4393634"/>
          </a:xfrm>
          <a:prstGeom prst="rect">
            <a:avLst/>
          </a:prstGeom>
          <a:ln w="38100"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671911"/>
            <a:ext cx="11144250" cy="21389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যাচাই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1966107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মূল্যায়ন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8525" y="6491287"/>
            <a:ext cx="8001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0100" y="2986236"/>
            <a:ext cx="11121390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উত্তর দাও: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50" y="3530113"/>
            <a:ext cx="10477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Hind Siliguri"/>
              </a:rPr>
              <a:t>1.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8225" y="3529161"/>
            <a:ext cx="10353675" cy="33516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কৃষি ব্যাংক স্থাপনের মূল উদ্দেশ্য কী?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5350" y="3865274"/>
            <a:ext cx="14287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Hind Siliguri"/>
              </a:rPr>
              <a:t>2.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8225" y="3864322"/>
            <a:ext cx="10353675" cy="335160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Research Work বা গবেষণা কার্যক্রম কেন্দ্রীয় ব্যাংক কেন পরিচালনা করে?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875" y="4200435"/>
            <a:ext cx="13335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Hind Siliguri"/>
              </a:rPr>
              <a:t>3.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8225" y="4199483"/>
            <a:ext cx="10353675" cy="335160"/>
          </a:xfrm>
          <a:prstGeom prst="rect">
            <a:avLst/>
          </a:prstGeom>
          <a:noFill/>
        </p:spPr>
        <p:txBody>
          <a:bodyPr wrap="square" lIns="13335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সমবায় ব্যাংকের উন্নয়নে কেন্দ্রীয় ব্যাংক কী ধরণের সুবিধা দেয়?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4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929086"/>
            <a:ext cx="11144250" cy="148173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সঠিক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4" y="428625"/>
            <a:ext cx="4205287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7100" y="6491287"/>
            <a:ext cx="771525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38200" y="3167211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১. উত্তর:</a:t>
            </a:r>
            <a:r>
              <a:rPr sz="1650" b="0" i="0" u="none">
                <a:solidFill>
                  <a:srgbClr val="15803D"/>
                </a:solidFill>
                <a:latin typeface="Hind Siliguri"/>
              </a:rPr>
              <a:t> কৃষি খাতে ঋণ সুবিধা ও সামগ্রিক কৃষি খাতের সরাসরি উন্নয়ন ঘটানো।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200" y="3502372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২. উত্তর:</a:t>
            </a:r>
            <a:r>
              <a:rPr sz="1650" b="0" i="0" u="none">
                <a:solidFill>
                  <a:srgbClr val="15803D"/>
                </a:solidFill>
                <a:latin typeface="Hind Siliguri"/>
              </a:rPr>
              <a:t> অর্থনৈতিক অগ্রগতির উপায় উদ্ভাবন এবং নীতি প্রণয়নে সঠিক উপাত্ত পাওয়ার জন্য।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3837533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5803D"/>
                </a:solidFill>
                <a:latin typeface="Hind Siliguri"/>
              </a:rPr>
              <a:t>৩. উত্তর:</a:t>
            </a:r>
            <a:r>
              <a:rPr sz="1650" b="0" i="0" u="none">
                <a:solidFill>
                  <a:srgbClr val="15803D"/>
                </a:solidFill>
                <a:latin typeface="Hind Siliguri"/>
              </a:rPr>
              <a:t> বিশেষ ঋণ-সুবিধা ও সার্বিক সহায়তামূলক কার্যক্রম গ্রহণ।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24596"/>
            <a:ext cx="11144250" cy="203358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এক নজরে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3921516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8050" y="6491287"/>
            <a:ext cx="790575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33475" y="3038921"/>
            <a:ext cx="10258425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কেন্দ্রীয় ব্যাংক কেবল সরকারের ব্যাংক বা অন্য সকল ব্যাংকের অভিভাবক নয়।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3475" y="3519933"/>
            <a:ext cx="10258425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এটি দেশের কৃষি, শিল্প ও সমবায় খাতের প্রত্যক্ষ উন্নয়নে কাজ করে।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475" y="4000946"/>
            <a:ext cx="10258425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অর্থনৈতিক গবেষণার মাধ্যমে সঠিক নীতি তৈরি করে এবং ঋণের অপব্যবহার রোধ করে উৎপাদনশীলতা বৃদ্ধি নিশ্চিত করে।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3057971"/>
            <a:ext cx="180975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3538983"/>
            <a:ext cx="180975" cy="2190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4019996"/>
            <a:ext cx="180975" cy="2190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5" y="1874490"/>
            <a:ext cx="3333750" cy="2381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Q &amp; A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2711694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প্রশ্নোত্তর পর্ব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1937" y="2855742"/>
            <a:ext cx="11668125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150" b="1" i="0" u="none">
                <a:solidFill>
                  <a:srgbClr val="0284C7"/>
                </a:solidFill>
                <a:latin typeface="Hind Siliguri"/>
              </a:rPr>
              <a:t>তোমাদের কোন প্রশ্ন আছে কি?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" y="3884265"/>
            <a:ext cx="11144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475569"/>
                </a:solidFill>
                <a:latin typeface="Hind Siliguri"/>
              </a:rPr>
              <a:t>আজকের পাঠ সংক্রান্ত যেকোনো অস্পষ্টতা থাকলে নির্দ্বিধায় জিজ্ঞেস কর।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8050" y="6491287"/>
            <a:ext cx="790575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04330"/>
            <a:ext cx="11144250" cy="247411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অনুশীলনী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2528814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বাড়ির কাজ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8525" y="6491287"/>
            <a:ext cx="8001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0100" y="2818655"/>
            <a:ext cx="11121390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নীচের প্রশ্নগুলোর উত্তর খাতায় সুন্দর করে লিখে আনবে: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50" y="3362533"/>
            <a:ext cx="10477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Hind Siliguri"/>
              </a:rPr>
              <a:t>1.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8225" y="3361580"/>
            <a:ext cx="10353675" cy="33516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কেন্দ্রীয় ব্যাংকের অন্যান্য কার্যাবলি বলতে কী বোঝায়?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5350" y="3697694"/>
            <a:ext cx="142875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Hind Siliguri"/>
              </a:rPr>
              <a:t>2.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8225" y="3696741"/>
            <a:ext cx="10353675" cy="335160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কৃষি ও শিল্পের প্রসারে কেন্দ্রীয় ব্যাংকের ভূমিকা তুলনা কর।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4875" y="4032855"/>
            <a:ext cx="13335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Hind Siliguri"/>
              </a:rPr>
              <a:t>3.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8225" y="4031902"/>
            <a:ext cx="10353675" cy="335160"/>
          </a:xfrm>
          <a:prstGeom prst="rect">
            <a:avLst/>
          </a:prstGeom>
          <a:noFill/>
        </p:spPr>
        <p:txBody>
          <a:bodyPr wrap="square" lIns="13335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গবেষণা কার্যক্রম অর্থনৈতিক পরিকল্পনায় কীভাবে সাহায্য করে?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5825" y="4368016"/>
            <a:ext cx="15240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334155"/>
                </a:solidFill>
                <a:latin typeface="Hind Siliguri"/>
              </a:rPr>
              <a:t>4.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8225" y="4367063"/>
            <a:ext cx="10353675" cy="335160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"ঋণের সঠিক ব্যবহার নিশ্চিতকরণ অর্থনৈতিক স্থিতিশীলতার শর্ত"—ব্যাখ্যা কর।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4" grpId="0"/>
      <p:bldP spid="16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53133"/>
            <a:ext cx="11144250" cy="25765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সহায়তা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4" y="428625"/>
            <a:ext cx="5778451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বাড়ির কাজের সহায়ক সংকেত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8050" y="6491287"/>
            <a:ext cx="790575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04900" y="2767458"/>
            <a:ext cx="10801350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উত্তর লেখার সময় খেয়াল রাখবে: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2843658"/>
            <a:ext cx="190500" cy="2476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33475" y="3310383"/>
            <a:ext cx="10258425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পাঠ্যবইয়ের ১২৯ নম্বর পৃষ্ঠার 'ঘ. অন্যান্য কাজ' অংশ মনোযোগ দিয়ে পড়বে।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3475" y="3791396"/>
            <a:ext cx="10258425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পয়েন্ট আকারে প্রতিটি উত্তর স্পষ্ট করে উপস্থাপন করবে।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475" y="4272408"/>
            <a:ext cx="10258425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বাস্তব জীবনের উদাহরণ সংযুক্ত করলে উত্তরটি মানসম্মত হবে।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3329433"/>
            <a:ext cx="180975" cy="2190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3810446"/>
            <a:ext cx="180975" cy="2190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4291458"/>
            <a:ext cx="180975" cy="2190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782341"/>
            <a:ext cx="11144250" cy="191809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পরামর্শ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6439633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শিক্ষার্থীদের উদ্দেশ্যে বিশেষ নির্দেশনা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8525" y="6491287"/>
            <a:ext cx="8001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62050" y="3096666"/>
            <a:ext cx="10741342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মনোযোগ দাও: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" y="3639591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প্রতিদিন পাঠ্যবই নিয়মিত রিডিং পড়বে এবং গুরুত্বপূর্ণ লাইনগুলো দাগিয়ে রাখবে।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" y="4089052"/>
            <a:ext cx="1059180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ব্যবসায় শিক্ষা বিষয়টির সাথে চারপাশের অর্থনৈতিক কর্মকাণ্ড মিলিয়ে শেখার চেষ্টা কর, এতে পড়াশোনা সহজ ও আনন্দদায়ক হবে।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" y="2828924"/>
            <a:ext cx="11668125" cy="6924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500" b="1" i="0" u="none" smtClean="0">
                <a:solidFill>
                  <a:srgbClr val="FDE047"/>
                </a:solidFill>
                <a:latin typeface="Hind Siliguri"/>
              </a:rPr>
              <a:t>ধন্যবাদ</a:t>
            </a:r>
            <a:endParaRPr sz="4500" b="1" i="0" u="none">
              <a:solidFill>
                <a:srgbClr val="FDE047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375" y="4391025"/>
            <a:ext cx="111442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0" i="0" u="none">
                <a:solidFill>
                  <a:srgbClr val="F1F5F9"/>
                </a:solidFill>
                <a:latin typeface="Hind Siliguri Medium"/>
              </a:rPr>
              <a:t>সবাই ভালো থেকো, নিয়মিত পড়াশোনা করো এবং সুস্থ থেকো।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8050" y="6491287"/>
            <a:ext cx="790575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146250"/>
            <a:ext cx="5405437" cy="319027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১০ম শ্রেণি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3358808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4725" y="6491287"/>
            <a:ext cx="723900" cy="304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90625" y="2460575"/>
            <a:ext cx="4685585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বিষয় বিবরণী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" y="3003500"/>
            <a:ext cx="4852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বিষয়: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ফিন্যান্স ও ব্যাংকিং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100" y="3433911"/>
            <a:ext cx="4852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১০ম শ্রেণি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100" y="3864322"/>
            <a:ext cx="4852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অধ্যায়: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ত্রয়োদশ অধ্যায় (১৩শ অধ্যায়)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0100" y="4294733"/>
            <a:ext cx="4852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বিষয়বস্তু: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কেন্দ্রীয় ব্যাংক (অন্যান্য কার্যাবলি)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0100" y="4725144"/>
            <a:ext cx="4852987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334155"/>
                </a:solidFill>
                <a:latin typeface="Hind Siliguri"/>
              </a:rPr>
              <a:t>সময়:</a:t>
            </a:r>
            <a:r>
              <a:rPr sz="1650" b="0" i="0" u="none">
                <a:solidFill>
                  <a:srgbClr val="334155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2536775"/>
            <a:ext cx="276225" cy="247650"/>
          </a:xfrm>
          <a:prstGeom prst="rect">
            <a:avLst/>
          </a:prstGeom>
        </p:spPr>
      </p:pic>
      <p:pic>
        <p:nvPicPr>
          <p:cNvPr id="19" name="Picture 18" descr="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0723" y="1444760"/>
            <a:ext cx="3719879" cy="4446293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931640"/>
            <a:ext cx="5405437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288827"/>
            <a:ext cx="5405437" cy="29051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অধ্যায় ১৩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5380672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 smtClean="0">
                <a:solidFill>
                  <a:srgbClr val="0F172A"/>
                </a:solidFill>
                <a:latin typeface="Hind Siliguri"/>
              </a:rPr>
              <a:t>ছবি</a:t>
            </a:r>
            <a:r>
              <a:rPr lang="en-US" sz="2850" b="1" i="0" u="none" dirty="0" err="1" smtClean="0">
                <a:solidFill>
                  <a:srgbClr val="0F172A"/>
                </a:solidFill>
                <a:latin typeface="Hind Siliguri"/>
              </a:rPr>
              <a:t>টি</a:t>
            </a:r>
            <a:r>
              <a:rPr sz="2850" b="1" i="0" u="none" smtClean="0">
                <a:solidFill>
                  <a:srgbClr val="0F172A"/>
                </a:solidFill>
                <a:latin typeface="Hind Siliguri"/>
              </a:rPr>
              <a:t> </a:t>
            </a:r>
            <a:r>
              <a:rPr sz="2850" b="1" i="0" u="none">
                <a:solidFill>
                  <a:srgbClr val="0F172A"/>
                </a:solidFill>
                <a:latin typeface="Hind Siliguri"/>
              </a:rPr>
              <a:t>লক্ষ্য করো এবং চিন্তা করো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4250" y="6491287"/>
            <a:ext cx="714375" cy="304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" y="1969740"/>
            <a:ext cx="5329237" cy="3543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29437" y="2603152"/>
            <a:ext cx="4685585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মনোযোগ দিয়ে দেখো: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8912" y="2679352"/>
            <a:ext cx="276225" cy="2476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72287" y="3146077"/>
            <a:ext cx="4519612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ছবিতে কোন আর্থিক প্রতিষ্ঠানটি দেখতে পাচ্ছ?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72287" y="3627090"/>
            <a:ext cx="4519612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এটি আমাদের দেশের প্রধান ব্যাংকিং অভিভাবক।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2287" y="4108102"/>
            <a:ext cx="4519612" cy="657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আজকে আমরা এই ব্যাংকের বিশেষ ও অন্যান্য কার্যাবলি নিয়ে আলোচনা করব।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8912" y="3165127"/>
            <a:ext cx="180975" cy="2190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8912" y="3646140"/>
            <a:ext cx="180975" cy="2190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8912" y="4127152"/>
            <a:ext cx="180975" cy="2190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2124075"/>
            <a:ext cx="1114425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0" i="0" u="none">
                <a:solidFill>
                  <a:srgbClr val="0369A1"/>
                </a:solidFill>
                <a:latin typeface="Hind Siliguri SemiBold"/>
              </a:rPr>
              <a:t>আজকের পাঠের বিষয়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1937" y="2695575"/>
            <a:ext cx="11668125" cy="895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350" b="1" i="0" u="none">
                <a:solidFill>
                  <a:srgbClr val="0F172A"/>
                </a:solidFill>
                <a:latin typeface="Hind Siliguri"/>
              </a:rPr>
              <a:t>কেন্দ্রীয় ব্যাংকের অন্যান্য কার্যাবলি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24500" y="3829050"/>
            <a:ext cx="1143000" cy="57150"/>
          </a:xfrm>
          <a:prstGeom prst="roundRect">
            <a:avLst>
              <a:gd name="adj" fmla="val 50000"/>
            </a:avLst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4250" y="6491287"/>
            <a:ext cx="714375" cy="3048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29321"/>
            <a:ext cx="11144250" cy="26241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উদ্দেশ্য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23875" y="428625"/>
            <a:ext cx="144018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4725" y="6491287"/>
            <a:ext cx="7239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62050" y="2743646"/>
            <a:ext cx="10741342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এই পাঠ শেষে তোমরা যা শিখতে পারবে: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2819846"/>
            <a:ext cx="247650" cy="2476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33475" y="3334196"/>
            <a:ext cx="10258425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কেন্দ্রীয় ব্যাংকের অন্যান্য কার্যাবলি কী তা বর্ণনা করতে পারবে।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3475" y="3815208"/>
            <a:ext cx="10258425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কৃষি, শিল্প ও সমবায় খাতের উন্নয়নে কেন্দ্রীয় ব্যাংকের ভূমিকা ব্যাখ্যা করতে পারবে।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475" y="4296221"/>
            <a:ext cx="10258425" cy="3286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87"/>
              </a:lnSpc>
            </a:pPr>
            <a:r>
              <a:rPr sz="1725" b="0" i="0" u="none">
                <a:solidFill>
                  <a:srgbClr val="1E293B"/>
                </a:solidFill>
                <a:latin typeface="Hind Siliguri"/>
              </a:rPr>
              <a:t>গবেষণা কার্যক্রম ও ঋণের সঠিক ব্যবহার নিশ্চিতকরণে কেন্দ্রীয় ব্যাংকের গুরুত্ব বিশ্লেষণ করতে পারবে।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3353246"/>
            <a:ext cx="180975" cy="2190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3834258"/>
            <a:ext cx="180975" cy="2190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4315271"/>
            <a:ext cx="180975" cy="219075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91841"/>
            <a:ext cx="11144250" cy="847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3630066"/>
            <a:ext cx="11144250" cy="126087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যাচাই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3372876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4250" y="6491287"/>
            <a:ext cx="714375" cy="304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00100" y="3944391"/>
            <a:ext cx="105918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তোমরা চিন্তা করো এবং উত্তর দাও। কেন্দ্রীয় ব্যাংক শুধুমাত্র মুনাফা অর্জনের জন্য কাজ করে না, এটি দেশের সার্বিক অর্থনৈতিক উন্নয়নে নেতৃত্ব দেয়।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839491"/>
            <a:ext cx="3555950" cy="180379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839491"/>
            <a:ext cx="3555950" cy="180379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839491"/>
            <a:ext cx="3556099" cy="1803796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মূল বিষয়</a:t>
            </a:r>
          </a:p>
        </p:txBody>
      </p:sp>
      <p:sp>
        <p:nvSpPr>
          <p:cNvPr id="8" name="Rectangle 7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23874" y="428625"/>
            <a:ext cx="9267239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কেন্দ্রীয় ব্যাংকের কার্যাবলির শ্রেণিবিভাগ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34725" y="6491287"/>
            <a:ext cx="723900" cy="304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00100" y="3153816"/>
            <a:ext cx="3153675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১. সাধারণ কার্যাবলি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100" y="3696741"/>
            <a:ext cx="30035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নোট ও মুদ্রা প্রচলন, ঋণ নিয়ন্ত্রণ ও মুদ্রাবাজার পরিচালনা।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94175" y="3153816"/>
            <a:ext cx="3153675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২. সরকারের ব্যাংক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94175" y="3696741"/>
            <a:ext cx="30035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তহবিল সংরক্ষণ, হিসাব সংরক্ষণ ও আর্থিক উপদেষ্টা।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8250" y="3153816"/>
            <a:ext cx="3153831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৩. অন্যান্য কার্যাবলি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88250" y="3696741"/>
            <a:ext cx="3003649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কৃষি, শিল্প, সমবায় ও গবেষণামূলক উন্নয়নমূলক কাজ।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32893"/>
            <a:ext cx="5405437" cy="261699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931640"/>
            <a:ext cx="5405437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144250" cy="4628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Hind Siliguri SemiBold"/>
              </a:rPr>
              <a:t>পয়েন্ট ১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977205"/>
            <a:ext cx="11144250" cy="285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428625"/>
            <a:ext cx="700234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Hind Siliguri"/>
              </a:rPr>
              <a:t>অন্যান্য কার্যাবলি: ১. কৃষি উন্নয়ন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3375" y="6491287"/>
            <a:ext cx="4395787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1500" b="1" i="0" u="none">
                <a:solidFill>
                  <a:srgbClr val="38BDF8"/>
                </a:solidFill>
                <a:latin typeface="Hind Siliguri"/>
              </a:rPr>
              <a:t>Mizanur Rahman ( R.R.Textile Mills High School)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34725" y="6491287"/>
            <a:ext cx="723900" cy="304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62050" y="2747218"/>
            <a:ext cx="4715589" cy="4000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কৃষি খাতে সহায়তা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" y="3290143"/>
            <a:ext cx="4852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কৃষি খাতে উন্নয়নের লক্ষ্যে কেন্দ্রীয় ব্যাংকের প্রত্যক্ষ নিয়ন্ত্রণে কৃষি ব্যাংক স্থাপন করা হয়।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0100" y="4103340"/>
            <a:ext cx="4852987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কৃষকদের সহজ শর্তে ঋণ সুবিধা প্রদান এবং কৃষি ঋণ কার্যক্রম গ্রহণ ও তদারকি করা হয়।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0787" y="1969740"/>
            <a:ext cx="5329237" cy="35433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823418"/>
            <a:ext cx="247650" cy="24765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1101</Words>
  <Application>Microsoft Macintosh PowerPoint</Application>
  <PresentationFormat>Custom</PresentationFormat>
  <Paragraphs>158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24</cp:revision>
  <dcterms:created xsi:type="dcterms:W3CDTF">2013-01-27T09:14:16Z</dcterms:created>
  <dcterms:modified xsi:type="dcterms:W3CDTF">2026-08-10T20:20:50Z</dcterms:modified>
</cp:coreProperties>
</file>