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9.png" /><Relationship Id="rId4" Type="http://schemas.openxmlformats.org/officeDocument/2006/relationships/image" Target="../media/image18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12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1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050" y="3310830"/>
            <a:ext cx="4533900" cy="17619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146869"/>
            <a:ext cx="6096000" cy="45641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5702" y="1642169"/>
            <a:ext cx="476059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</a:pPr>
            <a:r>
              <a:rPr sz="5625" b="1" i="0" u="none">
                <a:solidFill>
                  <a:srgbClr val="0F2918"/>
                </a:solidFill>
                <a:latin typeface="Tiro Bangla"/>
              </a:rPr>
              <a:t>আখলাকে হামিদা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9050" y="2689919"/>
            <a:ext cx="4533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B38B22"/>
                </a:solidFill>
                <a:latin typeface="Hind Siliguri SemiBold"/>
              </a:rPr>
              <a:t>প্রশংসনীয় চরিত্রের শত উপমা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29050" y="3615630"/>
            <a:ext cx="45339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1" i="0" u="none">
                <a:solidFill>
                  <a:srgbClr val="1F3B28"/>
                </a:solidFill>
                <a:latin typeface="Hind Siliguri"/>
              </a:rPr>
              <a:t>মোস্তাফিজুর রহমান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29050" y="4028926"/>
            <a:ext cx="45339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1F3B28"/>
                </a:solidFill>
                <a:latin typeface="Hind Siliguri"/>
              </a:rPr>
              <a:t>সহকারী শিক্ষক (ধর্ম, ইসলাম ও নৈতিক শিক্ষা)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9050" y="4381351"/>
            <a:ext cx="45339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sz="1350" b="0" i="0" u="none">
                <a:solidFill>
                  <a:srgbClr val="1F3B28"/>
                </a:solidFill>
                <a:latin typeface="Hind Siliguri"/>
              </a:rPr>
              <a:t>চৌবাড়ীয়া মালশিরা উচ্চবিদ্যালয়, তানোর, রাজশাহী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9050" y="4798516"/>
            <a:ext cx="45339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sz="1350" b="0" i="0" u="none">
                <a:solidFill>
                  <a:srgbClr val="B38B22"/>
                </a:solidFill>
                <a:latin typeface="Hind Siliguri SemiBold"/>
              </a:rPr>
              <a:t>শ্রেণি: ৭ম | অধ্যায়: ৪র্থ (আখলাক)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4875" y="173355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সফলতায় অনুপ্রাণিত হয়ে তাকে আরও বেশি উৎসাহিত করা।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200784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শিক্ষাপ্রতিষ্ঠানের সকল নিয়মশৃঙ্খলা, পবিত্রতা ও শিষ্টাচার মেনে চলা।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28213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পড়াশোনায় তুলনামূলক দুর্বল সহপাঠীদের আন্তরিকভাবে সহায়তা করা।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55642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ক্রীড়াঙ্গনে সর্বদা সুস্থ প্রতিযোগিতা ও খেলোয়াড়সুলভ মনোভাব বজায় রাখা।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83071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গণপরিবহন বা জনসমাগমে বয়োজ্যেষ্ঠ ও অসুস্থদের বসার সুযোগ করে দেওয়া।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10500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সুন্দর, মার্জিত ও প্রমিত ভাষায় বাক্যালাপ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37929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মহান স্রষ্টার অপরূপ সৃষ্টি ও মহাবিশ্ব নিয়ে চিন্তাভাবনা ও গবেষণা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65358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বিপদগ্রস্ত ও হতাশায় নিমজ্জিত মানুষকে সাহস ও মানসিক সান্ত্বনা প্রদান করা।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392787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নিজের মাতৃভূমির প্রতি অকৃত্রিম ভালোবাসা ও দেশপ্রেম লালন করা।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875" y="420216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রাষ্ট্রীয় ও জাতীয় সম্পদকে নিজের আমানত মনে করে রক্ষণাবেক্ষণ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875" y="447645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দৈনন্দিন কাজকর্মে পানির অপচয় রোধ করে এর পরিমিত ব্যবহার নিশ্চিত করা।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75" y="475074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নিরাপদে পথ চলার জন্য সর্বদা ট্রাফিক আইন ও নিয়মাবলি মেনে চলা।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875" y="50250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দিনশেষে নিজের ভালো-মন্দ কাজের গঠনমূলক আত্মপর্যালোচনা বা মুহাসাবা করা।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529932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মহৎ ব্যক্তিদের সুন্দর গুণাবলি নিজ জীবনে ধারণ ও অনুকরণ করা।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875" y="557361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নিজের সর্বোচ্চ প্রচেষ্টা ব্যয় করার পর আল্লাহর ওপর পূর্ণ তাওয়াক্কুল বা ভরসা করা।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875" y="58479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জীবনের যেকোনো পরিস্থিতিতে হতাশ না হয়ে হাসিখুশি ও প্রফুল্ল থাকা।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67500" y="173355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দুঃখ-কষ্টে গভীরভাবে ব্যথিত হওয়া এবং সহানুভূতি জ্ঞাপন করা।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500" y="200784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পারস্পরিক হৃদ্যতা ও ভালোবাসা বৃদ্ধিতে উপহার আদান-প্রদান করা।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500" y="228213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প্রতিটি কল্যাণকর কাজের সূচনা 'বিসমিল্লাহ' বলার মাধ্যমে করা।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67500" y="255642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হাঁচি এলে 'আলহামদুলিল্লাহ' বলে মহান রবের প্রশংসা করা।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7500" y="2830710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হাঁচিদাতার জবাবে 'ইয়ারহামুকাল্লাহ' বলে তার জন্য রহমতের দোয়া করা।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7500" y="310500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আহারের শুরু ও শেষে রিজিকদাতার প্রতি কৃতজ্ঞতা বা শুকরিয়া জ্ঞাপন করা।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7500" y="337929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রাতে ঘুমাতে যাওয়ার পূর্বে এবং ঘুম থেকে জাগ্রত হওয়ার পর মাসনুন দোয়া পাঠ করা।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7500" y="365358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পার্থিব কোনো প্রতিদানের আশা না করে নিঃস্বার্থভাবে অপরের কল্যাণ করা।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67500" y="3927871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মানুষকে সর্বদা সৎ, সুন্দর ও কল্যাণকর কাজের প্রতি উদ্বুদ্ধ বা আহ্বান করা।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67500" y="420216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নিজ এলাকার যেকোনো সামাজিক ও জনকল্যাণমূলক উদ্যোগে অংশগ্রহণ করা।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7500" y="447645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সত্য ও ন্যায়ের সপক্ষে সর্বদা অকুতোভয় ও দৃঢ় অবস্থান গ্রহণ করা।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500" y="475074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যেকোনো পদক্ষেপ গ্রহণের পূর্বে নিজের সুস্থ বিবেকবোধ জাগ্রত রাখা।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67500" y="50250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অনাথ আশ্রম বা বৃদ্ধাশ্রমের নিবাসীদের সাথে কিছুটা সময় অতিবাহিত করা।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500" y="529932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পরিচিত কারো বিপদের সংবাদ পাওয়ামাত্রই দ্রুত তার সাহায্যে এগিয়ে যাওয়া।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67500" y="557361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প্রতিটি পদক্ষেপে পরকালীন জবাবদিহিতার কথা স্মরণ রেখে জীবন অতিবাহিত করা।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67500" y="58479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জীবনের প্রতিটি নেক আমল একমাত্র মহান রবের সন্তুষ্টি অর্জনের লক্ষ্যে সম্পাদন করা।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শত উপমা: পর্ব ৩ (৬৯-১০০)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771650"/>
            <a:ext cx="148232" cy="219075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045940"/>
            <a:ext cx="148232" cy="219075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320230"/>
            <a:ext cx="148232" cy="219075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594520"/>
            <a:ext cx="148232" cy="219075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868810"/>
            <a:ext cx="148232" cy="219075"/>
          </a:xfrm>
          <a:prstGeom prst="rect">
            <a:avLst/>
          </a:prstGeom>
        </p:spPr>
      </p:pic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143101"/>
            <a:ext cx="148232" cy="219075"/>
          </a:xfrm>
          <a:prstGeom prst="rect">
            <a:avLst/>
          </a:prstGeom>
        </p:spPr>
      </p:pic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417391"/>
            <a:ext cx="148232" cy="219075"/>
          </a:xfrm>
          <a:prstGeom prst="rect">
            <a:avLst/>
          </a:prstGeom>
        </p:spPr>
      </p:pic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691681"/>
            <a:ext cx="148232" cy="219075"/>
          </a:xfrm>
          <a:prstGeom prst="rect">
            <a:avLst/>
          </a:prstGeom>
        </p:spPr>
      </p:pic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965971"/>
            <a:ext cx="148232" cy="219075"/>
          </a:xfrm>
          <a:prstGeom prst="rect">
            <a:avLst/>
          </a:prstGeom>
        </p:spPr>
      </p:pic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240262"/>
            <a:ext cx="148232" cy="219075"/>
          </a:xfrm>
          <a:prstGeom prst="rect">
            <a:avLst/>
          </a:prstGeom>
        </p:spPr>
      </p:pic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514552"/>
            <a:ext cx="148232" cy="219075"/>
          </a:xfrm>
          <a:prstGeom prst="rect">
            <a:avLst/>
          </a:prstGeom>
        </p:spPr>
      </p:pic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788842"/>
            <a:ext cx="148232" cy="219075"/>
          </a:xfrm>
          <a:prstGeom prst="rect">
            <a:avLst/>
          </a:prstGeom>
        </p:spPr>
      </p:pic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063132"/>
            <a:ext cx="148232" cy="219075"/>
          </a:xfrm>
          <a:prstGeom prst="rect">
            <a:avLst/>
          </a:prstGeom>
        </p:spPr>
      </p:pic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337423"/>
            <a:ext cx="148232" cy="219075"/>
          </a:xfrm>
          <a:prstGeom prst="rect">
            <a:avLst/>
          </a:prstGeom>
        </p:spPr>
      </p:pic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611713"/>
            <a:ext cx="148232" cy="219075"/>
          </a:xfrm>
          <a:prstGeom prst="rect">
            <a:avLst/>
          </a:prstGeom>
        </p:spPr>
      </p:pic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886003"/>
            <a:ext cx="148232" cy="219075"/>
          </a:xfrm>
          <a:prstGeom prst="rect">
            <a:avLst/>
          </a:prstGeom>
        </p:spPr>
      </p:pic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771650"/>
            <a:ext cx="148232" cy="219075"/>
          </a:xfrm>
          <a:prstGeom prst="rect">
            <a:avLst/>
          </a:prstGeom>
        </p:spPr>
      </p:pic>
      <p:pic>
        <p:nvPicPr>
          <p:cNvPr id="53" name="Picture 5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045940"/>
            <a:ext cx="148232" cy="219075"/>
          </a:xfrm>
          <a:prstGeom prst="rect">
            <a:avLst/>
          </a:prstGeom>
        </p:spPr>
      </p:pic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320230"/>
            <a:ext cx="148232" cy="219075"/>
          </a:xfrm>
          <a:prstGeom prst="rect">
            <a:avLst/>
          </a:prstGeom>
        </p:spPr>
      </p:pic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594520"/>
            <a:ext cx="148232" cy="219075"/>
          </a:xfrm>
          <a:prstGeom prst="rect">
            <a:avLst/>
          </a:prstGeom>
        </p:spPr>
      </p:pic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868810"/>
            <a:ext cx="148232" cy="219075"/>
          </a:xfrm>
          <a:prstGeom prst="rect">
            <a:avLst/>
          </a:prstGeom>
        </p:spPr>
      </p:pic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143101"/>
            <a:ext cx="148232" cy="219075"/>
          </a:xfrm>
          <a:prstGeom prst="rect">
            <a:avLst/>
          </a:prstGeom>
        </p:spPr>
      </p:pic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417391"/>
            <a:ext cx="148232" cy="219075"/>
          </a:xfrm>
          <a:prstGeom prst="rect">
            <a:avLst/>
          </a:prstGeom>
        </p:spPr>
      </p:pic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691681"/>
            <a:ext cx="148232" cy="219075"/>
          </a:xfrm>
          <a:prstGeom prst="rect">
            <a:avLst/>
          </a:prstGeom>
        </p:spPr>
      </p:pic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965971"/>
            <a:ext cx="148232" cy="219075"/>
          </a:xfrm>
          <a:prstGeom prst="rect">
            <a:avLst/>
          </a:prstGeom>
        </p:spPr>
      </p:pic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240262"/>
            <a:ext cx="148232" cy="219075"/>
          </a:xfrm>
          <a:prstGeom prst="rect">
            <a:avLst/>
          </a:prstGeom>
        </p:spPr>
      </p:pic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514552"/>
            <a:ext cx="148232" cy="219075"/>
          </a:xfrm>
          <a:prstGeom prst="rect">
            <a:avLst/>
          </a:prstGeom>
        </p:spPr>
      </p:pic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788842"/>
            <a:ext cx="148232" cy="219075"/>
          </a:xfrm>
          <a:prstGeom prst="rect">
            <a:avLst/>
          </a:prstGeom>
        </p:spPr>
      </p:pic>
      <p:pic>
        <p:nvPicPr>
          <p:cNvPr id="64" name="Picture 6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063132"/>
            <a:ext cx="148232" cy="219075"/>
          </a:xfrm>
          <a:prstGeom prst="rect">
            <a:avLst/>
          </a:prstGeom>
        </p:spPr>
      </p:pic>
      <p:pic>
        <p:nvPicPr>
          <p:cNvPr id="65" name="Picture 6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337423"/>
            <a:ext cx="148232" cy="219075"/>
          </a:xfrm>
          <a:prstGeom prst="rect">
            <a:avLst/>
          </a:prstGeom>
        </p:spPr>
      </p:pic>
      <p:pic>
        <p:nvPicPr>
          <p:cNvPr id="66" name="Picture 6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611713"/>
            <a:ext cx="148232" cy="219075"/>
          </a:xfrm>
          <a:prstGeom prst="rect">
            <a:avLst/>
          </a:prstGeom>
        </p:spPr>
      </p:pic>
      <p:pic>
        <p:nvPicPr>
          <p:cNvPr id="67" name="Picture 6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886003"/>
            <a:ext cx="148232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462212"/>
            <a:ext cx="1160145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750" b="1" i="0" u="none">
                <a:solidFill>
                  <a:srgbClr val="0F2918"/>
                </a:solidFill>
                <a:latin typeface="Tiro Bangla"/>
              </a:rPr>
              <a:t>কোনো প্রশ্ন আছে কি?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3795712"/>
            <a:ext cx="11049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B38B22"/>
                </a:solidFill>
                <a:latin typeface="Hind Siliguri SemiBold"/>
              </a:rPr>
              <a:t>ধন্যবাদ। আল্লাহ আমাদের উত্তম চরিত্র গঠনের তাওফিক দান করুন।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" y="1733550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71500" y="2518320"/>
            <a:ext cx="11049000" cy="98286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3501181"/>
            <a:ext cx="11049000" cy="98286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25087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25087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49165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349165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4745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44745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882973"/>
            <a:ext cx="857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66875" y="1876425"/>
            <a:ext cx="9953625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1F3B28"/>
                </a:solidFill>
                <a:latin typeface="Hind Siliguri"/>
              </a:rPr>
              <a:t>https://lookaside.fbsbx.com/lookaside/crawler/media/?media_id=122121520431361041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6875" y="2122140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Hind Siliguri"/>
              </a:rPr>
              <a:t>www.facebook.com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66863"/>
            <a:ext cx="857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66875" y="2661195"/>
            <a:ext cx="995362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1F3B28"/>
                </a:solidFill>
                <a:latin typeface="Hind Siliguri"/>
              </a:rPr>
              <a:t>https://static.vecteezy.com/system/resources/previews/076/081/263/non_2x/charity-hands-and-palms-of-person-for-support-giving-and-hope-for-growth-man-poverty-and-hand-gesture-for-kindness-with-help-community-and-gratitude-or-cupping-for-thank-you-aid-and-donation-photo.jpg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6875" y="3105001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Hind Siliguri"/>
              </a:rPr>
              <a:t>www.vecteezy.com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749724"/>
            <a:ext cx="857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6875" y="3644056"/>
            <a:ext cx="995362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1F3B28"/>
                </a:solidFill>
                <a:latin typeface="Hind Siliguri"/>
              </a:rPr>
              <a:t>https://static.vecteezy.com/system/resources/previews/057/636/435/non_2x/hand-planting-sapling-tree-nature-growth-concept-environment-sustainability-ecology-green-earth-conservation-reforestation-project-future-photo.jpeg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6875" y="4087862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Hind Siliguri"/>
              </a:rPr>
              <a:t>www.vecteezy.com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33466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4626917"/>
            <a:ext cx="9953625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1F3B28"/>
                </a:solidFill>
                <a:latin typeface="Hind Siliguri"/>
              </a:rPr>
              <a:t>https://png.pngtree.com/thumb_back/fh260/background/20250120/pngtree-luxurious-gold-and-green-islamic-art-pattern-wallpaper-image_16876220.jpg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4872632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Hind Siliguri"/>
              </a:rPr>
              <a:t>pngtree.com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Image Sources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5650" y="1862137"/>
            <a:ext cx="5600700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0F2918"/>
                </a:solidFill>
                <a:latin typeface="Tiro Bangla"/>
              </a:rPr>
              <a:t>আখলাকে হামিদা কী?</a:t>
            </a:r>
          </a:p>
        </p:txBody>
      </p:sp>
      <p:sp>
        <p:nvSpPr>
          <p:cNvPr id="3" name="Rectangle 2"/>
          <p:cNvSpPr/>
          <p:nvPr/>
        </p:nvSpPr>
        <p:spPr>
          <a:xfrm>
            <a:off x="5524500" y="3367087"/>
            <a:ext cx="1143000" cy="4762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09750" y="3795712"/>
            <a:ext cx="8572500" cy="120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1F3B28"/>
                </a:solidFill>
                <a:latin typeface="Hind Siliguri"/>
              </a:rPr>
              <a:t>'আখলাক' অর্থ স্বভাব বা চরিত্র, আর 'হামিদা' অর্থ প্রশংসনীয়। মানবজীবনের সকল উত্তম, সুন্দর, মার্জিত ও কল্যাণকর গুণাবলিই হলো আখলাকে হামিদা। সুন্দর চরিত্রের মাধ্যমেই মানুষ মহান আল্লাহর সন্তুষ্টি ও দুনিয়ার সফলতা অর্জন করতে পারে।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1733550"/>
            <a:ext cx="5286375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4875" y="1733550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মহান আল্লাহর সকল সৃষ্টির প্রতি সদয় হওয়া ও সেবা করা।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259210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নির্ধারিত সময়ে একাগ্রতার সাথে নিয়মিত সালাত আদায় করা।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784871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পবিত্র রমজান মাসে গভীর নিষ্ঠা ও তাকওয়ার সাথে সিয়াম পালন করা।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3645693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পবিত্র কোরআন অর্থ বুঝে তিলাওয়াত করা এবং এর মর্মার্থ অনুধাবন করা।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4506515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আহারের শুরু ও শেষে রিজিকদাতার প্রতি কৃতজ্ঞতা বা শুকরিয়া জ্ঞাপন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5367337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মহান আল্লাহর দেওয়া অগণিত নিয়ামতের প্রতি সর্বদা কৃতজ্ঞতা জ্ঞাপন করা।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1771650"/>
            <a:ext cx="2705100" cy="247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স্রষ্টা ও ইবাদত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71650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297310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22971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83793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544615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405437"/>
            <a:ext cx="19050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733550"/>
            <a:ext cx="3429000" cy="4238029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0" y="1733550"/>
            <a:ext cx="3429000" cy="423802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0" y="1733550"/>
            <a:ext cx="3429000" cy="42380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846" y="3209925"/>
            <a:ext cx="2450306" cy="4095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0F2918"/>
                </a:solidFill>
                <a:latin typeface="Tiro Bangla"/>
              </a:rPr>
              <a:t>পিতামাতা ও পরিবার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3762375"/>
            <a:ext cx="2838450" cy="16758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পিতামাতার সকল ন্যায়সঙ্গত আদেশ নিষ্ঠার সাথে পালন করা এবং তাদের দৈনন্দিন কাজকর্মে স্বতঃস্ফূর্তভাবে সহযোগিতা করা। তাদের প্রতি সর্বদা সর্বোচ্চ সম্মান বজায় রাখা।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0856" y="3209925"/>
            <a:ext cx="2290286" cy="4095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0F2918"/>
                </a:solidFill>
                <a:latin typeface="Tiro Bangla"/>
              </a:rPr>
              <a:t>বয়োজ্যেষ্ঠ ও কনিষ্ঠ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6775" y="3762375"/>
            <a:ext cx="283845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বয়োজ্যেষ্ঠদের প্রতি গভীর শ্রদ্ধা ও সম্মান প্রদর্শন করা এবং বয়ঃকনিষ্ঠদের প্রতি অকৃত্রিম স্নেহ ও মমতা প্রদর্শন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40854" y="3209925"/>
            <a:ext cx="2330291" cy="4095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0F2918"/>
                </a:solidFill>
                <a:latin typeface="Tiro Bangla"/>
              </a:rPr>
              <a:t>প্রতিবেশী ও আত্মীয়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6775" y="3762375"/>
            <a:ext cx="2838450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প্রতিবেশীর সাথে সর্বদা হৃদ্যতাপূর্ণ ও উত্তম আচরণ করা। আত্মীয়-স্বজনের সাথে সুসম্পর্ক ও আত্মীয়তার বন্ধন (সিলাহ্ রাহমি) অটুট রাখা।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387" y="2247900"/>
            <a:ext cx="657225" cy="5238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0725" y="2247900"/>
            <a:ext cx="590550" cy="5238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7387" y="2247900"/>
            <a:ext cx="657225" cy="523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পরিবার ও সমাজ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1733550"/>
            <a:ext cx="5286375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4875" y="1733550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দরিদ্র ও অসহায়দের প্রতি সর্বদা দানশীল হওয়া।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259210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নিঃস্বার্থভাবে অপরের কল্যাণে আত্মনিয়োগ করা।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784871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বিপদগ্রস্ত মানুষকে সাধ্যমতো সহায়তা ও উদ্ধার করা।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3310532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অসহায় ও ইয়াতিমদের দায়িত্ব গ্রহণ অথবা তাদের সাধ্যমতো সহায়তা করা।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4171354"/>
            <a:ext cx="49530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যেকোনো প্রাকৃতিক দুর্যোগে আর্তমানবতার সেবায় এগিয়ে আসা।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4697015"/>
            <a:ext cx="4953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পার্থিব কোনো প্রতিদানের আশা না করে নিঃস্বার্থভাবে অপরের কল্যাণ করা।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1771650"/>
            <a:ext cx="5210175" cy="3733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মানবতা ও দানশীলতা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71650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297310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22971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348632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209454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735115"/>
            <a:ext cx="19050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1733550"/>
            <a:ext cx="381000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24625" y="1759743"/>
            <a:ext cx="5350668" cy="4095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F2918"/>
                </a:solidFill>
                <a:latin typeface="Tiro Bangla"/>
              </a:rPr>
              <a:t>প্রকৃতির ভারসাম্য ও জীবের প্রতি দয়া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24625" y="2312193"/>
            <a:ext cx="509587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নিয়মিত বৃক্ষরোপণের মাধ্যমে প্রাকৃতিক পরিবেশের ভারসাম্য রক্ষা করা একজন মুমিনের অন্যতম দায়িত্ব। গাছপালা ও প্রকৃতি আল্লাহর অপূর্ব নিয়ামত।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24625" y="3508176"/>
            <a:ext cx="5095875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পাশাপাশি, চারপাশের প্রাণী ও পশু-পাখির প্রতি সদয় ও মানবিক আচরণ করা। স্রষ্টার সৃষ্টিকে ভালোবাসলেই স্রষ্টার ভালোবাসা লাভ করা যায়।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24625" y="4704159"/>
            <a:ext cx="5095875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দৈনন্দিন কাজকর্মে পানির অপচয় রোধ করে এর পরিমিত ব্যবহার নিশ্চিত করাও একটি মহৎ গুণ।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887" y="1809750"/>
            <a:ext cx="3657600" cy="3657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পরিবেশ ও স্রষ্টার সৃষ্টি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228725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0801" y="1733550"/>
            <a:ext cx="3170396" cy="1009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>
                <a:solidFill>
                  <a:srgbClr val="0F2918"/>
                </a:solidFill>
                <a:latin typeface="Tiro Bangla"/>
              </a:rPr>
              <a:t>এক নজরে</a:t>
            </a:r>
          </a:p>
        </p:txBody>
      </p:sp>
      <p:sp>
        <p:nvSpPr>
          <p:cNvPr id="3" name="Rectangle 2"/>
          <p:cNvSpPr/>
          <p:nvPr/>
        </p:nvSpPr>
        <p:spPr>
          <a:xfrm>
            <a:off x="5524500" y="3362325"/>
            <a:ext cx="1143000" cy="4762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167187" y="3790950"/>
            <a:ext cx="38576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sz="2700" b="1" i="0" u="none">
                <a:solidFill>
                  <a:srgbClr val="B38B22"/>
                </a:solidFill>
                <a:latin typeface="Hind Siliguri"/>
              </a:rPr>
              <a:t>আখলাকে হামিদার শত উপমা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4495800"/>
            <a:ext cx="85725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1F3B28"/>
                </a:solidFill>
                <a:latin typeface="Hind Siliguri"/>
              </a:rPr>
              <a:t>শিক্ষার্থীদের অধ্যয়ন ও অনুশীলনের জন্য ১০০টি প্রশংসনীয় গুণের পূর্ণাঙ্গ তালিকা পরবর্তী স্লাইডগুলোতে উপস্থাপন করা হলো।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4875" y="16786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দরিদ্র ও অসহায়দের প্রতি সর্বদা দানশীল হওয়া।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195292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সর্বাবস্থায় সত্যবাদিতা ও সততা বজায় রাখা।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22721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ওজনে ও পরিমাপে সর্বদা সততা ও নির্ভুলতা নিশ্চিত করা।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5015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মহান আল্লাহর সকল সৃষ্টির প্রতি সদয় হওয়া ও সেবা করা।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77579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নিঃস্বার্থভাবে অপরের কল্যাণে আত্মনিয়োগ করা।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05008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আমানত পরম বিশ্বস্ততার সাথে সংরক্ষণ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32437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শ্রমিকের ঘাম শুকানোর পূর্বেই তার ন্যায্য পারিশ্রমিক ও মর্যাদা নিশ্চিত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59866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অন্যের ভুলত্রুটি উদারচিত্তে ক্ষমা করে দেওয়া।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387295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বৈধ ও হালাল পন্থায় জীবিকা নির্বাহ করা।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875" y="414724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বয়োজ্যেষ্ঠদের প্রতি গভীর শ্রদ্ধা ও সম্মান প্রদর্শন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875" y="442153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চলাচলের পথ থেকে সব ধরনের কষ্টদায়ক বস্তু অপসারণ করা।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75" y="469582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বয়ঃকনিষ্ঠদের প্রতি অকৃত্রিম স্নেহ ও মমতা প্রদর্শন করা।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875" y="497011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নিরন্তর অনুশীলনের মাধ্যমে উত্তম চরিত্র গঠন করা।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524440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নির্ধারিত সময়ে একাগ্রতার সাথে নিয়মিত সালাত আদায় করা।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875" y="551869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পোশাক-পরিচ্ছদ ও আচার-আচরণে পূর্ণ শালীনতা বজায় রাখা।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875" y="579298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পিতামাতার সকল ন্যায়সঙ্গত আদেশ নিষ্ঠার সাথে পালন করা।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4875" y="6067276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পিতামাতাকে তাদের দৈনন্দিন কাজকর্মে স্বতঃস্ফূর্তভাবে সহযোগিতা করা।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500" y="16786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স্বাবলম্বী হয়ে নিজের কাজ নিজে সম্পন্ন করার অভ্যাস গড়ে তোলা।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500" y="195292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শিক্ষাগুরুদের প্রতি বিনম্র শ্রদ্ধা ও ভক্তি প্রদর্শন করা।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67500" y="222721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পিতামাতার প্রতি সর্বদা সর্বোচ্চ সম্মান ও বিনয়াবনত থাকা।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7500" y="25015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আর্থিক ও শারীরিক সামর্থ্য থাকলে পবিত্র হজব্রত পালন করা।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7500" y="277579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সময়ের যথাযথ মূল্যায়ন করে নির্ধারিত কাজ যথাসময়ে সম্পন্ন করা।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7500" y="305008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প্রতিবেশীর সাথে সর্বদা হৃদ্যতাপূর্ণ ও উত্তম আচরণ করা।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7500" y="332437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বিপদগ্রস্ত মানুষকে সাধ্যমতো সহায়তা ও উদ্ধার করা।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67500" y="359866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অসুস্থ ব্যক্তির আন্তরিক সেবা-শুশ্রূষা ও খোঁজখবর নেওয়া।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67500" y="387295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অতিথির প্রতি উষ্ণ সমাদর ও যথাযথ আতিথেয়তা প্রদর্শন করা।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7500" y="414724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পরিচিত-অপরিচিত নির্বিশেষে সকলের সাথে হাসিমুখে সালাম বিনিময় করা।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500" y="442153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প্রফুল্ল চিত্তে ও নম্র স্বরে কথোপকথন করা।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67500" y="469582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প্রদত্ত ওয়াদা বা প্রতিশ্রুতি বিশ্বস্ততার সাথে পালন করা।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500" y="497011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যেকোনো কঠিন পরিস্থিতিতেও ন্যায় ও সত্যের পথে অবিচল থাকা।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67500" y="524440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পরিচ্ছন্ন ও পবিত্র জীবনযাপন নিশ্চিত করা।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67500" y="551869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বিপদে-আপদে কিংবা সংকটে পরম ধৈর্য ধারণ করা।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67500" y="579298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মহান আল্লাহর দেওয়া অগণিত নিয়ামতের প্রতি সর্বদা কৃতজ্ঞতা জ্ঞাপন করা।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67500" y="6067276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সহপাঠী ও বন্ধুদের সাথে আন্তরিকতাপূর্ণ ও সুদৃঢ় সম্পর্ক বজায় রাখা।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500" y="516582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শত উপমা: পর্ব ১ (১-৩৪)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1500" y="1173807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716732"/>
            <a:ext cx="148232" cy="219075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991022"/>
            <a:ext cx="148232" cy="219075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65312"/>
            <a:ext cx="148232" cy="219075"/>
          </a:xfrm>
          <a:prstGeom prst="rect">
            <a:avLst/>
          </a:prstGeom>
        </p:spPr>
      </p:pic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539603"/>
            <a:ext cx="148232" cy="219075"/>
          </a:xfrm>
          <a:prstGeom prst="rect">
            <a:avLst/>
          </a:prstGeom>
        </p:spPr>
      </p:pic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813893"/>
            <a:ext cx="148232" cy="219075"/>
          </a:xfrm>
          <a:prstGeom prst="rect">
            <a:avLst/>
          </a:prstGeom>
        </p:spPr>
      </p:pic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088183"/>
            <a:ext cx="148232" cy="219075"/>
          </a:xfrm>
          <a:prstGeom prst="rect">
            <a:avLst/>
          </a:prstGeom>
        </p:spPr>
      </p:pic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362473"/>
            <a:ext cx="148232" cy="219075"/>
          </a:xfrm>
          <a:prstGeom prst="rect">
            <a:avLst/>
          </a:prstGeom>
        </p:spPr>
      </p:pic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636764"/>
            <a:ext cx="148232" cy="219075"/>
          </a:xfrm>
          <a:prstGeom prst="rect">
            <a:avLst/>
          </a:prstGeom>
        </p:spPr>
      </p:pic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911054"/>
            <a:ext cx="148232" cy="219075"/>
          </a:xfrm>
          <a:prstGeom prst="rect">
            <a:avLst/>
          </a:prstGeom>
        </p:spPr>
      </p:pic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185344"/>
            <a:ext cx="148232" cy="219075"/>
          </a:xfrm>
          <a:prstGeom prst="rect">
            <a:avLst/>
          </a:prstGeom>
        </p:spPr>
      </p:pic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459634"/>
            <a:ext cx="148232" cy="219075"/>
          </a:xfrm>
          <a:prstGeom prst="rect">
            <a:avLst/>
          </a:prstGeom>
        </p:spPr>
      </p:pic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733925"/>
            <a:ext cx="148232" cy="219075"/>
          </a:xfrm>
          <a:prstGeom prst="rect">
            <a:avLst/>
          </a:prstGeom>
        </p:spPr>
      </p:pic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008215"/>
            <a:ext cx="148232" cy="219075"/>
          </a:xfrm>
          <a:prstGeom prst="rect">
            <a:avLst/>
          </a:prstGeom>
        </p:spPr>
      </p:pic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282505"/>
            <a:ext cx="148232" cy="219075"/>
          </a:xfrm>
          <a:prstGeom prst="rect">
            <a:avLst/>
          </a:prstGeom>
        </p:spPr>
      </p:pic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556795"/>
            <a:ext cx="148232" cy="219075"/>
          </a:xfrm>
          <a:prstGeom prst="rect">
            <a:avLst/>
          </a:prstGeom>
        </p:spPr>
      </p:pic>
      <p:pic>
        <p:nvPicPr>
          <p:cNvPr id="53" name="Picture 5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831085"/>
            <a:ext cx="148232" cy="219075"/>
          </a:xfrm>
          <a:prstGeom prst="rect">
            <a:avLst/>
          </a:prstGeom>
        </p:spPr>
      </p:pic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6105376"/>
            <a:ext cx="148232" cy="219075"/>
          </a:xfrm>
          <a:prstGeom prst="rect">
            <a:avLst/>
          </a:prstGeom>
        </p:spPr>
      </p:pic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716732"/>
            <a:ext cx="148232" cy="219075"/>
          </a:xfrm>
          <a:prstGeom prst="rect">
            <a:avLst/>
          </a:prstGeom>
        </p:spPr>
      </p:pic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991022"/>
            <a:ext cx="148232" cy="219075"/>
          </a:xfrm>
          <a:prstGeom prst="rect">
            <a:avLst/>
          </a:prstGeom>
        </p:spPr>
      </p:pic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265312"/>
            <a:ext cx="148232" cy="219075"/>
          </a:xfrm>
          <a:prstGeom prst="rect">
            <a:avLst/>
          </a:prstGeom>
        </p:spPr>
      </p:pic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539603"/>
            <a:ext cx="148232" cy="219075"/>
          </a:xfrm>
          <a:prstGeom prst="rect">
            <a:avLst/>
          </a:prstGeom>
        </p:spPr>
      </p:pic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813893"/>
            <a:ext cx="148232" cy="219075"/>
          </a:xfrm>
          <a:prstGeom prst="rect">
            <a:avLst/>
          </a:prstGeom>
        </p:spPr>
      </p:pic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088183"/>
            <a:ext cx="148232" cy="219075"/>
          </a:xfrm>
          <a:prstGeom prst="rect">
            <a:avLst/>
          </a:prstGeom>
        </p:spPr>
      </p:pic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362473"/>
            <a:ext cx="148232" cy="219075"/>
          </a:xfrm>
          <a:prstGeom prst="rect">
            <a:avLst/>
          </a:prstGeom>
        </p:spPr>
      </p:pic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636764"/>
            <a:ext cx="148232" cy="219075"/>
          </a:xfrm>
          <a:prstGeom prst="rect">
            <a:avLst/>
          </a:prstGeom>
        </p:spPr>
      </p:pic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911054"/>
            <a:ext cx="148232" cy="219075"/>
          </a:xfrm>
          <a:prstGeom prst="rect">
            <a:avLst/>
          </a:prstGeom>
        </p:spPr>
      </p:pic>
      <p:pic>
        <p:nvPicPr>
          <p:cNvPr id="64" name="Picture 6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185344"/>
            <a:ext cx="148232" cy="219075"/>
          </a:xfrm>
          <a:prstGeom prst="rect">
            <a:avLst/>
          </a:prstGeom>
        </p:spPr>
      </p:pic>
      <p:pic>
        <p:nvPicPr>
          <p:cNvPr id="65" name="Picture 6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459634"/>
            <a:ext cx="148232" cy="219075"/>
          </a:xfrm>
          <a:prstGeom prst="rect">
            <a:avLst/>
          </a:prstGeom>
        </p:spPr>
      </p:pic>
      <p:pic>
        <p:nvPicPr>
          <p:cNvPr id="66" name="Picture 6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733925"/>
            <a:ext cx="148232" cy="219075"/>
          </a:xfrm>
          <a:prstGeom prst="rect">
            <a:avLst/>
          </a:prstGeom>
        </p:spPr>
      </p:pic>
      <p:pic>
        <p:nvPicPr>
          <p:cNvPr id="67" name="Picture 6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008215"/>
            <a:ext cx="148232" cy="219075"/>
          </a:xfrm>
          <a:prstGeom prst="rect">
            <a:avLst/>
          </a:prstGeom>
        </p:spPr>
      </p:pic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282505"/>
            <a:ext cx="148232" cy="219075"/>
          </a:xfrm>
          <a:prstGeom prst="rect">
            <a:avLst/>
          </a:prstGeom>
        </p:spPr>
      </p:pic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556795"/>
            <a:ext cx="148232" cy="219075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831085"/>
            <a:ext cx="148232" cy="219075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6105376"/>
            <a:ext cx="148232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4875" y="16786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সুখ ও সফলতায় ঈর্ষান্বিত না হয়ে আনন্দ প্রকাশ করা।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195292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সার্বিক কল্যাণের জন্য কায়মনোবাক্যে প্রার্থনা করা।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22721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উত্তেজনাকর পরিস্থিতিতেও নিজের রাগ ও আবেগকে পূর্ণ নিয়ন্ত্রণে রাখা।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5015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জাতি-ধর্ম-বর্ণ নির্বিশেষে সকলের সাথে বিনয় ও নম্রতা বজায় রাখা।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277579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প্রতিটি বিষয়ে ইতিবাচক দৃষ্টিভঙ্গি ও সুন্দর চিন্তার অধিকারী হওয়া।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05008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আজীবন নতুন জ্ঞান ও দক্ষতা অর্জনে আত্মনিয়োগ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32437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ভিন্নমতের প্রতি শ্রদ্ধাশীল হওয়া এবং তা মনোযোগ সহকারে শোনা।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59866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সমাজ ও রাষ্ট্রের প্রচলিত সকল নিয়ম-কানুন ও আইন মেনে চলা।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387295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নিয়মিত বৃক্ষরোপণের মাধ্যমে প্রাকৃতিক পরিবেশের ভারসাম্য রক্ষা করা।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875" y="414724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চারপাশের প্রাণী ও পশু-পাখির প্রতি সদয় ও মানবিক আচরণ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875" y="442153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অসহায় ও ইয়াতিমদের দায়িত্ব গ্রহণ অথবা তাদের সাধ্যমতো সহায়তা করা।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75" y="469582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অভাবগ্রস্তকে সামর্থ্য অনুযায়ী করজে হাসানা (উত্তম ঋণ) প্রদান করে সহায়তা করা।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875" y="497011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যেকোনো মহৎ ও ভালো কাজের অকুণ্ঠ স্বীকৃতি ও প্রশংসা করা।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524440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নিজের ভুল অনুধাবন করতে পারলে তা বিনয়ের সাথে স্বীকার করে নেওয়া।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875" y="551869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মানুষের মধ্যকার দ্বন্দ্ব ও ঝগড়া-বিবাদ শান্তিপূর্ণভাবে মীমাংসা করে দেওয়া।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875" y="579298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সৎ, চরিত্রবান ও গুণীজনদের সাহচর্য অন্বেষণ করা।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4875" y="6067276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সুস্বাস্থ্যের জন্য সর্বদা পবিত্র, পুষ্টিকর ও হালাল আহার গ্রহণ করা।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500" y="167863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অপচয় পরিহার করে পরিমিত ব্যয়ের মাধ্যমে মিতব্যয়ী জীবনযাপন করা।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500" y="195292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পরিবারের সদস্যদের সাথে গুণগত ও আনন্দময় সময় অতিবাহিত করা।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67500" y="2227212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দাম্পত্য জীবনে স্বামী-স্ত্রীর মাঝে পারস্পরিক গভীর শ্রদ্ধা ও ভালোবাসা বজায় রাখা।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7500" y="250150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আত্মীয়-স্বজনের সাথে সুসম্পর্ক ও আত্মীয়তার বন্ধন (সিলাহ্ রাহমি) অটুট রাখা।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7500" y="277579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যেকোনো আর্থিক সংকটে স্বতঃস্ফূর্তভাবে এগিয়ে আসা।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7500" y="305008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পথহারা বা অপরিচিত পথচারীকে সঠিক গন্তব্যের দিশা দেওয়া।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7500" y="3324373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দৃষ্টিপ্রতিবন্ধী ও বয়োজ্যেষ্ঠদের নিরাপদে রাস্তা পারাপারে সহায়তা করা।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67500" y="359866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যেকোনো প্রাকৃতিক দুর্যোগে আর্তমানবতার সেবায় এগিয়ে আসা।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67500" y="387295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সর্বদা রুচিশীল, পরিপাটি ও সুন্দর পোশাক পরিধান করা।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7500" y="414724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অপরের সম্মান ও ব্যক্তিগত গোপনীয়তা কঠোরভাবে রক্ষা করা।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500" y="4421534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ব্যক্তিগত ও সমাজজীবনের প্রতিটি ক্ষেত্রে ইনসাফ বা ন্যায়বিচার প্রতিষ্ঠা করা।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67500" y="469582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নিজ নিজ অর্পিত দায়িত্ব ও কর্তব্যের প্রতি সর্বোচ্চ নিষ্ঠাবান হওয়া।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500" y="497011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দলগত যেকোনো কাজে একে অপরের প্রতি সর্বাত্মক সহযোগিতাপূর্ণ মনোভাব পোষণ করা।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67500" y="524440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পবিত্র রমজান মাসে গভীর নিষ্ঠা ও তাকওয়ার সাথে সিয়াম পালন করা।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67500" y="551869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সম্পদের সঠিক হিসাব নিরূপণ করে যথাযথভাবে যাকাত ও ফিতরা আদায় করা।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67500" y="5792985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পবিত্র কোরআন অর্থ বুঝে তিলাওয়াত করা এবং এর মর্মার্থ অনুধাবন করা।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67500" y="6067276"/>
            <a:ext cx="4953000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1200" b="0" i="0" u="none">
                <a:solidFill>
                  <a:srgbClr val="1F3B28"/>
                </a:solidFill>
                <a:latin typeface="Hind Siliguri"/>
              </a:rPr>
              <a:t>আল্লাহর আমানত হিসেবে নিজের শারীরিক সুস্থতার সঠিক যত্ন নেওয়া।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500" y="516582"/>
            <a:ext cx="11601450" cy="590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0F2918"/>
                </a:solidFill>
                <a:latin typeface="Tiro Bangla"/>
              </a:rPr>
              <a:t>শত উপমা: পর্ব ২ (৩৫-৬৮)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1500" y="1173807"/>
            <a:ext cx="11049000" cy="28575"/>
          </a:xfrm>
          <a:prstGeom prst="rect">
            <a:avLst/>
          </a:prstGeom>
          <a:solidFill>
            <a:srgbClr val="B38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716732"/>
            <a:ext cx="148232" cy="219075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991022"/>
            <a:ext cx="148232" cy="219075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65312"/>
            <a:ext cx="148232" cy="219075"/>
          </a:xfrm>
          <a:prstGeom prst="rect">
            <a:avLst/>
          </a:prstGeom>
        </p:spPr>
      </p:pic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539603"/>
            <a:ext cx="148232" cy="219075"/>
          </a:xfrm>
          <a:prstGeom prst="rect">
            <a:avLst/>
          </a:prstGeom>
        </p:spPr>
      </p:pic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813893"/>
            <a:ext cx="148232" cy="219075"/>
          </a:xfrm>
          <a:prstGeom prst="rect">
            <a:avLst/>
          </a:prstGeom>
        </p:spPr>
      </p:pic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088183"/>
            <a:ext cx="148232" cy="219075"/>
          </a:xfrm>
          <a:prstGeom prst="rect">
            <a:avLst/>
          </a:prstGeom>
        </p:spPr>
      </p:pic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362473"/>
            <a:ext cx="148232" cy="219075"/>
          </a:xfrm>
          <a:prstGeom prst="rect">
            <a:avLst/>
          </a:prstGeom>
        </p:spPr>
      </p:pic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636764"/>
            <a:ext cx="148232" cy="219075"/>
          </a:xfrm>
          <a:prstGeom prst="rect">
            <a:avLst/>
          </a:prstGeom>
        </p:spPr>
      </p:pic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911054"/>
            <a:ext cx="148232" cy="219075"/>
          </a:xfrm>
          <a:prstGeom prst="rect">
            <a:avLst/>
          </a:prstGeom>
        </p:spPr>
      </p:pic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185344"/>
            <a:ext cx="148232" cy="219075"/>
          </a:xfrm>
          <a:prstGeom prst="rect">
            <a:avLst/>
          </a:prstGeom>
        </p:spPr>
      </p:pic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459634"/>
            <a:ext cx="148232" cy="219075"/>
          </a:xfrm>
          <a:prstGeom prst="rect">
            <a:avLst/>
          </a:prstGeom>
        </p:spPr>
      </p:pic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733925"/>
            <a:ext cx="148232" cy="219075"/>
          </a:xfrm>
          <a:prstGeom prst="rect">
            <a:avLst/>
          </a:prstGeom>
        </p:spPr>
      </p:pic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008215"/>
            <a:ext cx="148232" cy="219075"/>
          </a:xfrm>
          <a:prstGeom prst="rect">
            <a:avLst/>
          </a:prstGeom>
        </p:spPr>
      </p:pic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282505"/>
            <a:ext cx="148232" cy="219075"/>
          </a:xfrm>
          <a:prstGeom prst="rect">
            <a:avLst/>
          </a:prstGeom>
        </p:spPr>
      </p:pic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556795"/>
            <a:ext cx="148232" cy="219075"/>
          </a:xfrm>
          <a:prstGeom prst="rect">
            <a:avLst/>
          </a:prstGeom>
        </p:spPr>
      </p:pic>
      <p:pic>
        <p:nvPicPr>
          <p:cNvPr id="53" name="Picture 5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831085"/>
            <a:ext cx="148232" cy="219075"/>
          </a:xfrm>
          <a:prstGeom prst="rect">
            <a:avLst/>
          </a:prstGeom>
        </p:spPr>
      </p:pic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6105376"/>
            <a:ext cx="148232" cy="219075"/>
          </a:xfrm>
          <a:prstGeom prst="rect">
            <a:avLst/>
          </a:prstGeom>
        </p:spPr>
      </p:pic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716732"/>
            <a:ext cx="148232" cy="219075"/>
          </a:xfrm>
          <a:prstGeom prst="rect">
            <a:avLst/>
          </a:prstGeom>
        </p:spPr>
      </p:pic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991022"/>
            <a:ext cx="148232" cy="219075"/>
          </a:xfrm>
          <a:prstGeom prst="rect">
            <a:avLst/>
          </a:prstGeom>
        </p:spPr>
      </p:pic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265312"/>
            <a:ext cx="148232" cy="219075"/>
          </a:xfrm>
          <a:prstGeom prst="rect">
            <a:avLst/>
          </a:prstGeom>
        </p:spPr>
      </p:pic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539603"/>
            <a:ext cx="148232" cy="219075"/>
          </a:xfrm>
          <a:prstGeom prst="rect">
            <a:avLst/>
          </a:prstGeom>
        </p:spPr>
      </p:pic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2813893"/>
            <a:ext cx="148232" cy="219075"/>
          </a:xfrm>
          <a:prstGeom prst="rect">
            <a:avLst/>
          </a:prstGeom>
        </p:spPr>
      </p:pic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088183"/>
            <a:ext cx="148232" cy="219075"/>
          </a:xfrm>
          <a:prstGeom prst="rect">
            <a:avLst/>
          </a:prstGeom>
        </p:spPr>
      </p:pic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362473"/>
            <a:ext cx="148232" cy="219075"/>
          </a:xfrm>
          <a:prstGeom prst="rect">
            <a:avLst/>
          </a:prstGeom>
        </p:spPr>
      </p:pic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636764"/>
            <a:ext cx="148232" cy="219075"/>
          </a:xfrm>
          <a:prstGeom prst="rect">
            <a:avLst/>
          </a:prstGeom>
        </p:spPr>
      </p:pic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3911054"/>
            <a:ext cx="148232" cy="219075"/>
          </a:xfrm>
          <a:prstGeom prst="rect">
            <a:avLst/>
          </a:prstGeom>
        </p:spPr>
      </p:pic>
      <p:pic>
        <p:nvPicPr>
          <p:cNvPr id="64" name="Picture 6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185344"/>
            <a:ext cx="148232" cy="219075"/>
          </a:xfrm>
          <a:prstGeom prst="rect">
            <a:avLst/>
          </a:prstGeom>
        </p:spPr>
      </p:pic>
      <p:pic>
        <p:nvPicPr>
          <p:cNvPr id="65" name="Picture 6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459634"/>
            <a:ext cx="148232" cy="219075"/>
          </a:xfrm>
          <a:prstGeom prst="rect">
            <a:avLst/>
          </a:prstGeom>
        </p:spPr>
      </p:pic>
      <p:pic>
        <p:nvPicPr>
          <p:cNvPr id="66" name="Picture 6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4733925"/>
            <a:ext cx="148232" cy="219075"/>
          </a:xfrm>
          <a:prstGeom prst="rect">
            <a:avLst/>
          </a:prstGeom>
        </p:spPr>
      </p:pic>
      <p:pic>
        <p:nvPicPr>
          <p:cNvPr id="67" name="Picture 6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008215"/>
            <a:ext cx="148232" cy="219075"/>
          </a:xfrm>
          <a:prstGeom prst="rect">
            <a:avLst/>
          </a:prstGeom>
        </p:spPr>
      </p:pic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282505"/>
            <a:ext cx="148232" cy="219075"/>
          </a:xfrm>
          <a:prstGeom prst="rect">
            <a:avLst/>
          </a:prstGeom>
        </p:spPr>
      </p:pic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556795"/>
            <a:ext cx="148232" cy="219075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5831085"/>
            <a:ext cx="148232" cy="219075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6105376"/>
            <a:ext cx="148232" cy="219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Mostafezur Rahman</cp:lastModifiedBy>
  <cp:revision>2</cp:revision>
  <dcterms:created xsi:type="dcterms:W3CDTF">2013-01-27T09:14:16Z</dcterms:created>
  <dcterms:modified xsi:type="dcterms:W3CDTF">2026-08-18T01:48:09Z</dcterms:modified>
  <cp:category/>
</cp:coreProperties>
</file>