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notesMasterIdLst>
    <p:notesMasterId r:id="rId28"/>
  </p:notesMasterIdLst>
  <p:sldSz cx="9144000" cy="5143500"/>
  <p:notesSz cx="5143500" cy="9144000"/>
  <p:embeddedFontLst>
    <p:embeddedFont>
      <p:font typeface="Raleway Bold"/>
      <p:regular r:id="rId201314"/>
    </p:embeddedFont>
    <p:embeddedFont>
      <p:font typeface="Raleway"/>
      <p:regular r:id="rId201315"/>
    </p:embeddedFont>
    <p:embeddedFont>
      <p:font typeface="Roboto"/>
      <p:regular r:id="rId201316"/>
    </p:embeddedFont>
    <p:embeddedFont>
      <p:font typeface="Roboto Bold"/>
      <p:regular r:id="rId201317"/>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notesMaster" Target="notesMasters/notesMaster1.xml"/><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 Id="rId201318" Target="fonts/201318.fntdata" Type="http://schemas.openxmlformats.org/officeDocument/2006/relationships/font"/><Relationship Id="rId201319" Target="fonts/201319.fntdata" Type="http://schemas.openxmlformats.org/officeDocument/2006/relationships/font"/><Relationship Id="rId201320" Target="fonts/201320.fntdata" Type="http://schemas.openxmlformats.org/officeDocument/2006/relationships/font"/><Relationship Id="rId201321" Target="fonts/201321.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hyperlink" Target="https://gamma.app/?utm_source=made-with-gamma" TargetMode="External"/><Relationship Id="rId1" Type="http://schemas.openxmlformats.org/officeDocument/2006/relationships/image" Target="../media/image-1002-1.png"/><Relationship Id="rId3"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CECF3"/>
          </a:solidFill>
          <a:ln/>
        </p:spPr>
      </p:sp>
      <p:sp>
        <p:nvSpPr>
          <p:cNvPr id="3" name="Shape 1"/>
          <p:cNvSpPr/>
          <p:nvPr/>
        </p:nvSpPr>
        <p:spPr>
          <a:xfrm>
            <a:off x="0" y="0"/>
            <a:ext cx="9144000" cy="5143500"/>
          </a:xfrm>
          <a:prstGeom prst="rect">
            <a:avLst/>
          </a:prstGeom>
          <a:solidFill>
            <a:srgbClr val="FFFFFF">
              <a:alpha val="95000"/>
            </a:srgbClr>
          </a:solidFill>
          <a:ln/>
        </p:spPr>
      </p:sp>
      <p:pic>
        <p:nvPicPr>
          <p:cNvPr id="4" name="Image 0" descr="preencoded.png">
            <a:hlinkClick r:id="rId2" tooltip=""/>
          </p:cNvPr>
          <p:cNvPicPr>
            <a:picLocks noChangeAspect="1"/>
          </p:cNvPicPr>
          <p:nvPr/>
        </p:nvPicPr>
        <p:blipFill>
          <a:blip r:embed="rId1"/>
          <a:stretch>
            <a:fillRect/>
          </a:stretch>
        </p:blipFill>
        <p:spPr>
          <a:xfrm>
            <a:off x="8029180" y="4844491"/>
            <a:ext cx="1071843" cy="256032"/>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jpe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jpeg"/><Relationship Id="rId2" Type="http://schemas.openxmlformats.org/officeDocument/2006/relationships/image" Target="../media/image-2-2.png"/><Relationship Id="rId3" Type="http://schemas.openxmlformats.org/officeDocument/2006/relationships/image" Target="../media/image-2-3.svg"/><Relationship Id="rId4" Type="http://schemas.openxmlformats.org/officeDocument/2006/relationships/image" Target="../media/image-2-2.png"/><Relationship Id="rId5" Type="http://schemas.openxmlformats.org/officeDocument/2006/relationships/image" Target="../media/image-2-3.svg"/><Relationship Id="rId6" Type="http://schemas.openxmlformats.org/officeDocument/2006/relationships/image" Target="../media/image-2-2.png"/><Relationship Id="rId7" Type="http://schemas.openxmlformats.org/officeDocument/2006/relationships/image" Target="../media/image-2-3.svg"/><Relationship Id="rId8" Type="http://schemas.openxmlformats.org/officeDocument/2006/relationships/image" Target="../media/image-2-8.png"/><Relationship Id="rId9" Type="http://schemas.openxmlformats.org/officeDocument/2006/relationships/image" Target="../media/image-2-9.svg"/><Relationship Id="rId10" Type="http://schemas.openxmlformats.org/officeDocument/2006/relationships/image" Target="../media/image-2-8.png"/><Relationship Id="rId11" Type="http://schemas.openxmlformats.org/officeDocument/2006/relationships/image" Target="../media/image-2-9.svg"/><Relationship Id="rId12" Type="http://schemas.openxmlformats.org/officeDocument/2006/relationships/slideLayout" Target="../slideLayouts/slideLayout2.xml"/><Relationship Id="rId1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svg"/><Relationship Id="rId3" Type="http://schemas.openxmlformats.org/officeDocument/2006/relationships/image" Target="../media/image-3-1.png"/><Relationship Id="rId4" Type="http://schemas.openxmlformats.org/officeDocument/2006/relationships/image" Target="../media/image-3-2.svg"/><Relationship Id="rId5" Type="http://schemas.openxmlformats.org/officeDocument/2006/relationships/image" Target="../media/image-3-1.png"/><Relationship Id="rId6" Type="http://schemas.openxmlformats.org/officeDocument/2006/relationships/image" Target="../media/image-3-2.svg"/><Relationship Id="rId7" Type="http://schemas.openxmlformats.org/officeDocument/2006/relationships/image" Target="../media/image-3-1.png"/><Relationship Id="rId8" Type="http://schemas.openxmlformats.org/officeDocument/2006/relationships/image" Target="../media/image-3-2.svg"/><Relationship Id="rId9" Type="http://schemas.openxmlformats.org/officeDocument/2006/relationships/slideLayout" Target="../slideLayouts/slideLayout2.xml"/><Relationship Id="rId10"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2.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slideLayout" Target="../slideLayouts/slideLayout2.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slideLayout" Target="../slideLayouts/slideLayout2.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jpeg"/><Relationship Id="rId2" Type="http://schemas.openxmlformats.org/officeDocument/2006/relationships/slideLayout" Target="../slideLayouts/slideLayout2.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jpeg"/><Relationship Id="rId2" Type="http://schemas.openxmlformats.org/officeDocument/2006/relationships/image" Target="../media/image-8-2.png"/><Relationship Id="rId3" Type="http://schemas.openxmlformats.org/officeDocument/2006/relationships/image" Target="../media/image-8-3.svg"/><Relationship Id="rId4" Type="http://schemas.openxmlformats.org/officeDocument/2006/relationships/image" Target="../media/image-8-4.png"/><Relationship Id="rId5" Type="http://schemas.openxmlformats.org/officeDocument/2006/relationships/image" Target="../media/image-8-5.svg"/><Relationship Id="rId6" Type="http://schemas.openxmlformats.org/officeDocument/2006/relationships/slideLayout" Target="../slideLayouts/slideLayout2.xml"/><Relationship Id="rId7"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2.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slideLayout" Target="../slideLayouts/slideLayout2.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2.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eg"/><Relationship Id="rId2" Type="http://schemas.openxmlformats.org/officeDocument/2006/relationships/image" Target="../media/image-12-2.jpeg"/><Relationship Id="rId3" Type="http://schemas.openxmlformats.org/officeDocument/2006/relationships/image" Target="../media/image-12-3.jpeg"/><Relationship Id="rId4" Type="http://schemas.openxmlformats.org/officeDocument/2006/relationships/slideLayout" Target="../slideLayouts/slideLayout2.xml"/><Relationship Id="rId5"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slideLayout" Target="../slideLayouts/slideLayout2.xml"/><Relationship Id="rId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jpeg"/><Relationship Id="rId2" Type="http://schemas.openxmlformats.org/officeDocument/2006/relationships/slideLayout" Target="../slideLayouts/slideLayout2.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jpeg"/><Relationship Id="rId2" Type="http://schemas.openxmlformats.org/officeDocument/2006/relationships/image" Target="../media/image-15-2.jpeg"/><Relationship Id="rId3" Type="http://schemas.openxmlformats.org/officeDocument/2006/relationships/image" Target="../media/image-15-3.jpeg"/><Relationship Id="rId4" Type="http://schemas.openxmlformats.org/officeDocument/2006/relationships/image" Target="../media/image-15-4.jpeg"/><Relationship Id="rId5" Type="http://schemas.openxmlformats.org/officeDocument/2006/relationships/slideLayout" Target="../slideLayouts/slideLayout2.xml"/><Relationship Id="rId6"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jpeg"/><Relationship Id="rId2" Type="http://schemas.openxmlformats.org/officeDocument/2006/relationships/slideLayout" Target="../slideLayouts/slideLayout2.xml"/><Relationship Id="rId3"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jpeg"/><Relationship Id="rId2" Type="http://schemas.openxmlformats.org/officeDocument/2006/relationships/slideLayout" Target="../slideLayouts/slideLayout2.xml"/><Relationship Id="rId3"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jpeg"/><Relationship Id="rId2" Type="http://schemas.openxmlformats.org/officeDocument/2006/relationships/slideLayout" Target="../slideLayouts/slideLayout2.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jpeg"/><Relationship Id="rId2" Type="http://schemas.openxmlformats.org/officeDocument/2006/relationships/image" Target="../media/image-19-2.jpeg"/><Relationship Id="rId3" Type="http://schemas.openxmlformats.org/officeDocument/2006/relationships/image" Target="../media/image-19-3.jpeg"/><Relationship Id="rId4" Type="http://schemas.openxmlformats.org/officeDocument/2006/relationships/slideLayout" Target="../slideLayouts/slideLayout2.xml"/><Relationship Id="rId5"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jpeg"/><Relationship Id="rId2" Type="http://schemas.openxmlformats.org/officeDocument/2006/relationships/image" Target="../media/image-20-2.jpeg"/><Relationship Id="rId3" Type="http://schemas.openxmlformats.org/officeDocument/2006/relationships/slideLayout" Target="../slideLayouts/slideLayout2.xml"/><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jpeg"/><Relationship Id="rId2" Type="http://schemas.openxmlformats.org/officeDocument/2006/relationships/image" Target="../media/image-21-2.png"/><Relationship Id="rId3" Type="http://schemas.openxmlformats.org/officeDocument/2006/relationships/image" Target="../media/image-21-3.svg"/><Relationship Id="rId4" Type="http://schemas.openxmlformats.org/officeDocument/2006/relationships/image" Target="../media/image-21-4.png"/><Relationship Id="rId5" Type="http://schemas.openxmlformats.org/officeDocument/2006/relationships/image" Target="../media/image-21-5.svg"/><Relationship Id="rId6" Type="http://schemas.openxmlformats.org/officeDocument/2006/relationships/image" Target="../media/image-21-6.png"/><Relationship Id="rId7" Type="http://schemas.openxmlformats.org/officeDocument/2006/relationships/image" Target="../media/image-21-7.svg"/><Relationship Id="rId8" Type="http://schemas.openxmlformats.org/officeDocument/2006/relationships/slideLayout" Target="../slideLayouts/slideLayout2.xml"/><Relationship Id="rId9"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jpeg"/><Relationship Id="rId2" Type="http://schemas.openxmlformats.org/officeDocument/2006/relationships/slideLayout" Target="../slideLayouts/slideLayout2.xml"/><Relationship Id="rId3"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3429000" cy="5143500"/>
          </a:xfrm>
          <a:prstGeom prst="rect">
            <a:avLst/>
          </a:prstGeom>
        </p:spPr>
      </p:pic>
      <p:sp>
        <p:nvSpPr>
          <p:cNvPr id="3" name="Text 0"/>
          <p:cNvSpPr/>
          <p:nvPr/>
        </p:nvSpPr>
        <p:spPr>
          <a:xfrm>
            <a:off x="3925119" y="1909018"/>
            <a:ext cx="4722763" cy="885974"/>
          </a:xfrm>
          <a:prstGeom prst="rect">
            <a:avLst/>
          </a:prstGeom>
          <a:noFill/>
          <a:ln/>
        </p:spPr>
        <p:txBody>
          <a:bodyPr wrap="square" lIns="0" tIns="0" rIns="0" bIns="0" rtlCol="0" anchor="t">
            <a:normAutofit/>
          </a:bodyPr>
          <a:lstStyle/>
          <a:p>
            <a:pPr algn="ctr" indent="0" marL="0">
              <a:lnSpc>
                <a:spcPct val="104000"/>
              </a:lnSpc>
              <a:buNone/>
            </a:pPr>
            <a:r>
              <a:rPr lang="en-US" sz="2750" dirty="0">
                <a:solidFill>
                  <a:srgbClr val="1B1B27"/>
                </a:solidFill>
                <a:latin typeface="Raleway" pitchFamily="34" charset="0"/>
                <a:ea typeface="Raleway" pitchFamily="34" charset="-122"/>
                <a:cs typeface="Raleway" pitchFamily="34" charset="-120"/>
              </a:rPr>
              <a:t>আজকের প্রেজেন্টেশন ক্লাসে সবাইকে স্বাগতম</a:t>
            </a:r>
            <a:endParaRPr lang="en-US" sz="2750" dirty="0"/>
          </a:p>
        </p:txBody>
      </p:sp>
      <p:sp>
        <p:nvSpPr>
          <p:cNvPr id="4" name="Text 1"/>
          <p:cNvSpPr/>
          <p:nvPr/>
        </p:nvSpPr>
        <p:spPr>
          <a:xfrm>
            <a:off x="3696519" y="3007593"/>
            <a:ext cx="5179963" cy="226814"/>
          </a:xfrm>
          <a:prstGeom prst="rect">
            <a:avLst/>
          </a:prstGeom>
          <a:noFill/>
          <a:ln/>
        </p:spPr>
        <p:txBody>
          <a:bodyPr wrap="none" lIns="0" tIns="0" rIns="0" bIns="0" rtlCol="0" anchor="t"/>
          <a:lstStyle/>
          <a:p>
            <a:pPr algn="ctr" indent="0" marL="0">
              <a:lnSpc>
                <a:spcPct val="133000"/>
              </a:lnSpc>
              <a:buNone/>
            </a:pPr>
            <a:r>
              <a:rPr lang="en-US" sz="1100" dirty="0">
                <a:solidFill>
                  <a:srgbClr val="3C3939"/>
                </a:solidFill>
                <a:latin typeface="Roboto" pitchFamily="34" charset="0"/>
                <a:ea typeface="Roboto" pitchFamily="34" charset="-122"/>
                <a:cs typeface="Roboto" pitchFamily="34" charset="-120"/>
              </a:rPr>
              <a:t>কোহাকান্দা সিরাজল হক উচ্চ বিদ্যালয়</a:t>
            </a:r>
            <a:endParaRPr lang="en-US" sz="11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496119" y="534888"/>
            <a:ext cx="8151763" cy="442987"/>
          </a:xfrm>
          <a:prstGeom prst="rect">
            <a:avLst/>
          </a:prstGeom>
          <a:noFill/>
          <a:ln/>
        </p:spPr>
        <p:txBody>
          <a:bodyPr wrap="none" lIns="0" tIns="0" rIns="0" bIns="0" rtlCol="0" anchor="t"/>
          <a:lstStyle/>
          <a:p>
            <a:pPr algn="l" indent="0" marL="0">
              <a:lnSpc>
                <a:spcPct val="104000"/>
              </a:lnSpc>
              <a:buNone/>
            </a:pPr>
            <a:r>
              <a:rPr lang="en-US" sz="2750" dirty="0">
                <a:solidFill>
                  <a:srgbClr val="1B1B27"/>
                </a:solidFill>
                <a:latin typeface="Raleway" pitchFamily="34" charset="0"/>
                <a:ea typeface="Raleway" pitchFamily="34" charset="-122"/>
                <a:cs typeface="Raleway" pitchFamily="34" charset="-120"/>
              </a:rPr>
              <a:t>শিক্ষক ও পাঠ পরিচিতি</a:t>
            </a:r>
            <a:endParaRPr lang="en-US" sz="2750" dirty="0"/>
          </a:p>
        </p:txBody>
      </p:sp>
      <p:pic>
        <p:nvPicPr>
          <p:cNvPr id="3" name="Image 0" descr="preencoded.png">    </p:cNvPr>
          <p:cNvPicPr>
            <a:picLocks noChangeAspect="1"/>
          </p:cNvPicPr>
          <p:nvPr/>
        </p:nvPicPr>
        <p:blipFill>
          <a:blip r:embed="rId1"/>
          <a:stretch>
            <a:fillRect/>
          </a:stretch>
        </p:blipFill>
        <p:spPr>
          <a:xfrm>
            <a:off x="1095821" y="2185095"/>
            <a:ext cx="1428750" cy="1428750"/>
          </a:xfrm>
          <a:prstGeom prst="rect">
            <a:avLst/>
          </a:prstGeom>
        </p:spPr>
      </p:pic>
      <p:pic>
        <p:nvPicPr>
          <p:cNvPr id="4"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474988" y="1349946"/>
            <a:ext cx="1631305" cy="1365275"/>
          </a:xfrm>
          <a:prstGeom prst="rect">
            <a:avLst/>
          </a:prstGeom>
        </p:spPr>
      </p:pic>
      <p:sp>
        <p:nvSpPr>
          <p:cNvPr id="5" name="Text 1"/>
          <p:cNvSpPr/>
          <p:nvPr/>
        </p:nvSpPr>
        <p:spPr>
          <a:xfrm>
            <a:off x="3711997" y="1510754"/>
            <a:ext cx="1233488" cy="221456"/>
          </a:xfrm>
          <a:prstGeom prst="rect">
            <a:avLst/>
          </a:prstGeom>
          <a:noFill/>
          <a:ln/>
        </p:spPr>
        <p:txBody>
          <a:bodyPr wrap="none" lIns="0" tIns="0" rIns="0" bIns="0" rtlCol="0" anchor="t"/>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শিক্ষক</a:t>
            </a:r>
            <a:endParaRPr lang="en-US" sz="1350" dirty="0"/>
          </a:p>
        </p:txBody>
      </p:sp>
      <p:sp>
        <p:nvSpPr>
          <p:cNvPr id="6" name="Text 2"/>
          <p:cNvSpPr/>
          <p:nvPr/>
        </p:nvSpPr>
        <p:spPr>
          <a:xfrm>
            <a:off x="3711997" y="1873969"/>
            <a:ext cx="1233488" cy="680442"/>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মোঃ ওবাইদুল ইসলাম (সহকারী শিক্ষক, জীববিজ্ঞান)</a:t>
            </a:r>
            <a:endParaRPr lang="en-US" sz="1100" dirty="0"/>
          </a:p>
        </p:txBody>
      </p:sp>
      <p:pic>
        <p:nvPicPr>
          <p:cNvPr id="7"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248052" y="1349946"/>
            <a:ext cx="1631379" cy="1365275"/>
          </a:xfrm>
          <a:prstGeom prst="rect">
            <a:avLst/>
          </a:prstGeom>
        </p:spPr>
      </p:pic>
      <p:sp>
        <p:nvSpPr>
          <p:cNvPr id="8" name="Text 3"/>
          <p:cNvSpPr/>
          <p:nvPr/>
        </p:nvSpPr>
        <p:spPr>
          <a:xfrm>
            <a:off x="5485061" y="1510754"/>
            <a:ext cx="1233562" cy="221456"/>
          </a:xfrm>
          <a:prstGeom prst="rect">
            <a:avLst/>
          </a:prstGeom>
          <a:noFill/>
          <a:ln/>
        </p:spPr>
        <p:txBody>
          <a:bodyPr wrap="none" lIns="0" tIns="0" rIns="0" bIns="0" rtlCol="0" anchor="t"/>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বিদ্যালয়</a:t>
            </a:r>
            <a:endParaRPr lang="en-US" sz="1350" dirty="0"/>
          </a:p>
        </p:txBody>
      </p:sp>
      <p:sp>
        <p:nvSpPr>
          <p:cNvPr id="9" name="Text 4"/>
          <p:cNvSpPr/>
          <p:nvPr/>
        </p:nvSpPr>
        <p:spPr>
          <a:xfrm>
            <a:off x="5485061" y="1873969"/>
            <a:ext cx="1233562" cy="453628"/>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কোহাকান্দা সিরাজল হক উচ্চ বিদ্যালয়</a:t>
            </a:r>
            <a:endParaRPr lang="en-US" sz="1100" dirty="0"/>
          </a:p>
        </p:txBody>
      </p:sp>
      <p:pic>
        <p:nvPicPr>
          <p:cNvPr id="10"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021190" y="1349946"/>
            <a:ext cx="1631379" cy="1365275"/>
          </a:xfrm>
          <a:prstGeom prst="rect">
            <a:avLst/>
          </a:prstGeom>
        </p:spPr>
      </p:pic>
      <p:sp>
        <p:nvSpPr>
          <p:cNvPr id="11" name="Text 5"/>
          <p:cNvSpPr/>
          <p:nvPr/>
        </p:nvSpPr>
        <p:spPr>
          <a:xfrm>
            <a:off x="7258199" y="1510754"/>
            <a:ext cx="1233562" cy="221456"/>
          </a:xfrm>
          <a:prstGeom prst="rect">
            <a:avLst/>
          </a:prstGeom>
          <a:noFill/>
          <a:ln/>
        </p:spPr>
        <p:txBody>
          <a:bodyPr wrap="none" lIns="0" tIns="0" rIns="0" bIns="0" rtlCol="0" anchor="t"/>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বিষয় ও শ্রেণী</a:t>
            </a:r>
            <a:endParaRPr lang="en-US" sz="1350" dirty="0"/>
          </a:p>
        </p:txBody>
      </p:sp>
      <p:sp>
        <p:nvSpPr>
          <p:cNvPr id="12" name="Text 6"/>
          <p:cNvSpPr/>
          <p:nvPr/>
        </p:nvSpPr>
        <p:spPr>
          <a:xfrm>
            <a:off x="7258199" y="1873969"/>
            <a:ext cx="1233562" cy="453628"/>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জীববিজ্ঞান | শ্রেণী: নবম</a:t>
            </a:r>
            <a:endParaRPr lang="en-US" sz="1100" dirty="0"/>
          </a:p>
        </p:txBody>
      </p:sp>
      <p:pic>
        <p:nvPicPr>
          <p:cNvPr id="13"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474988" y="2856979"/>
            <a:ext cx="1631305" cy="1592089"/>
          </a:xfrm>
          <a:prstGeom prst="rect">
            <a:avLst/>
          </a:prstGeom>
        </p:spPr>
      </p:pic>
      <p:sp>
        <p:nvSpPr>
          <p:cNvPr id="14" name="Text 7"/>
          <p:cNvSpPr/>
          <p:nvPr/>
        </p:nvSpPr>
        <p:spPr>
          <a:xfrm>
            <a:off x="3711997" y="3017788"/>
            <a:ext cx="1233488" cy="221456"/>
          </a:xfrm>
          <a:prstGeom prst="rect">
            <a:avLst/>
          </a:prstGeom>
          <a:noFill/>
          <a:ln/>
        </p:spPr>
        <p:txBody>
          <a:bodyPr wrap="none" lIns="0" tIns="0" rIns="0" bIns="0" rtlCol="0" anchor="t"/>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অধ্যায় ও পাঠ</a:t>
            </a:r>
            <a:endParaRPr lang="en-US" sz="1350" dirty="0"/>
          </a:p>
        </p:txBody>
      </p:sp>
      <p:sp>
        <p:nvSpPr>
          <p:cNvPr id="15" name="Text 8"/>
          <p:cNvSpPr/>
          <p:nvPr/>
        </p:nvSpPr>
        <p:spPr>
          <a:xfrm>
            <a:off x="3711997" y="3381003"/>
            <a:ext cx="1233488" cy="907256"/>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সপ্তম অধ্যায় (গ্যাসীয় বিনিময়) — শ্বসনতন্ত্র ও শ্বাসনালী সংক্রান্ত রোগ</a:t>
            </a:r>
            <a:endParaRPr lang="en-US" sz="1100" dirty="0"/>
          </a:p>
        </p:txBody>
      </p:sp>
      <p:pic>
        <p:nvPicPr>
          <p:cNvPr id="16"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248052" y="2856979"/>
            <a:ext cx="1631379" cy="1592089"/>
          </a:xfrm>
          <a:prstGeom prst="rect">
            <a:avLst/>
          </a:prstGeom>
        </p:spPr>
      </p:pic>
      <p:sp>
        <p:nvSpPr>
          <p:cNvPr id="17" name="Text 9"/>
          <p:cNvSpPr/>
          <p:nvPr/>
        </p:nvSpPr>
        <p:spPr>
          <a:xfrm>
            <a:off x="5485061" y="3017788"/>
            <a:ext cx="1233562" cy="221456"/>
          </a:xfrm>
          <a:prstGeom prst="rect">
            <a:avLst/>
          </a:prstGeom>
          <a:noFill/>
          <a:ln/>
        </p:spPr>
        <p:txBody>
          <a:bodyPr wrap="none" lIns="0" tIns="0" rIns="0" bIns="0" rtlCol="0" anchor="t"/>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সময়</a:t>
            </a:r>
            <a:endParaRPr lang="en-US" sz="1350" dirty="0"/>
          </a:p>
        </p:txBody>
      </p:sp>
      <p:sp>
        <p:nvSpPr>
          <p:cNvPr id="18" name="Text 10"/>
          <p:cNvSpPr/>
          <p:nvPr/>
        </p:nvSpPr>
        <p:spPr>
          <a:xfrm>
            <a:off x="5485061" y="3381003"/>
            <a:ext cx="1233562" cy="226814"/>
          </a:xfrm>
          <a:prstGeom prst="rect">
            <a:avLst/>
          </a:prstGeom>
          <a:noFill/>
          <a:ln/>
        </p:spPr>
        <p:txBody>
          <a:bodyPr wrap="none" lIns="0" tIns="0" rIns="0" bIns="0" rtlCol="0" anchor="t"/>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৫০ মিনিট</a:t>
            </a:r>
            <a:endParaRPr lang="en-US" sz="11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496119" y="456530"/>
            <a:ext cx="8151763" cy="442987"/>
          </a:xfrm>
          <a:prstGeom prst="rect">
            <a:avLst/>
          </a:prstGeom>
          <a:noFill/>
          <a:ln/>
        </p:spPr>
        <p:txBody>
          <a:bodyPr wrap="none" lIns="0" tIns="0" rIns="0" bIns="0" rtlCol="0" anchor="t"/>
          <a:lstStyle/>
          <a:p>
            <a:pPr algn="l" indent="0" marL="0">
              <a:lnSpc>
                <a:spcPct val="104000"/>
              </a:lnSpc>
              <a:buNone/>
            </a:pPr>
            <a:r>
              <a:rPr lang="en-US" sz="2750" dirty="0">
                <a:solidFill>
                  <a:srgbClr val="1B1B27"/>
                </a:solidFill>
                <a:latin typeface="Raleway" pitchFamily="34" charset="0"/>
                <a:ea typeface="Raleway" pitchFamily="34" charset="-122"/>
                <a:cs typeface="Raleway" pitchFamily="34" charset="-120"/>
              </a:rPr>
              <a:t>শিখনফল (Learning Outcomes)</a:t>
            </a:r>
            <a:endParaRPr lang="en-US" sz="2750" dirty="0"/>
          </a:p>
        </p:txBody>
      </p:sp>
      <p:sp>
        <p:nvSpPr>
          <p:cNvPr id="3" name="Text 1"/>
          <p:cNvSpPr/>
          <p:nvPr/>
        </p:nvSpPr>
        <p:spPr>
          <a:xfrm>
            <a:off x="496119" y="1183035"/>
            <a:ext cx="8608963" cy="226814"/>
          </a:xfrm>
          <a:prstGeom prst="rect">
            <a:avLst/>
          </a:prstGeom>
          <a:noFill/>
          <a:ln/>
        </p:spPr>
        <p:txBody>
          <a:bodyPr wrap="none" lIns="0" tIns="0" rIns="0" bIns="0" rtlCol="0" anchor="t"/>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আজকের পাঠ শেষে শিক্ষার্থীরা—</a:t>
            </a:r>
            <a:endParaRPr lang="en-US" sz="11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496119" y="1569318"/>
            <a:ext cx="4004965" cy="1487909"/>
          </a:xfrm>
          <a:prstGeom prst="rect">
            <a:avLst/>
          </a:prstGeom>
        </p:spPr>
      </p:pic>
      <p:sp>
        <p:nvSpPr>
          <p:cNvPr id="5" name="Text 2"/>
          <p:cNvSpPr/>
          <p:nvPr/>
        </p:nvSpPr>
        <p:spPr>
          <a:xfrm>
            <a:off x="2413508" y="1675656"/>
            <a:ext cx="170111" cy="212601"/>
          </a:xfrm>
          <a:prstGeom prst="rect">
            <a:avLst/>
          </a:prstGeom>
          <a:noFill/>
          <a:ln/>
        </p:spPr>
        <p:txBody>
          <a:bodyPr wrap="none" lIns="0" tIns="0" rIns="0" bIns="0" rtlCol="0" anchor="ctr"/>
          <a:lstStyle/>
          <a:p>
            <a:pPr algn="ctr" indent="0" marL="0">
              <a:lnSpc>
                <a:spcPct val="100000"/>
              </a:lnSpc>
              <a:buNone/>
            </a:pPr>
            <a:r>
              <a:rPr lang="en-US" sz="1300" dirty="0">
                <a:solidFill>
                  <a:srgbClr val="FFFFFF"/>
                </a:solidFill>
                <a:latin typeface="Raleway" pitchFamily="34" charset="0"/>
                <a:ea typeface="Raleway" pitchFamily="34" charset="-122"/>
                <a:cs typeface="Raleway" pitchFamily="34" charset="-120"/>
              </a:rPr>
              <a:t>1</a:t>
            </a:r>
            <a:endParaRPr lang="en-US" sz="1300" dirty="0"/>
          </a:p>
        </p:txBody>
      </p:sp>
      <p:sp>
        <p:nvSpPr>
          <p:cNvPr id="6" name="Text 3"/>
          <p:cNvSpPr/>
          <p:nvPr/>
        </p:nvSpPr>
        <p:spPr>
          <a:xfrm>
            <a:off x="656927" y="2136279"/>
            <a:ext cx="3683347" cy="221456"/>
          </a:xfrm>
          <a:prstGeom prst="rect">
            <a:avLst/>
          </a:prstGeom>
          <a:noFill/>
          <a:ln/>
        </p:spPr>
        <p:txBody>
          <a:bodyPr wrap="none" lIns="0" tIns="0" rIns="0" bIns="0" rtlCol="0" anchor="t"/>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রোগ চিহ্নিতকরণ</a:t>
            </a:r>
            <a:endParaRPr lang="en-US" sz="1350" dirty="0"/>
          </a:p>
        </p:txBody>
      </p:sp>
      <p:sp>
        <p:nvSpPr>
          <p:cNvPr id="7" name="Text 4"/>
          <p:cNvSpPr/>
          <p:nvPr/>
        </p:nvSpPr>
        <p:spPr>
          <a:xfrm>
            <a:off x="656927" y="2442790"/>
            <a:ext cx="3683347" cy="453628"/>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শ্বসনতন্ত্রের প্রধান রোগসমূহ (হাঁপানি, ব্রঙ্কাইটিস, নিউমোনিয়া, যক্ষ্মা, ফুসফুসের ক্যান্সার) চিহ্নিত করতে পারবে।</a:t>
            </a:r>
            <a:endParaRPr lang="en-US" sz="1100" dirty="0"/>
          </a:p>
        </p:txBody>
      </p:sp>
      <p:pic>
        <p:nvPicPr>
          <p:cNvPr id="8"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642842" y="1569318"/>
            <a:ext cx="4005039" cy="1487909"/>
          </a:xfrm>
          <a:prstGeom prst="rect">
            <a:avLst/>
          </a:prstGeom>
        </p:spPr>
      </p:pic>
      <p:sp>
        <p:nvSpPr>
          <p:cNvPr id="9" name="Text 5"/>
          <p:cNvSpPr/>
          <p:nvPr/>
        </p:nvSpPr>
        <p:spPr>
          <a:xfrm>
            <a:off x="6560232" y="1675656"/>
            <a:ext cx="170111" cy="212601"/>
          </a:xfrm>
          <a:prstGeom prst="rect">
            <a:avLst/>
          </a:prstGeom>
          <a:noFill/>
          <a:ln/>
        </p:spPr>
        <p:txBody>
          <a:bodyPr wrap="none" lIns="0" tIns="0" rIns="0" bIns="0" rtlCol="0" anchor="ctr"/>
          <a:lstStyle/>
          <a:p>
            <a:pPr algn="ctr" indent="0" marL="0">
              <a:lnSpc>
                <a:spcPct val="100000"/>
              </a:lnSpc>
              <a:buNone/>
            </a:pPr>
            <a:r>
              <a:rPr lang="en-US" sz="1300" dirty="0">
                <a:solidFill>
                  <a:srgbClr val="FFFFFF"/>
                </a:solidFill>
                <a:latin typeface="Raleway" pitchFamily="34" charset="0"/>
                <a:ea typeface="Raleway" pitchFamily="34" charset="-122"/>
                <a:cs typeface="Raleway" pitchFamily="34" charset="-120"/>
              </a:rPr>
              <a:t>2</a:t>
            </a:r>
            <a:endParaRPr lang="en-US" sz="1300" dirty="0"/>
          </a:p>
        </p:txBody>
      </p:sp>
      <p:sp>
        <p:nvSpPr>
          <p:cNvPr id="10" name="Text 6"/>
          <p:cNvSpPr/>
          <p:nvPr/>
        </p:nvSpPr>
        <p:spPr>
          <a:xfrm>
            <a:off x="4803651" y="2136279"/>
            <a:ext cx="3683422" cy="221456"/>
          </a:xfrm>
          <a:prstGeom prst="rect">
            <a:avLst/>
          </a:prstGeom>
          <a:noFill/>
          <a:ln/>
        </p:spPr>
        <p:txBody>
          <a:bodyPr wrap="none" lIns="0" tIns="0" rIns="0" bIns="0" rtlCol="0" anchor="t"/>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কারণ ও লক্ষণ</a:t>
            </a:r>
            <a:endParaRPr lang="en-US" sz="1350" dirty="0"/>
          </a:p>
        </p:txBody>
      </p:sp>
      <p:sp>
        <p:nvSpPr>
          <p:cNvPr id="11" name="Text 7"/>
          <p:cNvSpPr/>
          <p:nvPr/>
        </p:nvSpPr>
        <p:spPr>
          <a:xfrm>
            <a:off x="4803651" y="2442790"/>
            <a:ext cx="3683422" cy="226814"/>
          </a:xfrm>
          <a:prstGeom prst="rect">
            <a:avLst/>
          </a:prstGeom>
          <a:noFill/>
          <a:ln/>
        </p:spPr>
        <p:txBody>
          <a:bodyPr wrap="none" lIns="0" tIns="0" rIns="0" bIns="0" rtlCol="0" anchor="t"/>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উক্ত রোগগুলোর কারণ ও লক্ষণসমূহ ব্যাখ্যা করতে পারবে।</a:t>
            </a:r>
            <a:endParaRPr lang="en-US" sz="1100" dirty="0"/>
          </a:p>
        </p:txBody>
      </p:sp>
      <p:pic>
        <p:nvPicPr>
          <p:cNvPr id="12"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96119" y="3198986"/>
            <a:ext cx="4004965" cy="1487909"/>
          </a:xfrm>
          <a:prstGeom prst="rect">
            <a:avLst/>
          </a:prstGeom>
        </p:spPr>
      </p:pic>
      <p:sp>
        <p:nvSpPr>
          <p:cNvPr id="13" name="Text 8"/>
          <p:cNvSpPr/>
          <p:nvPr/>
        </p:nvSpPr>
        <p:spPr>
          <a:xfrm>
            <a:off x="2413508" y="3305324"/>
            <a:ext cx="170111" cy="212601"/>
          </a:xfrm>
          <a:prstGeom prst="rect">
            <a:avLst/>
          </a:prstGeom>
          <a:noFill/>
          <a:ln/>
        </p:spPr>
        <p:txBody>
          <a:bodyPr wrap="none" lIns="0" tIns="0" rIns="0" bIns="0" rtlCol="0" anchor="ctr"/>
          <a:lstStyle/>
          <a:p>
            <a:pPr algn="ctr" indent="0" marL="0">
              <a:lnSpc>
                <a:spcPct val="100000"/>
              </a:lnSpc>
              <a:buNone/>
            </a:pPr>
            <a:r>
              <a:rPr lang="en-US" sz="1300" dirty="0">
                <a:solidFill>
                  <a:srgbClr val="FFFFFF"/>
                </a:solidFill>
                <a:latin typeface="Raleway" pitchFamily="34" charset="0"/>
                <a:ea typeface="Raleway" pitchFamily="34" charset="-122"/>
                <a:cs typeface="Raleway" pitchFamily="34" charset="-120"/>
              </a:rPr>
              <a:t>3</a:t>
            </a:r>
            <a:endParaRPr lang="en-US" sz="1300" dirty="0"/>
          </a:p>
        </p:txBody>
      </p:sp>
      <p:sp>
        <p:nvSpPr>
          <p:cNvPr id="14" name="Text 9"/>
          <p:cNvSpPr/>
          <p:nvPr/>
        </p:nvSpPr>
        <p:spPr>
          <a:xfrm>
            <a:off x="656927" y="3765947"/>
            <a:ext cx="3683347" cy="221456"/>
          </a:xfrm>
          <a:prstGeom prst="rect">
            <a:avLst/>
          </a:prstGeom>
          <a:noFill/>
          <a:ln/>
        </p:spPr>
        <p:txBody>
          <a:bodyPr wrap="none" lIns="0" tIns="0" rIns="0" bIns="0" rtlCol="0" anchor="t"/>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রোগ নির্ণয় ও প্রতিকার</a:t>
            </a:r>
            <a:endParaRPr lang="en-US" sz="1350" dirty="0"/>
          </a:p>
        </p:txBody>
      </p:sp>
      <p:sp>
        <p:nvSpPr>
          <p:cNvPr id="15" name="Text 10"/>
          <p:cNvSpPr/>
          <p:nvPr/>
        </p:nvSpPr>
        <p:spPr>
          <a:xfrm>
            <a:off x="656927" y="4072458"/>
            <a:ext cx="3683347" cy="453628"/>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আধুনিক রোগ নির্ণয় পদ্ধতি ও প্রতিকার ব্যবস্থা বিশ্লেষণ করতে পারবে।</a:t>
            </a:r>
            <a:endParaRPr lang="en-US" sz="1100" dirty="0"/>
          </a:p>
        </p:txBody>
      </p:sp>
      <p:pic>
        <p:nvPicPr>
          <p:cNvPr id="16"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642842" y="3198986"/>
            <a:ext cx="4005039" cy="1487909"/>
          </a:xfrm>
          <a:prstGeom prst="rect">
            <a:avLst/>
          </a:prstGeom>
        </p:spPr>
      </p:pic>
      <p:sp>
        <p:nvSpPr>
          <p:cNvPr id="17" name="Text 11"/>
          <p:cNvSpPr/>
          <p:nvPr/>
        </p:nvSpPr>
        <p:spPr>
          <a:xfrm>
            <a:off x="6560232" y="3305324"/>
            <a:ext cx="170111" cy="212601"/>
          </a:xfrm>
          <a:prstGeom prst="rect">
            <a:avLst/>
          </a:prstGeom>
          <a:noFill/>
          <a:ln/>
        </p:spPr>
        <p:txBody>
          <a:bodyPr wrap="none" lIns="0" tIns="0" rIns="0" bIns="0" rtlCol="0" anchor="ctr"/>
          <a:lstStyle/>
          <a:p>
            <a:pPr algn="ctr" indent="0" marL="0">
              <a:lnSpc>
                <a:spcPct val="100000"/>
              </a:lnSpc>
              <a:buNone/>
            </a:pPr>
            <a:r>
              <a:rPr lang="en-US" sz="1300" dirty="0">
                <a:solidFill>
                  <a:srgbClr val="FFFFFF"/>
                </a:solidFill>
                <a:latin typeface="Raleway" pitchFamily="34" charset="0"/>
                <a:ea typeface="Raleway" pitchFamily="34" charset="-122"/>
                <a:cs typeface="Raleway" pitchFamily="34" charset="-120"/>
              </a:rPr>
              <a:t>4</a:t>
            </a:r>
            <a:endParaRPr lang="en-US" sz="1300" dirty="0"/>
          </a:p>
        </p:txBody>
      </p:sp>
      <p:sp>
        <p:nvSpPr>
          <p:cNvPr id="18" name="Text 12"/>
          <p:cNvSpPr/>
          <p:nvPr/>
        </p:nvSpPr>
        <p:spPr>
          <a:xfrm>
            <a:off x="4803651" y="3765947"/>
            <a:ext cx="3683422" cy="221456"/>
          </a:xfrm>
          <a:prstGeom prst="rect">
            <a:avLst/>
          </a:prstGeom>
          <a:noFill/>
          <a:ln/>
        </p:spPr>
        <p:txBody>
          <a:bodyPr wrap="none" lIns="0" tIns="0" rIns="0" bIns="0" rtlCol="0" anchor="t"/>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সচেতনতা বৃদ্ধি</a:t>
            </a:r>
            <a:endParaRPr lang="en-US" sz="1350" dirty="0"/>
          </a:p>
        </p:txBody>
      </p:sp>
      <p:sp>
        <p:nvSpPr>
          <p:cNvPr id="19" name="Text 13"/>
          <p:cNvSpPr/>
          <p:nvPr/>
        </p:nvSpPr>
        <p:spPr>
          <a:xfrm>
            <a:off x="4803651" y="4072458"/>
            <a:ext cx="3683422" cy="453628"/>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শ্বসনতন্ত্র সুস্থ রাখার কৌশল বর্ণনা করতে পারবে এবং সামাজিক সচেতনতা বৃদ্ধি করতে পারবে।</a:t>
            </a:r>
            <a:endParaRPr lang="en-US" sz="11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496119" y="1201415"/>
            <a:ext cx="4722763" cy="442987"/>
          </a:xfrm>
          <a:prstGeom prst="rect">
            <a:avLst/>
          </a:prstGeom>
          <a:noFill/>
          <a:ln/>
        </p:spPr>
        <p:txBody>
          <a:bodyPr wrap="none" lIns="0" tIns="0" rIns="0" bIns="0" rtlCol="0" anchor="t"/>
          <a:lstStyle/>
          <a:p>
            <a:pPr algn="l" indent="0" marL="0">
              <a:lnSpc>
                <a:spcPct val="104000"/>
              </a:lnSpc>
              <a:buNone/>
            </a:pPr>
            <a:r>
              <a:rPr lang="en-US" sz="2750" dirty="0">
                <a:solidFill>
                  <a:srgbClr val="1B1B27"/>
                </a:solidFill>
                <a:latin typeface="Raleway" pitchFamily="34" charset="0"/>
                <a:ea typeface="Raleway" pitchFamily="34" charset="-122"/>
                <a:cs typeface="Raleway" pitchFamily="34" charset="-120"/>
              </a:rPr>
              <a:t>পূর্বজ্ঞান যাচাই ও পাঠ শিরোনাম</a:t>
            </a:r>
            <a:endParaRPr lang="en-US" sz="2750" dirty="0"/>
          </a:p>
        </p:txBody>
      </p:sp>
      <p:sp>
        <p:nvSpPr>
          <p:cNvPr id="4" name="Shape 1"/>
          <p:cNvSpPr/>
          <p:nvPr/>
        </p:nvSpPr>
        <p:spPr>
          <a:xfrm>
            <a:off x="394022" y="1857003"/>
            <a:ext cx="2392635" cy="2085008"/>
          </a:xfrm>
          <a:prstGeom prst="roundRect">
            <a:avLst>
              <a:gd name="adj" fmla="val 4896"/>
            </a:avLst>
          </a:prstGeom>
          <a:solidFill>
            <a:srgbClr val="1B1B27">
              <a:alpha val="95000"/>
            </a:srgbClr>
          </a:solidFill>
          <a:ln/>
        </p:spPr>
      </p:sp>
      <p:sp>
        <p:nvSpPr>
          <p:cNvPr id="5" name="Text 2"/>
          <p:cNvSpPr/>
          <p:nvPr/>
        </p:nvSpPr>
        <p:spPr>
          <a:xfrm>
            <a:off x="535781" y="1998762"/>
            <a:ext cx="2109118" cy="221456"/>
          </a:xfrm>
          <a:prstGeom prst="rect">
            <a:avLst/>
          </a:prstGeom>
          <a:noFill/>
          <a:ln/>
        </p:spPr>
        <p:txBody>
          <a:bodyPr wrap="none" lIns="0" tIns="0" rIns="0" bIns="0" rtlCol="0" anchor="t"/>
          <a:lstStyle/>
          <a:p>
            <a:pPr algn="l" indent="0" marL="0">
              <a:lnSpc>
                <a:spcPct val="104000"/>
              </a:lnSpc>
              <a:buNone/>
            </a:pPr>
            <a:r>
              <a:rPr lang="en-US" sz="1350" dirty="0">
                <a:solidFill>
                  <a:srgbClr val="FFFFFF"/>
                </a:solidFill>
                <a:latin typeface="Raleway" pitchFamily="34" charset="0"/>
                <a:ea typeface="Raleway" pitchFamily="34" charset="-122"/>
                <a:cs typeface="Raleway" pitchFamily="34" charset="-120"/>
              </a:rPr>
              <a:t>প্রশ্ন</a:t>
            </a:r>
            <a:endParaRPr lang="en-US" sz="1350" dirty="0"/>
          </a:p>
        </p:txBody>
      </p:sp>
      <p:sp>
        <p:nvSpPr>
          <p:cNvPr id="6" name="Text 3"/>
          <p:cNvSpPr/>
          <p:nvPr/>
        </p:nvSpPr>
        <p:spPr>
          <a:xfrm>
            <a:off x="535781" y="2361977"/>
            <a:ext cx="2109118" cy="680442"/>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FFFFFF"/>
                </a:solidFill>
                <a:latin typeface="Roboto" pitchFamily="34" charset="0"/>
                <a:ea typeface="Roboto" pitchFamily="34" charset="-122"/>
                <a:cs typeface="Roboto" pitchFamily="34" charset="-120"/>
              </a:rPr>
              <a:t>ছবি দুটি লক্ষ্য করো। রোগীদের দেখে তোমাদের কী মনে হচ্ছে? তারা কী ধরণের সমস্যায় ভুগছেন?</a:t>
            </a:r>
            <a:endParaRPr lang="en-US" sz="1100" dirty="0"/>
          </a:p>
        </p:txBody>
      </p:sp>
      <p:sp>
        <p:nvSpPr>
          <p:cNvPr id="7" name="Text 4"/>
          <p:cNvSpPr/>
          <p:nvPr/>
        </p:nvSpPr>
        <p:spPr>
          <a:xfrm>
            <a:off x="3035201" y="1998762"/>
            <a:ext cx="2188443" cy="221456"/>
          </a:xfrm>
          <a:prstGeom prst="rect">
            <a:avLst/>
          </a:prstGeom>
          <a:noFill/>
          <a:ln/>
        </p:spPr>
        <p:txBody>
          <a:bodyPr wrap="none" lIns="0" tIns="0" rIns="0" bIns="0" rtlCol="0" anchor="t"/>
          <a:lstStyle/>
          <a:p>
            <a:pPr algn="l" indent="0" marL="0">
              <a:lnSpc>
                <a:spcPct val="104000"/>
              </a:lnSpc>
              <a:buNone/>
            </a:pPr>
            <a:r>
              <a:rPr lang="en-US" sz="1350" dirty="0">
                <a:solidFill>
                  <a:srgbClr val="1B1B27"/>
                </a:solidFill>
                <a:latin typeface="Raleway" pitchFamily="34" charset="0"/>
                <a:ea typeface="Raleway" pitchFamily="34" charset="-122"/>
                <a:cs typeface="Raleway" pitchFamily="34" charset="-120"/>
              </a:rPr>
              <a:t>শিক্ষার্থীদের উত্তর</a:t>
            </a:r>
            <a:endParaRPr lang="en-US" sz="1350" dirty="0"/>
          </a:p>
        </p:txBody>
      </p:sp>
      <p:sp>
        <p:nvSpPr>
          <p:cNvPr id="8" name="Text 5"/>
          <p:cNvSpPr/>
          <p:nvPr/>
        </p:nvSpPr>
        <p:spPr>
          <a:xfrm>
            <a:off x="3035201" y="2361977"/>
            <a:ext cx="2188443" cy="453628"/>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তারা শ্বাসকষ্ট ও শ্বাসনালীজনিত ব্যাধিতে ভুগছেন।</a:t>
            </a:r>
            <a:endParaRPr lang="en-US" sz="1100" dirty="0"/>
          </a:p>
        </p:txBody>
      </p:sp>
      <p:sp>
        <p:nvSpPr>
          <p:cNvPr id="9" name="Shape 6"/>
          <p:cNvSpPr/>
          <p:nvPr/>
        </p:nvSpPr>
        <p:spPr>
          <a:xfrm>
            <a:off x="3035201" y="3010495"/>
            <a:ext cx="2188443" cy="19050"/>
          </a:xfrm>
          <a:prstGeom prst="roundRect">
            <a:avLst>
              <a:gd name="adj" fmla="val 50000"/>
            </a:avLst>
          </a:prstGeom>
          <a:solidFill>
            <a:srgbClr val="3C3939">
              <a:alpha val="50000"/>
            </a:srgbClr>
          </a:solidFill>
          <a:ln/>
        </p:spPr>
      </p:sp>
      <p:sp>
        <p:nvSpPr>
          <p:cNvPr id="10" name="Text 7"/>
          <p:cNvSpPr/>
          <p:nvPr/>
        </p:nvSpPr>
        <p:spPr>
          <a:xfrm>
            <a:off x="3035201" y="3224436"/>
            <a:ext cx="2188443" cy="221456"/>
          </a:xfrm>
          <a:prstGeom prst="rect">
            <a:avLst/>
          </a:prstGeom>
          <a:noFill/>
          <a:ln/>
        </p:spPr>
        <p:txBody>
          <a:bodyPr wrap="none" lIns="0" tIns="0" rIns="0" bIns="0" rtlCol="0" anchor="t"/>
          <a:lstStyle/>
          <a:p>
            <a:pPr algn="l" indent="0" marL="0">
              <a:lnSpc>
                <a:spcPct val="104000"/>
              </a:lnSpc>
              <a:buNone/>
            </a:pPr>
            <a:r>
              <a:rPr lang="en-US" sz="1350" dirty="0">
                <a:solidFill>
                  <a:srgbClr val="1B1B27"/>
                </a:solidFill>
                <a:latin typeface="Raleway" pitchFamily="34" charset="0"/>
                <a:ea typeface="Raleway" pitchFamily="34" charset="-122"/>
                <a:cs typeface="Raleway" pitchFamily="34" charset="-120"/>
              </a:rPr>
              <a:t>আজকের আলোচ্য বিষয়</a:t>
            </a:r>
            <a:endParaRPr lang="en-US" sz="1350" dirty="0"/>
          </a:p>
        </p:txBody>
      </p:sp>
      <p:sp>
        <p:nvSpPr>
          <p:cNvPr id="11" name="Text 8"/>
          <p:cNvSpPr/>
          <p:nvPr/>
        </p:nvSpPr>
        <p:spPr>
          <a:xfrm>
            <a:off x="3035201" y="3587651"/>
            <a:ext cx="2645643" cy="226814"/>
          </a:xfrm>
          <a:prstGeom prst="rect">
            <a:avLst/>
          </a:prstGeom>
          <a:noFill/>
          <a:ln/>
        </p:spPr>
        <p:txBody>
          <a:bodyPr wrap="none" lIns="0" tIns="0" rIns="0" bIns="0" rtlCol="0" anchor="t"/>
          <a:lstStyle/>
          <a:p>
            <a:pPr algn="l" indent="0" marL="0">
              <a:lnSpc>
                <a:spcPct val="133000"/>
              </a:lnSpc>
              <a:buNone/>
            </a:pPr>
            <a:r>
              <a:rPr lang="en-US" sz="1100" b="1" dirty="0">
                <a:solidFill>
                  <a:srgbClr val="3C3939"/>
                </a:solidFill>
                <a:latin typeface="Roboto Bold" pitchFamily="34" charset="0"/>
                <a:ea typeface="Roboto Bold" pitchFamily="34" charset="-122"/>
                <a:cs typeface="Roboto Bold" pitchFamily="34" charset="-120"/>
              </a:rPr>
              <a:t>শ্বসনতন্ত্র ও শ্বাসনালী সংক্রান্ত রোগ</a:t>
            </a:r>
            <a:endParaRPr lang="en-US" sz="11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496119" y="770334"/>
            <a:ext cx="8151763" cy="442987"/>
          </a:xfrm>
          <a:prstGeom prst="rect">
            <a:avLst/>
          </a:prstGeom>
          <a:noFill/>
          <a:ln/>
        </p:spPr>
        <p:txBody>
          <a:bodyPr wrap="none" lIns="0" tIns="0" rIns="0" bIns="0" rtlCol="0" anchor="t"/>
          <a:lstStyle/>
          <a:p>
            <a:pPr algn="l" indent="0" marL="0">
              <a:lnSpc>
                <a:spcPct val="104000"/>
              </a:lnSpc>
              <a:buNone/>
            </a:pPr>
            <a:r>
              <a:rPr lang="en-US" sz="2750" dirty="0">
                <a:solidFill>
                  <a:srgbClr val="1B1B27"/>
                </a:solidFill>
                <a:latin typeface="Raleway" pitchFamily="34" charset="0"/>
                <a:ea typeface="Raleway" pitchFamily="34" charset="-122"/>
                <a:cs typeface="Raleway" pitchFamily="34" charset="-120"/>
              </a:rPr>
              <a:t>অ্যাজমা বা হাঁপানি (সংজ্ঞা ও কারণ)</a:t>
            </a:r>
            <a:endParaRPr lang="en-US" sz="2750" dirty="0"/>
          </a:p>
        </p:txBody>
      </p:sp>
      <p:pic>
        <p:nvPicPr>
          <p:cNvPr id="3" name="Image 0" descr="preencoded.png">    </p:cNvPr>
          <p:cNvPicPr>
            <a:picLocks noChangeAspect="1"/>
          </p:cNvPicPr>
          <p:nvPr/>
        </p:nvPicPr>
        <p:blipFill>
          <a:blip r:embed="rId1"/>
          <a:stretch>
            <a:fillRect/>
          </a:stretch>
        </p:blipFill>
        <p:spPr>
          <a:xfrm>
            <a:off x="496119" y="1585392"/>
            <a:ext cx="2628230" cy="2628230"/>
          </a:xfrm>
          <a:prstGeom prst="rect">
            <a:avLst/>
          </a:prstGeom>
        </p:spPr>
      </p:pic>
      <p:sp>
        <p:nvSpPr>
          <p:cNvPr id="4" name="Text 1"/>
          <p:cNvSpPr/>
          <p:nvPr/>
        </p:nvSpPr>
        <p:spPr>
          <a:xfrm>
            <a:off x="3474988" y="1756693"/>
            <a:ext cx="5177582" cy="221456"/>
          </a:xfrm>
          <a:prstGeom prst="rect">
            <a:avLst/>
          </a:prstGeom>
          <a:noFill/>
          <a:ln/>
        </p:spPr>
        <p:txBody>
          <a:bodyPr wrap="none" lIns="0" tIns="0" rIns="0" bIns="0" rtlCol="0" anchor="t"/>
          <a:lstStyle/>
          <a:p>
            <a:pPr algn="l" indent="0" marL="0">
              <a:lnSpc>
                <a:spcPct val="104000"/>
              </a:lnSpc>
              <a:buNone/>
            </a:pPr>
            <a:r>
              <a:rPr lang="en-US" sz="1350" dirty="0">
                <a:solidFill>
                  <a:srgbClr val="1B1B27"/>
                </a:solidFill>
                <a:latin typeface="Raleway" pitchFamily="34" charset="0"/>
                <a:ea typeface="Raleway" pitchFamily="34" charset="-122"/>
                <a:cs typeface="Raleway" pitchFamily="34" charset="-120"/>
              </a:rPr>
              <a:t>সংজ্ঞা</a:t>
            </a:r>
            <a:endParaRPr lang="en-US" sz="1350" dirty="0"/>
          </a:p>
        </p:txBody>
      </p:sp>
      <p:sp>
        <p:nvSpPr>
          <p:cNvPr id="5" name="Text 2"/>
          <p:cNvSpPr/>
          <p:nvPr/>
        </p:nvSpPr>
        <p:spPr>
          <a:xfrm>
            <a:off x="3474988" y="2119908"/>
            <a:ext cx="5177582" cy="453628"/>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এটি কোনো ছোঁয়াচে বা জীবনঘাতী রোগ নয়। দেহের অনাক্রম্যতন্ত্র বা রোগ প্রতিরোধ ব্যবস্থার অতিরিক্ত প্রতিক্রিয়ার ফলে শ্বাসনালীতে প্রদাহ সৃষ্টি হয়ে অ্যাজমা বা হাঁপানি হয়।</a:t>
            </a:r>
            <a:endParaRPr lang="en-US" sz="1100" dirty="0"/>
          </a:p>
        </p:txBody>
      </p:sp>
      <p:sp>
        <p:nvSpPr>
          <p:cNvPr id="6" name="Text 3"/>
          <p:cNvSpPr/>
          <p:nvPr/>
        </p:nvSpPr>
        <p:spPr>
          <a:xfrm>
            <a:off x="3474988" y="2715295"/>
            <a:ext cx="5177582" cy="221456"/>
          </a:xfrm>
          <a:prstGeom prst="rect">
            <a:avLst/>
          </a:prstGeom>
          <a:noFill/>
          <a:ln/>
        </p:spPr>
        <p:txBody>
          <a:bodyPr wrap="none" lIns="0" tIns="0" rIns="0" bIns="0" rtlCol="0" anchor="t"/>
          <a:lstStyle/>
          <a:p>
            <a:pPr algn="l" indent="0" marL="0">
              <a:lnSpc>
                <a:spcPct val="104000"/>
              </a:lnSpc>
              <a:buNone/>
            </a:pPr>
            <a:r>
              <a:rPr lang="en-US" sz="1350" dirty="0">
                <a:solidFill>
                  <a:srgbClr val="1B1B27"/>
                </a:solidFill>
                <a:latin typeface="Raleway" pitchFamily="34" charset="0"/>
                <a:ea typeface="Raleway" pitchFamily="34" charset="-122"/>
                <a:cs typeface="Raleway" pitchFamily="34" charset="-120"/>
              </a:rPr>
              <a:t>কারণসমূহ</a:t>
            </a:r>
            <a:endParaRPr lang="en-US" sz="1350" dirty="0"/>
          </a:p>
        </p:txBody>
      </p:sp>
      <p:sp>
        <p:nvSpPr>
          <p:cNvPr id="7" name="Text 4"/>
          <p:cNvSpPr/>
          <p:nvPr/>
        </p:nvSpPr>
        <p:spPr>
          <a:xfrm>
            <a:off x="3474988" y="3078510"/>
            <a:ext cx="5177582" cy="1055936"/>
          </a:xfrm>
          <a:prstGeom prst="rect">
            <a:avLst/>
          </a:prstGeom>
          <a:noFill/>
          <a:ln/>
        </p:spPr>
        <p:txBody>
          <a:bodyPr wrap="square" lIns="0" tIns="0" rIns="0" bIns="0" rtlCol="0" anchor="t">
            <a:normAutofit/>
          </a:bodyPr>
          <a:lstStyle/>
          <a:p>
            <a:pPr algn="l" marL="223520" indent="-223520">
              <a:lnSpc>
                <a:spcPct val="133000"/>
              </a:lnSpc>
              <a:buSzPct val="100000"/>
              <a:buFont typeface="+mj-lt"/>
              <a:buAutoNum type="arabicPeriod" startAt="1"/>
            </a:pPr>
            <a:r>
              <a:rPr lang="en-US" sz="1100" dirty="0">
                <a:solidFill>
                  <a:srgbClr val="3C3939"/>
                </a:solidFill>
                <a:latin typeface="Roboto" pitchFamily="34" charset="0"/>
                <a:ea typeface="Roboto" pitchFamily="34" charset="-122"/>
                <a:cs typeface="Roboto" pitchFamily="34" charset="-120"/>
              </a:rPr>
              <a:t>অ্যালার্জি সৃষ্টিকারী খাদ্য গ্রহণ (যেমন: চিংড়ি, গরুর মাংস, ইলিশ ইত্যাদি)</a:t>
            </a:r>
            <a:endParaRPr lang="en-US" sz="1100" dirty="0"/>
          </a:p>
          <a:p>
            <a:pPr algn="l" marL="223520" indent="-223520">
              <a:lnSpc>
                <a:spcPct val="133000"/>
              </a:lnSpc>
              <a:buSzPct val="100000"/>
              <a:buFont typeface="+mj-lt"/>
              <a:buAutoNum type="arabicPeriod" startAt="2"/>
            </a:pPr>
            <a:r>
              <a:rPr lang="en-US" sz="1100" dirty="0">
                <a:solidFill>
                  <a:srgbClr val="3C3939"/>
                </a:solidFill>
                <a:latin typeface="Roboto" pitchFamily="34" charset="0"/>
                <a:ea typeface="Roboto" pitchFamily="34" charset="-122"/>
                <a:cs typeface="Roboto" pitchFamily="34" charset="-120"/>
              </a:rPr>
              <a:t>বায়ুর সাথে ধূলিকণা ও ফুলের রেণু শ্বাসনালীতে প্রবেশ করলে</a:t>
            </a:r>
            <a:endParaRPr lang="en-US" sz="1100" dirty="0"/>
          </a:p>
          <a:p>
            <a:pPr algn="l" marL="223520" indent="-223520">
              <a:lnSpc>
                <a:spcPct val="133000"/>
              </a:lnSpc>
              <a:buSzPct val="100000"/>
              <a:buFont typeface="+mj-lt"/>
              <a:buAutoNum type="arabicPeriod" startAt="3"/>
            </a:pPr>
            <a:r>
              <a:rPr lang="en-US" sz="1100" dirty="0">
                <a:solidFill>
                  <a:srgbClr val="3C3939"/>
                </a:solidFill>
                <a:latin typeface="Roboto" pitchFamily="34" charset="0"/>
                <a:ea typeface="Roboto" pitchFamily="34" charset="-122"/>
                <a:cs typeface="Roboto" pitchFamily="34" charset="-120"/>
              </a:rPr>
              <a:t>শিশুদের ক্ষেত্রে সাধারণ সর্দি-কাশি থেকে জটিলতা তৈরি হওয়া</a:t>
            </a:r>
            <a:endParaRPr lang="en-US" sz="1100" dirty="0"/>
          </a:p>
          <a:p>
            <a:pPr algn="l" marL="223520" indent="-223520">
              <a:lnSpc>
                <a:spcPct val="133000"/>
              </a:lnSpc>
              <a:buSzPct val="100000"/>
              <a:buFont typeface="+mj-lt"/>
              <a:buAutoNum type="arabicPeriod" startAt="4"/>
            </a:pPr>
            <a:r>
              <a:rPr lang="en-US" sz="1100" dirty="0">
                <a:solidFill>
                  <a:srgbClr val="3C3939"/>
                </a:solidFill>
                <a:latin typeface="Roboto" pitchFamily="34" charset="0"/>
                <a:ea typeface="Roboto" pitchFamily="34" charset="-122"/>
                <a:cs typeface="Roboto" pitchFamily="34" charset="-120"/>
              </a:rPr>
              <a:t>ঋতু পরিবর্তনের আবহাওয়া</a:t>
            </a:r>
            <a:endParaRPr lang="en-US" sz="11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496119" y="423714"/>
            <a:ext cx="4722763" cy="436066"/>
          </a:xfrm>
          <a:prstGeom prst="rect">
            <a:avLst/>
          </a:prstGeom>
          <a:noFill/>
          <a:ln/>
        </p:spPr>
        <p:txBody>
          <a:bodyPr wrap="none" lIns="0" tIns="0" rIns="0" bIns="0" rtlCol="0" anchor="t"/>
          <a:lstStyle/>
          <a:p>
            <a:pPr algn="l" indent="0" marL="0">
              <a:lnSpc>
                <a:spcPct val="104000"/>
              </a:lnSpc>
              <a:buNone/>
            </a:pPr>
            <a:r>
              <a:rPr lang="en-US" sz="2700" dirty="0">
                <a:solidFill>
                  <a:srgbClr val="1B1B27"/>
                </a:solidFill>
                <a:latin typeface="Raleway" pitchFamily="34" charset="0"/>
                <a:ea typeface="Raleway" pitchFamily="34" charset="-122"/>
                <a:cs typeface="Raleway" pitchFamily="34" charset="-120"/>
              </a:rPr>
              <a:t>অ্যাজমা বা হাঁপানির লক্ষণসমূহ</a:t>
            </a:r>
            <a:endParaRPr lang="en-US" sz="2700" dirty="0"/>
          </a:p>
        </p:txBody>
      </p:sp>
      <p:sp>
        <p:nvSpPr>
          <p:cNvPr id="4" name="Shape 1"/>
          <p:cNvSpPr/>
          <p:nvPr/>
        </p:nvSpPr>
        <p:spPr>
          <a:xfrm>
            <a:off x="496119" y="1065833"/>
            <a:ext cx="4722763" cy="810444"/>
          </a:xfrm>
          <a:prstGeom prst="roundRect">
            <a:avLst>
              <a:gd name="adj" fmla="val 7232"/>
            </a:avLst>
          </a:prstGeom>
          <a:solidFill>
            <a:srgbClr val="E1E1EA"/>
          </a:solidFill>
          <a:ln w="4763">
            <a:solidFill>
              <a:srgbClr val="C7C7D0"/>
            </a:solidFill>
            <a:prstDash val="solid"/>
          </a:ln>
        </p:spPr>
      </p:sp>
      <p:sp>
        <p:nvSpPr>
          <p:cNvPr id="5" name="Text 2"/>
          <p:cNvSpPr/>
          <p:nvPr/>
        </p:nvSpPr>
        <p:spPr>
          <a:xfrm>
            <a:off x="640407" y="1210121"/>
            <a:ext cx="4434185" cy="218033"/>
          </a:xfrm>
          <a:prstGeom prst="rect">
            <a:avLst/>
          </a:prstGeom>
          <a:noFill/>
          <a:ln/>
        </p:spPr>
        <p:txBody>
          <a:bodyPr wrap="none" lIns="0" tIns="0" rIns="0" bIns="0" rtlCol="0" anchor="t"/>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শ্বাসকষ্ট</a:t>
            </a:r>
            <a:endParaRPr lang="en-US" sz="1350" dirty="0"/>
          </a:p>
        </p:txBody>
      </p:sp>
      <p:sp>
        <p:nvSpPr>
          <p:cNvPr id="6" name="Text 3"/>
          <p:cNvSpPr/>
          <p:nvPr/>
        </p:nvSpPr>
        <p:spPr>
          <a:xfrm>
            <a:off x="640407" y="1510531"/>
            <a:ext cx="4434185" cy="221456"/>
          </a:xfrm>
          <a:prstGeom prst="rect">
            <a:avLst/>
          </a:prstGeom>
          <a:noFill/>
          <a:ln/>
        </p:spPr>
        <p:txBody>
          <a:bodyPr wrap="none" lIns="0" tIns="0" rIns="0" bIns="0" rtlCol="0" anchor="t"/>
          <a:lstStyle/>
          <a:p>
            <a:pPr algn="l" indent="0" marL="0">
              <a:lnSpc>
                <a:spcPct val="132000"/>
              </a:lnSpc>
              <a:buNone/>
            </a:pPr>
            <a:r>
              <a:rPr lang="en-US" sz="1050" dirty="0">
                <a:solidFill>
                  <a:srgbClr val="3C3939"/>
                </a:solidFill>
                <a:latin typeface="Roboto" pitchFamily="34" charset="0"/>
                <a:ea typeface="Roboto" pitchFamily="34" charset="-122"/>
                <a:cs typeface="Roboto" pitchFamily="34" charset="-120"/>
              </a:rPr>
              <a:t>হঠাৎ শ্বাসকষ্ট বৃদ্ধি ও দম বন্ধ হওয়ার মতো অনুভূতি</a:t>
            </a:r>
            <a:endParaRPr lang="en-US" sz="1050" dirty="0"/>
          </a:p>
        </p:txBody>
      </p:sp>
      <p:sp>
        <p:nvSpPr>
          <p:cNvPr id="7" name="Shape 4"/>
          <p:cNvSpPr/>
          <p:nvPr/>
        </p:nvSpPr>
        <p:spPr>
          <a:xfrm>
            <a:off x="496119" y="2013645"/>
            <a:ext cx="4722763" cy="810444"/>
          </a:xfrm>
          <a:prstGeom prst="roundRect">
            <a:avLst>
              <a:gd name="adj" fmla="val 7232"/>
            </a:avLst>
          </a:prstGeom>
          <a:solidFill>
            <a:srgbClr val="E1E1EA"/>
          </a:solidFill>
          <a:ln w="4763">
            <a:solidFill>
              <a:srgbClr val="C7C7D0"/>
            </a:solidFill>
            <a:prstDash val="solid"/>
          </a:ln>
        </p:spPr>
      </p:sp>
      <p:sp>
        <p:nvSpPr>
          <p:cNvPr id="8" name="Text 5"/>
          <p:cNvSpPr/>
          <p:nvPr/>
        </p:nvSpPr>
        <p:spPr>
          <a:xfrm>
            <a:off x="640407" y="2157933"/>
            <a:ext cx="4434185" cy="218033"/>
          </a:xfrm>
          <a:prstGeom prst="rect">
            <a:avLst/>
          </a:prstGeom>
          <a:noFill/>
          <a:ln/>
        </p:spPr>
        <p:txBody>
          <a:bodyPr wrap="none" lIns="0" tIns="0" rIns="0" bIns="0" rtlCol="0" anchor="t"/>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পাঁজরের পরিবর্তন</a:t>
            </a:r>
            <a:endParaRPr lang="en-US" sz="1350" dirty="0"/>
          </a:p>
        </p:txBody>
      </p:sp>
      <p:sp>
        <p:nvSpPr>
          <p:cNvPr id="9" name="Text 6"/>
          <p:cNvSpPr/>
          <p:nvPr/>
        </p:nvSpPr>
        <p:spPr>
          <a:xfrm>
            <a:off x="640407" y="2458343"/>
            <a:ext cx="4434185" cy="221456"/>
          </a:xfrm>
          <a:prstGeom prst="rect">
            <a:avLst/>
          </a:prstGeom>
          <a:noFill/>
          <a:ln/>
        </p:spPr>
        <p:txBody>
          <a:bodyPr wrap="none" lIns="0" tIns="0" rIns="0" bIns="0" rtlCol="0" anchor="t"/>
          <a:lstStyle/>
          <a:p>
            <a:pPr algn="l" indent="0" marL="0">
              <a:lnSpc>
                <a:spcPct val="132000"/>
              </a:lnSpc>
              <a:buNone/>
            </a:pPr>
            <a:r>
              <a:rPr lang="en-US" sz="1050" dirty="0">
                <a:solidFill>
                  <a:srgbClr val="3C3939"/>
                </a:solidFill>
                <a:latin typeface="Roboto" pitchFamily="34" charset="0"/>
                <a:ea typeface="Roboto" pitchFamily="34" charset="-122"/>
                <a:cs typeface="Roboto" pitchFamily="34" charset="-120"/>
              </a:rPr>
              <a:t>শ্বাসের সময় পাঁজরের চামড়া ভেতরের দিকে ঢুকে যাওয়া</a:t>
            </a:r>
            <a:endParaRPr lang="en-US" sz="1050" dirty="0"/>
          </a:p>
        </p:txBody>
      </p:sp>
      <p:sp>
        <p:nvSpPr>
          <p:cNvPr id="10" name="Shape 7"/>
          <p:cNvSpPr/>
          <p:nvPr/>
        </p:nvSpPr>
        <p:spPr>
          <a:xfrm>
            <a:off x="496119" y="2961456"/>
            <a:ext cx="4722763" cy="810444"/>
          </a:xfrm>
          <a:prstGeom prst="roundRect">
            <a:avLst>
              <a:gd name="adj" fmla="val 7232"/>
            </a:avLst>
          </a:prstGeom>
          <a:solidFill>
            <a:srgbClr val="E1E1EA"/>
          </a:solidFill>
          <a:ln w="4763">
            <a:solidFill>
              <a:srgbClr val="C7C7D0"/>
            </a:solidFill>
            <a:prstDash val="solid"/>
          </a:ln>
        </p:spPr>
      </p:sp>
      <p:sp>
        <p:nvSpPr>
          <p:cNvPr id="11" name="Text 8"/>
          <p:cNvSpPr/>
          <p:nvPr/>
        </p:nvSpPr>
        <p:spPr>
          <a:xfrm>
            <a:off x="640407" y="3105745"/>
            <a:ext cx="4434185" cy="218033"/>
          </a:xfrm>
          <a:prstGeom prst="rect">
            <a:avLst/>
          </a:prstGeom>
          <a:noFill/>
          <a:ln/>
        </p:spPr>
        <p:txBody>
          <a:bodyPr wrap="none" lIns="0" tIns="0" rIns="0" bIns="0" rtlCol="0" anchor="t"/>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কাশি ও কফ</a:t>
            </a:r>
            <a:endParaRPr lang="en-US" sz="1350" dirty="0"/>
          </a:p>
        </p:txBody>
      </p:sp>
      <p:sp>
        <p:nvSpPr>
          <p:cNvPr id="12" name="Text 9"/>
          <p:cNvSpPr/>
          <p:nvPr/>
        </p:nvSpPr>
        <p:spPr>
          <a:xfrm>
            <a:off x="640407" y="3406155"/>
            <a:ext cx="4434185" cy="221456"/>
          </a:xfrm>
          <a:prstGeom prst="rect">
            <a:avLst/>
          </a:prstGeom>
          <a:noFill/>
          <a:ln/>
        </p:spPr>
        <p:txBody>
          <a:bodyPr wrap="none" lIns="0" tIns="0" rIns="0" bIns="0" rtlCol="0" anchor="t"/>
          <a:lstStyle/>
          <a:p>
            <a:pPr algn="l" indent="0" marL="0">
              <a:lnSpc>
                <a:spcPct val="132000"/>
              </a:lnSpc>
              <a:buNone/>
            </a:pPr>
            <a:r>
              <a:rPr lang="en-US" sz="1050" dirty="0">
                <a:solidFill>
                  <a:srgbClr val="3C3939"/>
                </a:solidFill>
                <a:latin typeface="Roboto" pitchFamily="34" charset="0"/>
                <a:ea typeface="Roboto" pitchFamily="34" charset="-122"/>
                <a:cs typeface="Roboto" pitchFamily="34" charset="-120"/>
              </a:rPr>
              <a:t>কাশির সাথে সাদা কফ বের হওয়া</a:t>
            </a:r>
            <a:endParaRPr lang="en-US" sz="1050" dirty="0"/>
          </a:p>
        </p:txBody>
      </p:sp>
      <p:sp>
        <p:nvSpPr>
          <p:cNvPr id="13" name="Shape 10"/>
          <p:cNvSpPr/>
          <p:nvPr/>
        </p:nvSpPr>
        <p:spPr>
          <a:xfrm>
            <a:off x="496119" y="3909268"/>
            <a:ext cx="4722763" cy="810444"/>
          </a:xfrm>
          <a:prstGeom prst="roundRect">
            <a:avLst>
              <a:gd name="adj" fmla="val 7232"/>
            </a:avLst>
          </a:prstGeom>
          <a:solidFill>
            <a:srgbClr val="E1E1EA"/>
          </a:solidFill>
          <a:ln w="4763">
            <a:solidFill>
              <a:srgbClr val="C7C7D0"/>
            </a:solidFill>
            <a:prstDash val="solid"/>
          </a:ln>
        </p:spPr>
      </p:sp>
      <p:sp>
        <p:nvSpPr>
          <p:cNvPr id="14" name="Text 11"/>
          <p:cNvSpPr/>
          <p:nvPr/>
        </p:nvSpPr>
        <p:spPr>
          <a:xfrm>
            <a:off x="640407" y="4053557"/>
            <a:ext cx="4434185" cy="218033"/>
          </a:xfrm>
          <a:prstGeom prst="rect">
            <a:avLst/>
          </a:prstGeom>
          <a:noFill/>
          <a:ln/>
        </p:spPr>
        <p:txBody>
          <a:bodyPr wrap="none" lIns="0" tIns="0" rIns="0" bIns="0" rtlCol="0" anchor="t"/>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দুর্বলতা</a:t>
            </a:r>
            <a:endParaRPr lang="en-US" sz="1350" dirty="0"/>
          </a:p>
        </p:txBody>
      </p:sp>
      <p:sp>
        <p:nvSpPr>
          <p:cNvPr id="15" name="Text 12"/>
          <p:cNvSpPr/>
          <p:nvPr/>
        </p:nvSpPr>
        <p:spPr>
          <a:xfrm>
            <a:off x="640407" y="4353967"/>
            <a:ext cx="4434185" cy="221456"/>
          </a:xfrm>
          <a:prstGeom prst="rect">
            <a:avLst/>
          </a:prstGeom>
          <a:noFill/>
          <a:ln/>
        </p:spPr>
        <p:txBody>
          <a:bodyPr wrap="none" lIns="0" tIns="0" rIns="0" bIns="0" rtlCol="0" anchor="t"/>
          <a:lstStyle/>
          <a:p>
            <a:pPr algn="l" indent="0" marL="0">
              <a:lnSpc>
                <a:spcPct val="132000"/>
              </a:lnSpc>
              <a:buNone/>
            </a:pPr>
            <a:r>
              <a:rPr lang="en-US" sz="1050" dirty="0">
                <a:solidFill>
                  <a:srgbClr val="3C3939"/>
                </a:solidFill>
                <a:latin typeface="Roboto" pitchFamily="34" charset="0"/>
                <a:ea typeface="Roboto" pitchFamily="34" charset="-122"/>
                <a:cs typeface="Roboto" pitchFamily="34" charset="-120"/>
              </a:rPr>
              <a:t>অতিরিক্ত দুর্বলতা প্রকাশ পাওয়া (সাধারণত জ্বর থাকে না)</a:t>
            </a:r>
            <a:endParaRPr lang="en-US" sz="10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496119" y="409203"/>
            <a:ext cx="8151763" cy="366861"/>
          </a:xfrm>
          <a:prstGeom prst="rect">
            <a:avLst/>
          </a:prstGeom>
          <a:noFill/>
          <a:ln/>
        </p:spPr>
        <p:txBody>
          <a:bodyPr wrap="none" lIns="0" tIns="0" rIns="0" bIns="0" rtlCol="0" anchor="t"/>
          <a:lstStyle/>
          <a:p>
            <a:pPr algn="l" indent="0" marL="0">
              <a:lnSpc>
                <a:spcPct val="104000"/>
              </a:lnSpc>
              <a:buNone/>
            </a:pPr>
            <a:r>
              <a:rPr lang="en-US" sz="2300" dirty="0">
                <a:solidFill>
                  <a:srgbClr val="1B1B27"/>
                </a:solidFill>
                <a:latin typeface="Raleway" pitchFamily="34" charset="0"/>
                <a:ea typeface="Raleway" pitchFamily="34" charset="-122"/>
                <a:cs typeface="Raleway" pitchFamily="34" charset="-120"/>
              </a:rPr>
              <a:t>অ্যাজমা বা হাঁপানির প্রতিকার ও প্রতিরোধ</a:t>
            </a:r>
            <a:endParaRPr lang="en-US" sz="2300" dirty="0"/>
          </a:p>
        </p:txBody>
      </p:sp>
      <p:sp>
        <p:nvSpPr>
          <p:cNvPr id="3" name="Shape 1"/>
          <p:cNvSpPr/>
          <p:nvPr/>
        </p:nvSpPr>
        <p:spPr>
          <a:xfrm>
            <a:off x="411584" y="921841"/>
            <a:ext cx="5367486" cy="3812381"/>
          </a:xfrm>
          <a:prstGeom prst="roundRect">
            <a:avLst>
              <a:gd name="adj" fmla="val 2217"/>
            </a:avLst>
          </a:prstGeom>
          <a:solidFill>
            <a:srgbClr val="1B1B27">
              <a:alpha val="95000"/>
            </a:srgbClr>
          </a:solidFill>
          <a:ln/>
        </p:spPr>
      </p:sp>
      <p:sp>
        <p:nvSpPr>
          <p:cNvPr id="4" name="Text 2"/>
          <p:cNvSpPr/>
          <p:nvPr/>
        </p:nvSpPr>
        <p:spPr>
          <a:xfrm>
            <a:off x="528935" y="2222078"/>
            <a:ext cx="5132784" cy="183431"/>
          </a:xfrm>
          <a:prstGeom prst="rect">
            <a:avLst/>
          </a:prstGeom>
          <a:noFill/>
          <a:ln/>
        </p:spPr>
        <p:txBody>
          <a:bodyPr wrap="none" lIns="0" tIns="0" rIns="0" bIns="0" rtlCol="0" anchor="t"/>
          <a:lstStyle/>
          <a:p>
            <a:pPr algn="l" indent="0" marL="0">
              <a:lnSpc>
                <a:spcPct val="104000"/>
              </a:lnSpc>
              <a:buNone/>
            </a:pPr>
            <a:r>
              <a:rPr lang="en-US" sz="1150" dirty="0">
                <a:solidFill>
                  <a:srgbClr val="FFFFFF"/>
                </a:solidFill>
                <a:latin typeface="Raleway" pitchFamily="34" charset="0"/>
                <a:ea typeface="Raleway" pitchFamily="34" charset="-122"/>
                <a:cs typeface="Raleway" pitchFamily="34" charset="-120"/>
              </a:rPr>
              <a:t>প্রতিকার</a:t>
            </a:r>
            <a:endParaRPr lang="en-US" sz="1150" dirty="0"/>
          </a:p>
        </p:txBody>
      </p:sp>
      <p:sp>
        <p:nvSpPr>
          <p:cNvPr id="5" name="Text 3"/>
          <p:cNvSpPr/>
          <p:nvPr/>
        </p:nvSpPr>
        <p:spPr>
          <a:xfrm>
            <a:off x="528935" y="2502694"/>
            <a:ext cx="5132784" cy="994395"/>
          </a:xfrm>
          <a:prstGeom prst="rect">
            <a:avLst/>
          </a:prstGeom>
          <a:noFill/>
          <a:ln/>
        </p:spPr>
        <p:txBody>
          <a:bodyPr wrap="square" lIns="0" tIns="46960" rIns="0" bIns="0" rtlCol="0" anchor="t">
            <a:normAutofit/>
          </a:bodyPr>
          <a:lstStyle/>
          <a:p>
            <a:pPr algn="l" marL="182880" indent="-182880">
              <a:lnSpc>
                <a:spcPct val="122000"/>
              </a:lnSpc>
              <a:buSzPct val="100000"/>
              <a:buChar char="•"/>
            </a:pPr>
            <a:r>
              <a:rPr lang="en-US" sz="900" dirty="0">
                <a:solidFill>
                  <a:srgbClr val="FFFFFF"/>
                </a:solidFill>
                <a:latin typeface="Roboto" pitchFamily="34" charset="0"/>
                <a:ea typeface="Roboto" pitchFamily="34" charset="-122"/>
                <a:cs typeface="Roboto" pitchFamily="34" charset="-120"/>
              </a:rPr>
              <a:t>যেসব খাবারে শ্বাসকষ্ট বাড়ে তা পরিহার করা</a:t>
            </a:r>
            <a:endParaRPr lang="en-US" sz="900" dirty="0"/>
          </a:p>
          <a:p>
            <a:pPr algn="l" marL="182880" indent="-182880">
              <a:lnSpc>
                <a:spcPct val="122000"/>
              </a:lnSpc>
              <a:buSzPct val="100000"/>
              <a:buChar char="•"/>
            </a:pPr>
            <a:r>
              <a:rPr lang="en-US" sz="900" dirty="0">
                <a:solidFill>
                  <a:srgbClr val="FFFFFF"/>
                </a:solidFill>
                <a:latin typeface="Roboto" pitchFamily="34" charset="0"/>
                <a:ea typeface="Roboto" pitchFamily="34" charset="-122"/>
                <a:cs typeface="Roboto" pitchFamily="34" charset="-120"/>
              </a:rPr>
              <a:t>আলো-বাতাসপূর্ণ ঘরে বাস করা</a:t>
            </a:r>
            <a:endParaRPr lang="en-US" sz="900" dirty="0"/>
          </a:p>
          <a:p>
            <a:pPr algn="l" marL="182880" indent="-182880">
              <a:lnSpc>
                <a:spcPct val="122000"/>
              </a:lnSpc>
              <a:buSzPct val="100000"/>
              <a:buChar char="•"/>
            </a:pPr>
            <a:r>
              <a:rPr lang="en-US" sz="900" dirty="0">
                <a:solidFill>
                  <a:srgbClr val="FFFFFF"/>
                </a:solidFill>
                <a:latin typeface="Roboto" pitchFamily="34" charset="0"/>
                <a:ea typeface="Roboto" pitchFamily="34" charset="-122"/>
                <a:cs typeface="Roboto" pitchFamily="34" charset="-120"/>
              </a:rPr>
              <a:t>পশুর লোম ও কৃত্রিম আঁশ এড়িয়ে চলা</a:t>
            </a:r>
            <a:endParaRPr lang="en-US" sz="900" dirty="0"/>
          </a:p>
          <a:p>
            <a:pPr algn="l" marL="182880" indent="-182880">
              <a:lnSpc>
                <a:spcPct val="122000"/>
              </a:lnSpc>
              <a:buSzPct val="100000"/>
              <a:buChar char="•"/>
            </a:pPr>
            <a:r>
              <a:rPr lang="en-US" sz="900" dirty="0">
                <a:solidFill>
                  <a:srgbClr val="FFFFFF"/>
                </a:solidFill>
                <a:latin typeface="Roboto" pitchFamily="34" charset="0"/>
                <a:ea typeface="Roboto" pitchFamily="34" charset="-122"/>
                <a:cs typeface="Roboto" pitchFamily="34" charset="-120"/>
              </a:rPr>
              <a:t>ধূমপান/জর্দা বর্জন করা</a:t>
            </a:r>
            <a:endParaRPr lang="en-US" sz="900" dirty="0"/>
          </a:p>
          <a:p>
            <a:pPr algn="l" marL="182880" indent="-182880">
              <a:lnSpc>
                <a:spcPct val="122000"/>
              </a:lnSpc>
              <a:buSzPct val="100000"/>
              <a:buChar char="•"/>
            </a:pPr>
            <a:r>
              <a:rPr lang="en-US" sz="900" dirty="0">
                <a:solidFill>
                  <a:srgbClr val="FFFFFF"/>
                </a:solidFill>
                <a:latin typeface="Roboto" pitchFamily="34" charset="0"/>
                <a:ea typeface="Roboto" pitchFamily="34" charset="-122"/>
                <a:cs typeface="Roboto" pitchFamily="34" charset="-120"/>
              </a:rPr>
              <a:t>শ্বাসকষ্টের সময় তরল খাদ্য দেওয়া</a:t>
            </a:r>
            <a:endParaRPr lang="en-US" sz="900" dirty="0"/>
          </a:p>
        </p:txBody>
      </p:sp>
      <p:sp>
        <p:nvSpPr>
          <p:cNvPr id="6" name="Text 4"/>
          <p:cNvSpPr/>
          <p:nvPr/>
        </p:nvSpPr>
        <p:spPr>
          <a:xfrm>
            <a:off x="5985644" y="1019026"/>
            <a:ext cx="2666926" cy="183431"/>
          </a:xfrm>
          <a:prstGeom prst="rect">
            <a:avLst/>
          </a:prstGeom>
          <a:noFill/>
          <a:ln/>
        </p:spPr>
        <p:txBody>
          <a:bodyPr wrap="none" lIns="0" tIns="0" rIns="0" bIns="0" rtlCol="0" anchor="t"/>
          <a:lstStyle/>
          <a:p>
            <a:pPr algn="l" indent="0" marL="0">
              <a:lnSpc>
                <a:spcPct val="104000"/>
              </a:lnSpc>
              <a:buNone/>
            </a:pPr>
            <a:r>
              <a:rPr lang="en-US" sz="1150" dirty="0">
                <a:solidFill>
                  <a:srgbClr val="1B1B27"/>
                </a:solidFill>
                <a:latin typeface="Raleway" pitchFamily="34" charset="0"/>
                <a:ea typeface="Raleway" pitchFamily="34" charset="-122"/>
                <a:cs typeface="Raleway" pitchFamily="34" charset="-120"/>
              </a:rPr>
              <a:t>প্রতিরোধ</a:t>
            </a:r>
            <a:endParaRPr lang="en-US" sz="1150" dirty="0"/>
          </a:p>
        </p:txBody>
      </p:sp>
      <p:sp>
        <p:nvSpPr>
          <p:cNvPr id="7" name="Text 5"/>
          <p:cNvSpPr/>
          <p:nvPr/>
        </p:nvSpPr>
        <p:spPr>
          <a:xfrm>
            <a:off x="5985644" y="1299642"/>
            <a:ext cx="2666926" cy="549027"/>
          </a:xfrm>
          <a:prstGeom prst="rect">
            <a:avLst/>
          </a:prstGeom>
          <a:noFill/>
          <a:ln/>
        </p:spPr>
        <p:txBody>
          <a:bodyPr wrap="square" lIns="0" tIns="46960" rIns="0" bIns="0" rtlCol="0" anchor="t">
            <a:normAutofit/>
          </a:bodyPr>
          <a:lstStyle/>
          <a:p>
            <a:pPr algn="l" marL="182880" indent="-182880">
              <a:lnSpc>
                <a:spcPct val="122000"/>
              </a:lnSpc>
              <a:buSzPct val="100000"/>
              <a:buChar char="•"/>
            </a:pPr>
            <a:r>
              <a:rPr lang="en-US" sz="900" dirty="0">
                <a:solidFill>
                  <a:srgbClr val="3C3939"/>
                </a:solidFill>
                <a:latin typeface="Roboto" pitchFamily="34" charset="0"/>
                <a:ea typeface="Roboto" pitchFamily="34" charset="-122"/>
                <a:cs typeface="Roboto" pitchFamily="34" charset="-120"/>
              </a:rPr>
              <a:t>ধূলিমুক্ত পরিবেশে থাকা</a:t>
            </a:r>
            <a:endParaRPr lang="en-US" sz="900" dirty="0"/>
          </a:p>
          <a:p>
            <a:pPr algn="l" marL="182880" indent="-182880">
              <a:lnSpc>
                <a:spcPct val="122000"/>
              </a:lnSpc>
              <a:buSzPct val="100000"/>
              <a:buChar char="•"/>
            </a:pPr>
            <a:r>
              <a:rPr lang="en-US" sz="900" dirty="0">
                <a:solidFill>
                  <a:srgbClr val="3C3939"/>
                </a:solidFill>
                <a:latin typeface="Roboto" pitchFamily="34" charset="0"/>
                <a:ea typeface="Roboto" pitchFamily="34" charset="-122"/>
                <a:cs typeface="Roboto" pitchFamily="34" charset="-120"/>
              </a:rPr>
              <a:t>চিকিৎসকের পরামর্শ অনুযায়ী সবসময় সাথে ইনহেলার বা প্রয়োজনীয় ওষুধ রাখা</a:t>
            </a:r>
            <a:endParaRPr lang="en-US" sz="900" dirty="0"/>
          </a:p>
        </p:txBody>
      </p:sp>
      <p:pic>
        <p:nvPicPr>
          <p:cNvPr id="8" name="Image 0" descr="preencoded.png">    </p:cNvPr>
          <p:cNvPicPr>
            <a:picLocks noChangeAspect="1"/>
          </p:cNvPicPr>
          <p:nvPr/>
        </p:nvPicPr>
        <p:blipFill>
          <a:blip r:embed="rId1"/>
          <a:stretch>
            <a:fillRect/>
          </a:stretch>
        </p:blipFill>
        <p:spPr>
          <a:xfrm>
            <a:off x="5985644" y="1957983"/>
            <a:ext cx="2666926" cy="2666926"/>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496119" y="403771"/>
            <a:ext cx="8151763" cy="366861"/>
          </a:xfrm>
          <a:prstGeom prst="rect">
            <a:avLst/>
          </a:prstGeom>
          <a:noFill/>
          <a:ln/>
        </p:spPr>
        <p:txBody>
          <a:bodyPr wrap="none" lIns="0" tIns="0" rIns="0" bIns="0" rtlCol="0" anchor="t"/>
          <a:lstStyle/>
          <a:p>
            <a:pPr algn="l" indent="0" marL="0">
              <a:lnSpc>
                <a:spcPct val="104000"/>
              </a:lnSpc>
              <a:buNone/>
            </a:pPr>
            <a:r>
              <a:rPr lang="en-US" sz="2300" dirty="0">
                <a:solidFill>
                  <a:srgbClr val="1B1B27"/>
                </a:solidFill>
                <a:latin typeface="Raleway" pitchFamily="34" charset="0"/>
                <a:ea typeface="Raleway" pitchFamily="34" charset="-122"/>
                <a:cs typeface="Raleway" pitchFamily="34" charset="-120"/>
              </a:rPr>
              <a:t>ব্রঙ্কাইটিস (সংজ্ঞা ও কারণ)</a:t>
            </a:r>
            <a:endParaRPr lang="en-US" sz="2300" dirty="0"/>
          </a:p>
        </p:txBody>
      </p:sp>
      <p:sp>
        <p:nvSpPr>
          <p:cNvPr id="3" name="Text 1"/>
          <p:cNvSpPr/>
          <p:nvPr/>
        </p:nvSpPr>
        <p:spPr>
          <a:xfrm>
            <a:off x="496119" y="1906860"/>
            <a:ext cx="5198418" cy="183431"/>
          </a:xfrm>
          <a:prstGeom prst="rect">
            <a:avLst/>
          </a:prstGeom>
          <a:noFill/>
          <a:ln/>
        </p:spPr>
        <p:txBody>
          <a:bodyPr wrap="none" lIns="0" tIns="0" rIns="0" bIns="0" rtlCol="0" anchor="t"/>
          <a:lstStyle/>
          <a:p>
            <a:pPr algn="l" indent="0" marL="0">
              <a:lnSpc>
                <a:spcPct val="104000"/>
              </a:lnSpc>
              <a:buNone/>
            </a:pPr>
            <a:r>
              <a:rPr lang="en-US" sz="1150" dirty="0">
                <a:solidFill>
                  <a:srgbClr val="1B1B27"/>
                </a:solidFill>
                <a:latin typeface="Raleway" pitchFamily="34" charset="0"/>
                <a:ea typeface="Raleway" pitchFamily="34" charset="-122"/>
                <a:cs typeface="Raleway" pitchFamily="34" charset="-120"/>
              </a:rPr>
              <a:t>সংজ্ঞা</a:t>
            </a:r>
            <a:endParaRPr lang="en-US" sz="1150" dirty="0"/>
          </a:p>
        </p:txBody>
      </p:sp>
      <p:sp>
        <p:nvSpPr>
          <p:cNvPr id="4" name="Text 2"/>
          <p:cNvSpPr/>
          <p:nvPr/>
        </p:nvSpPr>
        <p:spPr>
          <a:xfrm>
            <a:off x="496119" y="2187476"/>
            <a:ext cx="5198418" cy="343346"/>
          </a:xfrm>
          <a:prstGeom prst="rect">
            <a:avLst/>
          </a:prstGeom>
          <a:noFill/>
          <a:ln/>
        </p:spPr>
        <p:txBody>
          <a:bodyPr wrap="square" lIns="0" tIns="0" rIns="0" bIns="0" rtlCol="0" anchor="t">
            <a:normAutofit/>
          </a:bodyPr>
          <a:lstStyle/>
          <a:p>
            <a:pPr algn="l" indent="0" marL="0">
              <a:lnSpc>
                <a:spcPct val="122000"/>
              </a:lnSpc>
              <a:buNone/>
            </a:pPr>
            <a:r>
              <a:rPr lang="en-US" sz="900" dirty="0">
                <a:solidFill>
                  <a:srgbClr val="3C3939"/>
                </a:solidFill>
                <a:latin typeface="Roboto" pitchFamily="34" charset="0"/>
                <a:ea typeface="Roboto" pitchFamily="34" charset="-122"/>
                <a:cs typeface="Roboto" pitchFamily="34" charset="-120"/>
              </a:rPr>
              <a:t>শ্বাসনালীর ভেতরের আবৃত ঝিল্লির প্রদাহকে ব্রঙ্কাইটিস বলে। ব্যাকটেরিয়ার আক্রমণে এটি হয় এবং শিশু ও বৃদ্ধরা এতে বেশি আক্রান্ত হন।</a:t>
            </a:r>
            <a:endParaRPr lang="en-US" sz="900" dirty="0"/>
          </a:p>
        </p:txBody>
      </p:sp>
      <p:sp>
        <p:nvSpPr>
          <p:cNvPr id="5" name="Text 3"/>
          <p:cNvSpPr/>
          <p:nvPr/>
        </p:nvSpPr>
        <p:spPr>
          <a:xfrm>
            <a:off x="496119" y="2628007"/>
            <a:ext cx="5198418" cy="183431"/>
          </a:xfrm>
          <a:prstGeom prst="rect">
            <a:avLst/>
          </a:prstGeom>
          <a:noFill/>
          <a:ln/>
        </p:spPr>
        <p:txBody>
          <a:bodyPr wrap="none" lIns="0" tIns="0" rIns="0" bIns="0" rtlCol="0" anchor="t"/>
          <a:lstStyle/>
          <a:p>
            <a:pPr algn="l" indent="0" marL="0">
              <a:lnSpc>
                <a:spcPct val="104000"/>
              </a:lnSpc>
              <a:buNone/>
            </a:pPr>
            <a:r>
              <a:rPr lang="en-US" sz="1150" dirty="0">
                <a:solidFill>
                  <a:srgbClr val="1B1B27"/>
                </a:solidFill>
                <a:latin typeface="Raleway" pitchFamily="34" charset="0"/>
                <a:ea typeface="Raleway" pitchFamily="34" charset="-122"/>
                <a:cs typeface="Raleway" pitchFamily="34" charset="-120"/>
              </a:rPr>
              <a:t>কারণ</a:t>
            </a:r>
            <a:endParaRPr lang="en-US" sz="1150" dirty="0"/>
          </a:p>
        </p:txBody>
      </p:sp>
      <p:pic>
        <p:nvPicPr>
          <p:cNvPr id="6" name="Image 0" descr="preencoded.png">    </p:cNvPr>
          <p:cNvPicPr>
            <a:picLocks noChangeAspect="1"/>
          </p:cNvPicPr>
          <p:nvPr/>
        </p:nvPicPr>
        <p:blipFill>
          <a:blip r:embed="rId1"/>
          <a:stretch>
            <a:fillRect/>
          </a:stretch>
        </p:blipFill>
        <p:spPr>
          <a:xfrm>
            <a:off x="5985644" y="1025723"/>
            <a:ext cx="2666926" cy="2666926"/>
          </a:xfrm>
          <a:prstGeom prst="rect">
            <a:avLst/>
          </a:prstGeom>
        </p:spPr>
      </p:pic>
      <p:pic>
        <p:nvPicPr>
          <p:cNvPr id="7"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96119" y="3911278"/>
            <a:ext cx="293489" cy="293489"/>
          </a:xfrm>
          <a:prstGeom prst="rect">
            <a:avLst/>
          </a:prstGeom>
        </p:spPr>
      </p:pic>
      <p:sp>
        <p:nvSpPr>
          <p:cNvPr id="8" name="Text 4"/>
          <p:cNvSpPr/>
          <p:nvPr/>
        </p:nvSpPr>
        <p:spPr>
          <a:xfrm>
            <a:off x="496119" y="4326285"/>
            <a:ext cx="4015085" cy="183431"/>
          </a:xfrm>
          <a:prstGeom prst="rect">
            <a:avLst/>
          </a:prstGeom>
          <a:noFill/>
          <a:ln/>
        </p:spPr>
        <p:txBody>
          <a:bodyPr wrap="none" lIns="0" tIns="0" rIns="0" bIns="0" rtlCol="0" anchor="t"/>
          <a:lstStyle/>
          <a:p>
            <a:pPr algn="l" indent="0" marL="0">
              <a:lnSpc>
                <a:spcPct val="104000"/>
              </a:lnSpc>
              <a:buNone/>
            </a:pPr>
            <a:r>
              <a:rPr lang="en-US" sz="1150" dirty="0">
                <a:solidFill>
                  <a:srgbClr val="3C3939"/>
                </a:solidFill>
                <a:latin typeface="Raleway" pitchFamily="34" charset="0"/>
                <a:ea typeface="Raleway" pitchFamily="34" charset="-122"/>
                <a:cs typeface="Raleway" pitchFamily="34" charset="-120"/>
              </a:rPr>
              <a:t>ধূমপান</a:t>
            </a:r>
            <a:endParaRPr lang="en-US" sz="1150" dirty="0"/>
          </a:p>
        </p:txBody>
      </p:sp>
      <p:sp>
        <p:nvSpPr>
          <p:cNvPr id="9" name="Text 5"/>
          <p:cNvSpPr/>
          <p:nvPr/>
        </p:nvSpPr>
        <p:spPr>
          <a:xfrm>
            <a:off x="496119" y="4567982"/>
            <a:ext cx="4015085" cy="171673"/>
          </a:xfrm>
          <a:prstGeom prst="rect">
            <a:avLst/>
          </a:prstGeom>
          <a:noFill/>
          <a:ln/>
        </p:spPr>
        <p:txBody>
          <a:bodyPr wrap="none" lIns="0" tIns="0" rIns="0" bIns="0" rtlCol="0" anchor="t"/>
          <a:lstStyle/>
          <a:p>
            <a:pPr algn="l" indent="0" marL="0">
              <a:lnSpc>
                <a:spcPct val="122000"/>
              </a:lnSpc>
              <a:buNone/>
            </a:pPr>
            <a:r>
              <a:rPr lang="en-US" sz="900" dirty="0">
                <a:solidFill>
                  <a:srgbClr val="3C3939"/>
                </a:solidFill>
                <a:latin typeface="Roboto" pitchFamily="34" charset="0"/>
                <a:ea typeface="Roboto" pitchFamily="34" charset="-122"/>
                <a:cs typeface="Roboto" pitchFamily="34" charset="-120"/>
              </a:rPr>
              <a:t>ধূমপান ব্রঙ্কাইটিসের অন্যতম প্রধান কারণ।</a:t>
            </a:r>
            <a:endParaRPr lang="en-US" sz="900" dirty="0"/>
          </a:p>
        </p:txBody>
      </p:sp>
      <p:pic>
        <p:nvPicPr>
          <p:cNvPr id="10"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632722" y="3911278"/>
            <a:ext cx="293489" cy="293489"/>
          </a:xfrm>
          <a:prstGeom prst="rect">
            <a:avLst/>
          </a:prstGeom>
        </p:spPr>
      </p:pic>
      <p:sp>
        <p:nvSpPr>
          <p:cNvPr id="11" name="Text 6"/>
          <p:cNvSpPr/>
          <p:nvPr/>
        </p:nvSpPr>
        <p:spPr>
          <a:xfrm>
            <a:off x="4632722" y="4326285"/>
            <a:ext cx="4015160" cy="183431"/>
          </a:xfrm>
          <a:prstGeom prst="rect">
            <a:avLst/>
          </a:prstGeom>
          <a:noFill/>
          <a:ln/>
        </p:spPr>
        <p:txBody>
          <a:bodyPr wrap="none" lIns="0" tIns="0" rIns="0" bIns="0" rtlCol="0" anchor="t"/>
          <a:lstStyle/>
          <a:p>
            <a:pPr algn="l" indent="0" marL="0">
              <a:lnSpc>
                <a:spcPct val="104000"/>
              </a:lnSpc>
              <a:buNone/>
            </a:pPr>
            <a:r>
              <a:rPr lang="en-US" sz="1150" dirty="0">
                <a:solidFill>
                  <a:srgbClr val="3C3939"/>
                </a:solidFill>
                <a:latin typeface="Raleway" pitchFamily="34" charset="0"/>
                <a:ea typeface="Raleway" pitchFamily="34" charset="-122"/>
                <a:cs typeface="Raleway" pitchFamily="34" charset="-120"/>
              </a:rPr>
              <a:t>দূষিত পরিবেশ</a:t>
            </a:r>
            <a:endParaRPr lang="en-US" sz="1150" dirty="0"/>
          </a:p>
        </p:txBody>
      </p:sp>
      <p:sp>
        <p:nvSpPr>
          <p:cNvPr id="12" name="Text 7"/>
          <p:cNvSpPr/>
          <p:nvPr/>
        </p:nvSpPr>
        <p:spPr>
          <a:xfrm>
            <a:off x="4632722" y="4567982"/>
            <a:ext cx="4015160" cy="171673"/>
          </a:xfrm>
          <a:prstGeom prst="rect">
            <a:avLst/>
          </a:prstGeom>
          <a:noFill/>
          <a:ln/>
        </p:spPr>
        <p:txBody>
          <a:bodyPr wrap="none" lIns="0" tIns="0" rIns="0" bIns="0" rtlCol="0" anchor="t"/>
          <a:lstStyle/>
          <a:p>
            <a:pPr algn="l" indent="0" marL="0">
              <a:lnSpc>
                <a:spcPct val="122000"/>
              </a:lnSpc>
              <a:buNone/>
            </a:pPr>
            <a:r>
              <a:rPr lang="en-US" sz="900" dirty="0">
                <a:solidFill>
                  <a:srgbClr val="3C3939"/>
                </a:solidFill>
                <a:latin typeface="Roboto" pitchFamily="34" charset="0"/>
                <a:ea typeface="Roboto" pitchFamily="34" charset="-122"/>
                <a:cs typeface="Roboto" pitchFamily="34" charset="-120"/>
              </a:rPr>
              <a:t>অস্বাস্থ্যকর ধূলিকণাপূর্ণ ও স্যাঁতস্যাঁতে আবহাওয়ায় কাজ করা।</a:t>
            </a:r>
            <a:endParaRPr lang="en-US" sz="9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496119" y="1087413"/>
            <a:ext cx="4722763" cy="442987"/>
          </a:xfrm>
          <a:prstGeom prst="rect">
            <a:avLst/>
          </a:prstGeom>
          <a:noFill/>
          <a:ln/>
        </p:spPr>
        <p:txBody>
          <a:bodyPr wrap="none" lIns="0" tIns="0" rIns="0" bIns="0" rtlCol="0" anchor="t"/>
          <a:lstStyle/>
          <a:p>
            <a:pPr algn="l" indent="0" marL="0">
              <a:lnSpc>
                <a:spcPct val="104000"/>
              </a:lnSpc>
              <a:buNone/>
            </a:pPr>
            <a:r>
              <a:rPr lang="en-US" sz="2750" dirty="0">
                <a:solidFill>
                  <a:srgbClr val="1B1B27"/>
                </a:solidFill>
                <a:latin typeface="Raleway" pitchFamily="34" charset="0"/>
                <a:ea typeface="Raleway" pitchFamily="34" charset="-122"/>
                <a:cs typeface="Raleway" pitchFamily="34" charset="-120"/>
              </a:rPr>
              <a:t>ব্রঙ্কাইটিসের লক্ষণসমূহ</a:t>
            </a:r>
            <a:endParaRPr lang="en-US" sz="2750" dirty="0"/>
          </a:p>
        </p:txBody>
      </p:sp>
      <p:sp>
        <p:nvSpPr>
          <p:cNvPr id="4" name="Shape 1"/>
          <p:cNvSpPr/>
          <p:nvPr/>
        </p:nvSpPr>
        <p:spPr>
          <a:xfrm>
            <a:off x="496119" y="1743001"/>
            <a:ext cx="318939" cy="318939"/>
          </a:xfrm>
          <a:prstGeom prst="roundRect">
            <a:avLst>
              <a:gd name="adj" fmla="val 18669"/>
            </a:avLst>
          </a:prstGeom>
          <a:solidFill>
            <a:srgbClr val="E1E1EA"/>
          </a:solidFill>
          <a:ln w="4763">
            <a:solidFill>
              <a:srgbClr val="C7C7D0"/>
            </a:solidFill>
            <a:prstDash val="solid"/>
          </a:ln>
        </p:spPr>
      </p:sp>
      <p:sp>
        <p:nvSpPr>
          <p:cNvPr id="5" name="Text 2"/>
          <p:cNvSpPr/>
          <p:nvPr/>
        </p:nvSpPr>
        <p:spPr>
          <a:xfrm>
            <a:off x="549287" y="1769566"/>
            <a:ext cx="212601" cy="265807"/>
          </a:xfrm>
          <a:prstGeom prst="rect">
            <a:avLst/>
          </a:prstGeom>
          <a:noFill/>
          <a:ln/>
        </p:spPr>
        <p:txBody>
          <a:bodyPr wrap="none" lIns="0" tIns="0" rIns="0" bIns="0" rtlCol="0" anchor="ctr"/>
          <a:lstStyle/>
          <a:p>
            <a:pPr algn="ctr" indent="0" marL="0">
              <a:lnSpc>
                <a:spcPct val="100000"/>
              </a:lnSpc>
              <a:buNone/>
            </a:pPr>
            <a:r>
              <a:rPr lang="en-US" sz="1650" dirty="0">
                <a:solidFill>
                  <a:srgbClr val="3C3939"/>
                </a:solidFill>
                <a:latin typeface="Raleway" pitchFamily="34" charset="0"/>
                <a:ea typeface="Raleway" pitchFamily="34" charset="-122"/>
                <a:cs typeface="Raleway" pitchFamily="34" charset="-120"/>
              </a:rPr>
              <a:t>1</a:t>
            </a:r>
            <a:endParaRPr lang="en-US" sz="1650" dirty="0"/>
          </a:p>
        </p:txBody>
      </p:sp>
      <p:sp>
        <p:nvSpPr>
          <p:cNvPr id="6" name="Text 3"/>
          <p:cNvSpPr/>
          <p:nvPr/>
        </p:nvSpPr>
        <p:spPr>
          <a:xfrm>
            <a:off x="956816" y="1791667"/>
            <a:ext cx="4262065" cy="221456"/>
          </a:xfrm>
          <a:prstGeom prst="rect">
            <a:avLst/>
          </a:prstGeom>
          <a:noFill/>
          <a:ln/>
        </p:spPr>
        <p:txBody>
          <a:bodyPr wrap="none" lIns="0" tIns="0" rIns="0" bIns="0" rtlCol="0" anchor="t"/>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কাশি, বুকে ব্যথা ও শ্বাসকষ্ট</a:t>
            </a:r>
            <a:endParaRPr lang="en-US" sz="1350" dirty="0"/>
          </a:p>
        </p:txBody>
      </p:sp>
      <p:sp>
        <p:nvSpPr>
          <p:cNvPr id="7" name="Text 4"/>
          <p:cNvSpPr/>
          <p:nvPr/>
        </p:nvSpPr>
        <p:spPr>
          <a:xfrm>
            <a:off x="956816" y="2098179"/>
            <a:ext cx="4262065" cy="226814"/>
          </a:xfrm>
          <a:prstGeom prst="rect">
            <a:avLst/>
          </a:prstGeom>
          <a:noFill/>
          <a:ln/>
        </p:spPr>
        <p:txBody>
          <a:bodyPr wrap="none" lIns="0" tIns="0" rIns="0" bIns="0" rtlCol="0" anchor="t"/>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ক্রমাগত কাশি, বুকে ব্যথা ও শ্বাসকষ্ট অনুভব হওয়া।</a:t>
            </a:r>
            <a:endParaRPr lang="en-US" sz="1100" dirty="0"/>
          </a:p>
        </p:txBody>
      </p:sp>
      <p:sp>
        <p:nvSpPr>
          <p:cNvPr id="8" name="Shape 5"/>
          <p:cNvSpPr/>
          <p:nvPr/>
        </p:nvSpPr>
        <p:spPr>
          <a:xfrm>
            <a:off x="496119" y="2608511"/>
            <a:ext cx="318939" cy="318939"/>
          </a:xfrm>
          <a:prstGeom prst="roundRect">
            <a:avLst>
              <a:gd name="adj" fmla="val 18669"/>
            </a:avLst>
          </a:prstGeom>
          <a:solidFill>
            <a:srgbClr val="E1E1EA"/>
          </a:solidFill>
          <a:ln w="4763">
            <a:solidFill>
              <a:srgbClr val="C7C7D0"/>
            </a:solidFill>
            <a:prstDash val="solid"/>
          </a:ln>
        </p:spPr>
      </p:sp>
      <p:sp>
        <p:nvSpPr>
          <p:cNvPr id="9" name="Text 6"/>
          <p:cNvSpPr/>
          <p:nvPr/>
        </p:nvSpPr>
        <p:spPr>
          <a:xfrm>
            <a:off x="549287" y="2635076"/>
            <a:ext cx="212601" cy="265807"/>
          </a:xfrm>
          <a:prstGeom prst="rect">
            <a:avLst/>
          </a:prstGeom>
          <a:noFill/>
          <a:ln/>
        </p:spPr>
        <p:txBody>
          <a:bodyPr wrap="none" lIns="0" tIns="0" rIns="0" bIns="0" rtlCol="0" anchor="ctr"/>
          <a:lstStyle/>
          <a:p>
            <a:pPr algn="ctr" indent="0" marL="0">
              <a:lnSpc>
                <a:spcPct val="100000"/>
              </a:lnSpc>
              <a:buNone/>
            </a:pPr>
            <a:r>
              <a:rPr lang="en-US" sz="1650" dirty="0">
                <a:solidFill>
                  <a:srgbClr val="3C3939"/>
                </a:solidFill>
                <a:latin typeface="Raleway" pitchFamily="34" charset="0"/>
                <a:ea typeface="Raleway" pitchFamily="34" charset="-122"/>
                <a:cs typeface="Raleway" pitchFamily="34" charset="-120"/>
              </a:rPr>
              <a:t>2</a:t>
            </a:r>
            <a:endParaRPr lang="en-US" sz="1650" dirty="0"/>
          </a:p>
        </p:txBody>
      </p:sp>
      <p:sp>
        <p:nvSpPr>
          <p:cNvPr id="10" name="Text 7"/>
          <p:cNvSpPr/>
          <p:nvPr/>
        </p:nvSpPr>
        <p:spPr>
          <a:xfrm>
            <a:off x="956816" y="2657177"/>
            <a:ext cx="4262065" cy="221456"/>
          </a:xfrm>
          <a:prstGeom prst="rect">
            <a:avLst/>
          </a:prstGeom>
          <a:noFill/>
          <a:ln/>
        </p:spPr>
        <p:txBody>
          <a:bodyPr wrap="none" lIns="0" tIns="0" rIns="0" bIns="0" rtlCol="0" anchor="t"/>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খাদ্যগ্রহণে সমস্যা</a:t>
            </a:r>
            <a:endParaRPr lang="en-US" sz="1350" dirty="0"/>
          </a:p>
        </p:txBody>
      </p:sp>
      <p:sp>
        <p:nvSpPr>
          <p:cNvPr id="11" name="Text 8"/>
          <p:cNvSpPr/>
          <p:nvPr/>
        </p:nvSpPr>
        <p:spPr>
          <a:xfrm>
            <a:off x="956816" y="2963689"/>
            <a:ext cx="4262065" cy="226814"/>
          </a:xfrm>
          <a:prstGeom prst="rect">
            <a:avLst/>
          </a:prstGeom>
          <a:noFill/>
          <a:ln/>
        </p:spPr>
        <p:txBody>
          <a:bodyPr wrap="none" lIns="0" tIns="0" rIns="0" bIns="0" rtlCol="0" anchor="t"/>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শক্ত খাবার খেতে না পারা।</a:t>
            </a:r>
            <a:endParaRPr lang="en-US" sz="1100" dirty="0"/>
          </a:p>
        </p:txBody>
      </p:sp>
      <p:sp>
        <p:nvSpPr>
          <p:cNvPr id="12" name="Shape 9"/>
          <p:cNvSpPr/>
          <p:nvPr/>
        </p:nvSpPr>
        <p:spPr>
          <a:xfrm>
            <a:off x="496119" y="3474021"/>
            <a:ext cx="318939" cy="318939"/>
          </a:xfrm>
          <a:prstGeom prst="roundRect">
            <a:avLst>
              <a:gd name="adj" fmla="val 18669"/>
            </a:avLst>
          </a:prstGeom>
          <a:solidFill>
            <a:srgbClr val="E1E1EA"/>
          </a:solidFill>
          <a:ln w="4763">
            <a:solidFill>
              <a:srgbClr val="C7C7D0"/>
            </a:solidFill>
            <a:prstDash val="solid"/>
          </a:ln>
        </p:spPr>
      </p:sp>
      <p:sp>
        <p:nvSpPr>
          <p:cNvPr id="13" name="Text 10"/>
          <p:cNvSpPr/>
          <p:nvPr/>
        </p:nvSpPr>
        <p:spPr>
          <a:xfrm>
            <a:off x="549287" y="3500586"/>
            <a:ext cx="212601" cy="265807"/>
          </a:xfrm>
          <a:prstGeom prst="rect">
            <a:avLst/>
          </a:prstGeom>
          <a:noFill/>
          <a:ln/>
        </p:spPr>
        <p:txBody>
          <a:bodyPr wrap="none" lIns="0" tIns="0" rIns="0" bIns="0" rtlCol="0" anchor="ctr"/>
          <a:lstStyle/>
          <a:p>
            <a:pPr algn="ctr" indent="0" marL="0">
              <a:lnSpc>
                <a:spcPct val="100000"/>
              </a:lnSpc>
              <a:buNone/>
            </a:pPr>
            <a:r>
              <a:rPr lang="en-US" sz="1650" dirty="0">
                <a:solidFill>
                  <a:srgbClr val="3C3939"/>
                </a:solidFill>
                <a:latin typeface="Raleway" pitchFamily="34" charset="0"/>
                <a:ea typeface="Raleway" pitchFamily="34" charset="-122"/>
                <a:cs typeface="Raleway" pitchFamily="34" charset="-120"/>
              </a:rPr>
              <a:t>3</a:t>
            </a:r>
            <a:endParaRPr lang="en-US" sz="1650" dirty="0"/>
          </a:p>
        </p:txBody>
      </p:sp>
      <p:sp>
        <p:nvSpPr>
          <p:cNvPr id="14" name="Text 11"/>
          <p:cNvSpPr/>
          <p:nvPr/>
        </p:nvSpPr>
        <p:spPr>
          <a:xfrm>
            <a:off x="956816" y="3522687"/>
            <a:ext cx="4262065" cy="221456"/>
          </a:xfrm>
          <a:prstGeom prst="rect">
            <a:avLst/>
          </a:prstGeom>
          <a:noFill/>
          <a:ln/>
        </p:spPr>
        <p:txBody>
          <a:bodyPr wrap="none" lIns="0" tIns="0" rIns="0" bIns="0" rtlCol="0" anchor="t"/>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কফ নির্গমন</a:t>
            </a:r>
            <a:endParaRPr lang="en-US" sz="1350" dirty="0"/>
          </a:p>
        </p:txBody>
      </p:sp>
      <p:sp>
        <p:nvSpPr>
          <p:cNvPr id="15" name="Text 12"/>
          <p:cNvSpPr/>
          <p:nvPr/>
        </p:nvSpPr>
        <p:spPr>
          <a:xfrm>
            <a:off x="956816" y="3829199"/>
            <a:ext cx="4262065" cy="226814"/>
          </a:xfrm>
          <a:prstGeom prst="rect">
            <a:avLst/>
          </a:prstGeom>
          <a:noFill/>
          <a:ln/>
        </p:spPr>
        <p:txBody>
          <a:bodyPr wrap="none" lIns="0" tIns="0" rIns="0" bIns="0" rtlCol="0" anchor="t"/>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কাশির সাথে প্রচুর কফ বের হওয়া।</a:t>
            </a:r>
            <a:endParaRPr lang="en-US" sz="11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496119" y="389855"/>
            <a:ext cx="8151763" cy="221456"/>
          </a:xfrm>
          <a:prstGeom prst="rect">
            <a:avLst/>
          </a:prstGeom>
          <a:noFill/>
          <a:ln/>
        </p:spPr>
        <p:txBody>
          <a:bodyPr wrap="none" lIns="0" tIns="0" rIns="0" bIns="0" rtlCol="0" anchor="t"/>
          <a:lstStyle/>
          <a:p>
            <a:pPr algn="l" indent="0" marL="0">
              <a:lnSpc>
                <a:spcPct val="104000"/>
              </a:lnSpc>
              <a:buNone/>
            </a:pPr>
            <a:r>
              <a:rPr lang="en-US" sz="1350" dirty="0">
                <a:solidFill>
                  <a:srgbClr val="1B1B27"/>
                </a:solidFill>
                <a:latin typeface="Raleway" pitchFamily="34" charset="0"/>
                <a:ea typeface="Raleway" pitchFamily="34" charset="-122"/>
                <a:cs typeface="Raleway" pitchFamily="34" charset="-120"/>
              </a:rPr>
              <a:t>ব্রঙ্কাইটিসের প্রতিকার ও প্রতিরোধ</a:t>
            </a:r>
            <a:endParaRPr lang="en-US" sz="1350" dirty="0"/>
          </a:p>
        </p:txBody>
      </p:sp>
      <p:sp>
        <p:nvSpPr>
          <p:cNvPr id="3" name="Shape 1"/>
          <p:cNvSpPr/>
          <p:nvPr/>
        </p:nvSpPr>
        <p:spPr>
          <a:xfrm>
            <a:off x="445071" y="664443"/>
            <a:ext cx="4091508" cy="4433069"/>
          </a:xfrm>
          <a:prstGeom prst="roundRect">
            <a:avLst>
              <a:gd name="adj" fmla="val 1247"/>
            </a:avLst>
          </a:prstGeom>
          <a:solidFill>
            <a:srgbClr val="1B1B27">
              <a:alpha val="95000"/>
            </a:srgbClr>
          </a:solidFill>
          <a:ln/>
        </p:spPr>
      </p:sp>
      <p:sp>
        <p:nvSpPr>
          <p:cNvPr id="4" name="Text 2"/>
          <p:cNvSpPr/>
          <p:nvPr/>
        </p:nvSpPr>
        <p:spPr>
          <a:xfrm>
            <a:off x="515913" y="2582094"/>
            <a:ext cx="3949824" cy="110728"/>
          </a:xfrm>
          <a:prstGeom prst="rect">
            <a:avLst/>
          </a:prstGeom>
          <a:noFill/>
          <a:ln/>
        </p:spPr>
        <p:txBody>
          <a:bodyPr wrap="none" lIns="0" tIns="0" rIns="0" bIns="0" rtlCol="0" anchor="t"/>
          <a:lstStyle/>
          <a:p>
            <a:pPr algn="l" indent="0" marL="0">
              <a:lnSpc>
                <a:spcPct val="104000"/>
              </a:lnSpc>
              <a:buNone/>
            </a:pPr>
            <a:r>
              <a:rPr lang="en-US" sz="650" dirty="0">
                <a:solidFill>
                  <a:srgbClr val="FFFFFF"/>
                </a:solidFill>
                <a:latin typeface="Raleway" pitchFamily="34" charset="0"/>
                <a:ea typeface="Raleway" pitchFamily="34" charset="-122"/>
                <a:cs typeface="Raleway" pitchFamily="34" charset="-120"/>
              </a:rPr>
              <a:t>প্রতিকার</a:t>
            </a:r>
            <a:endParaRPr lang="en-US" sz="650" dirty="0"/>
          </a:p>
        </p:txBody>
      </p:sp>
      <p:sp>
        <p:nvSpPr>
          <p:cNvPr id="5" name="Text 3"/>
          <p:cNvSpPr/>
          <p:nvPr/>
        </p:nvSpPr>
        <p:spPr>
          <a:xfrm>
            <a:off x="515913" y="2728243"/>
            <a:ext cx="3949824" cy="474687"/>
          </a:xfrm>
          <a:prstGeom prst="rect">
            <a:avLst/>
          </a:prstGeom>
          <a:noFill/>
          <a:ln/>
        </p:spPr>
        <p:txBody>
          <a:bodyPr wrap="square" lIns="0" tIns="28353" rIns="0" bIns="0" rtlCol="0" anchor="t">
            <a:normAutofit/>
          </a:bodyPr>
          <a:lstStyle/>
          <a:p>
            <a:pPr algn="l" marL="111760" indent="-111760">
              <a:lnSpc>
                <a:spcPct val="100000"/>
              </a:lnSpc>
              <a:buSzPct val="100000"/>
              <a:buChar char="•"/>
            </a:pPr>
            <a:r>
              <a:rPr lang="en-US" sz="550" dirty="0">
                <a:solidFill>
                  <a:srgbClr val="FFFFFF"/>
                </a:solidFill>
                <a:latin typeface="Roboto" pitchFamily="34" charset="0"/>
                <a:ea typeface="Roboto" pitchFamily="34" charset="-122"/>
                <a:cs typeface="Roboto" pitchFamily="34" charset="-120"/>
              </a:rPr>
              <a:t>ধূমপান ও মদ্যপান বন্ধ করা</a:t>
            </a:r>
            <a:endParaRPr lang="en-US" sz="550" dirty="0"/>
          </a:p>
          <a:p>
            <a:pPr algn="l" marL="111760" indent="-111760">
              <a:lnSpc>
                <a:spcPct val="100000"/>
              </a:lnSpc>
              <a:buSzPct val="100000"/>
              <a:buChar char="•"/>
            </a:pPr>
            <a:r>
              <a:rPr lang="en-US" sz="550" dirty="0">
                <a:solidFill>
                  <a:srgbClr val="FFFFFF"/>
                </a:solidFill>
                <a:latin typeface="Roboto" pitchFamily="34" charset="0"/>
                <a:ea typeface="Roboto" pitchFamily="34" charset="-122"/>
                <a:cs typeface="Roboto" pitchFamily="34" charset="-120"/>
              </a:rPr>
              <a:t>চিকিৎসকের পরামর্শ নেওয়া</a:t>
            </a:r>
            <a:endParaRPr lang="en-US" sz="550" dirty="0"/>
          </a:p>
          <a:p>
            <a:pPr algn="l" marL="111760" indent="-111760">
              <a:lnSpc>
                <a:spcPct val="100000"/>
              </a:lnSpc>
              <a:buSzPct val="100000"/>
              <a:buChar char="•"/>
            </a:pPr>
            <a:r>
              <a:rPr lang="en-US" sz="550" dirty="0">
                <a:solidFill>
                  <a:srgbClr val="FFFFFF"/>
                </a:solidFill>
                <a:latin typeface="Roboto" pitchFamily="34" charset="0"/>
                <a:ea typeface="Roboto" pitchFamily="34" charset="-122"/>
                <a:cs typeface="Roboto" pitchFamily="34" charset="-120"/>
              </a:rPr>
              <a:t>সহনীয় উষ্ণ ও শুষ্ক পরিবেশে রাখা</a:t>
            </a:r>
            <a:endParaRPr lang="en-US" sz="550" dirty="0"/>
          </a:p>
          <a:p>
            <a:pPr algn="l" marL="111760" indent="-111760">
              <a:lnSpc>
                <a:spcPct val="100000"/>
              </a:lnSpc>
              <a:buSzPct val="100000"/>
              <a:buChar char="•"/>
            </a:pPr>
            <a:r>
              <a:rPr lang="en-US" sz="550" dirty="0">
                <a:solidFill>
                  <a:srgbClr val="FFFFFF"/>
                </a:solidFill>
                <a:latin typeface="Roboto" pitchFamily="34" charset="0"/>
                <a:ea typeface="Roboto" pitchFamily="34" charset="-122"/>
                <a:cs typeface="Roboto" pitchFamily="34" charset="-120"/>
              </a:rPr>
              <a:t>পুষ্টিকর গরম তরল খাদ্য (গরম দুধ, সুপ) দেওয়া</a:t>
            </a:r>
            <a:endParaRPr lang="en-US" sz="550" dirty="0"/>
          </a:p>
          <a:p>
            <a:pPr algn="l" marL="111760" indent="-111760">
              <a:lnSpc>
                <a:spcPct val="100000"/>
              </a:lnSpc>
              <a:buSzPct val="100000"/>
              <a:buChar char="•"/>
            </a:pPr>
            <a:r>
              <a:rPr lang="en-US" sz="550" dirty="0">
                <a:solidFill>
                  <a:srgbClr val="FFFFFF"/>
                </a:solidFill>
                <a:latin typeface="Roboto" pitchFamily="34" charset="0"/>
                <a:ea typeface="Roboto" pitchFamily="34" charset="-122"/>
                <a:cs typeface="Roboto" pitchFamily="34" charset="-120"/>
              </a:rPr>
              <a:t>পর্যাপ্ত বিশ্রাম</a:t>
            </a:r>
            <a:endParaRPr lang="en-US" sz="550" dirty="0"/>
          </a:p>
        </p:txBody>
      </p:sp>
      <p:sp>
        <p:nvSpPr>
          <p:cNvPr id="6" name="Text 4"/>
          <p:cNvSpPr/>
          <p:nvPr/>
        </p:nvSpPr>
        <p:spPr>
          <a:xfrm>
            <a:off x="4663232" y="699864"/>
            <a:ext cx="3989412" cy="110728"/>
          </a:xfrm>
          <a:prstGeom prst="rect">
            <a:avLst/>
          </a:prstGeom>
          <a:noFill/>
          <a:ln/>
        </p:spPr>
        <p:txBody>
          <a:bodyPr wrap="none" lIns="0" tIns="0" rIns="0" bIns="0" rtlCol="0" anchor="t"/>
          <a:lstStyle/>
          <a:p>
            <a:pPr algn="l" indent="0" marL="0">
              <a:lnSpc>
                <a:spcPct val="104000"/>
              </a:lnSpc>
              <a:buNone/>
            </a:pPr>
            <a:r>
              <a:rPr lang="en-US" sz="650" dirty="0">
                <a:solidFill>
                  <a:srgbClr val="1B1B27"/>
                </a:solidFill>
                <a:latin typeface="Raleway" pitchFamily="34" charset="0"/>
                <a:ea typeface="Raleway" pitchFamily="34" charset="-122"/>
                <a:cs typeface="Raleway" pitchFamily="34" charset="-120"/>
              </a:rPr>
              <a:t>প্রতিরোধ</a:t>
            </a:r>
            <a:endParaRPr lang="en-US" sz="650" dirty="0"/>
          </a:p>
        </p:txBody>
      </p:sp>
      <p:sp>
        <p:nvSpPr>
          <p:cNvPr id="7" name="Text 5"/>
          <p:cNvSpPr/>
          <p:nvPr/>
        </p:nvSpPr>
        <p:spPr>
          <a:xfrm>
            <a:off x="4663232" y="846013"/>
            <a:ext cx="3989412" cy="182463"/>
          </a:xfrm>
          <a:prstGeom prst="rect">
            <a:avLst/>
          </a:prstGeom>
          <a:noFill/>
          <a:ln/>
        </p:spPr>
        <p:txBody>
          <a:bodyPr wrap="square" lIns="0" tIns="28353" rIns="0" bIns="0" rtlCol="0" anchor="t">
            <a:normAutofit/>
          </a:bodyPr>
          <a:lstStyle/>
          <a:p>
            <a:pPr algn="l" marL="111760" indent="-111760">
              <a:lnSpc>
                <a:spcPct val="100000"/>
              </a:lnSpc>
              <a:buSzPct val="100000"/>
              <a:buChar char="•"/>
            </a:pPr>
            <a:r>
              <a:rPr lang="en-US" sz="550" dirty="0">
                <a:solidFill>
                  <a:srgbClr val="3C3939"/>
                </a:solidFill>
                <a:latin typeface="Roboto" pitchFamily="34" charset="0"/>
                <a:ea typeface="Roboto" pitchFamily="34" charset="-122"/>
                <a:cs typeface="Roboto" pitchFamily="34" charset="-120"/>
              </a:rPr>
              <a:t>ধোঁয়া ও ধুলাবালি এড়িয়ে চলা</a:t>
            </a:r>
            <a:endParaRPr lang="en-US" sz="550" dirty="0"/>
          </a:p>
          <a:p>
            <a:pPr algn="l" marL="111760" indent="-111760">
              <a:lnSpc>
                <a:spcPct val="100000"/>
              </a:lnSpc>
              <a:buSzPct val="100000"/>
              <a:buChar char="•"/>
            </a:pPr>
            <a:r>
              <a:rPr lang="en-US" sz="550" dirty="0">
                <a:solidFill>
                  <a:srgbClr val="3C3939"/>
                </a:solidFill>
                <a:latin typeface="Roboto" pitchFamily="34" charset="0"/>
                <a:ea typeface="Roboto" pitchFamily="34" charset="-122"/>
                <a:cs typeface="Roboto" pitchFamily="34" charset="-120"/>
              </a:rPr>
              <a:t>শিশু ও বৃদ্ধদের যেন ঠান্ডা না লাগে সেদিকে বিশেষ নজর রাখা</a:t>
            </a:r>
            <a:endParaRPr lang="en-US" sz="550" dirty="0"/>
          </a:p>
        </p:txBody>
      </p:sp>
      <p:pic>
        <p:nvPicPr>
          <p:cNvPr id="8" name="Image 0" descr="preencoded.png">    </p:cNvPr>
          <p:cNvPicPr>
            <a:picLocks noChangeAspect="1"/>
          </p:cNvPicPr>
          <p:nvPr/>
        </p:nvPicPr>
        <p:blipFill>
          <a:blip r:embed="rId1"/>
          <a:stretch>
            <a:fillRect/>
          </a:stretch>
        </p:blipFill>
        <p:spPr>
          <a:xfrm>
            <a:off x="4663232" y="1068288"/>
            <a:ext cx="3989412" cy="3989412"/>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496119" y="1325538"/>
            <a:ext cx="4722763" cy="442987"/>
          </a:xfrm>
          <a:prstGeom prst="rect">
            <a:avLst/>
          </a:prstGeom>
          <a:noFill/>
          <a:ln/>
        </p:spPr>
        <p:txBody>
          <a:bodyPr wrap="none" lIns="0" tIns="0" rIns="0" bIns="0" rtlCol="0" anchor="t"/>
          <a:lstStyle/>
          <a:p>
            <a:pPr algn="l" indent="0" marL="0">
              <a:lnSpc>
                <a:spcPct val="104000"/>
              </a:lnSpc>
              <a:buNone/>
            </a:pPr>
            <a:r>
              <a:rPr lang="en-US" sz="2750" dirty="0">
                <a:solidFill>
                  <a:srgbClr val="1B1B27"/>
                </a:solidFill>
                <a:latin typeface="Raleway" pitchFamily="34" charset="0"/>
                <a:ea typeface="Raleway" pitchFamily="34" charset="-122"/>
                <a:cs typeface="Raleway" pitchFamily="34" charset="-120"/>
              </a:rPr>
              <a:t>নিউমোনিয়া (সংজ্ঞা ও কারণ)</a:t>
            </a:r>
            <a:endParaRPr lang="en-US" sz="2750" dirty="0"/>
          </a:p>
        </p:txBody>
      </p:sp>
      <p:sp>
        <p:nvSpPr>
          <p:cNvPr id="4" name="Text 1"/>
          <p:cNvSpPr/>
          <p:nvPr/>
        </p:nvSpPr>
        <p:spPr>
          <a:xfrm>
            <a:off x="496119" y="1825228"/>
            <a:ext cx="4722763" cy="221456"/>
          </a:xfrm>
          <a:prstGeom prst="rect">
            <a:avLst/>
          </a:prstGeom>
          <a:noFill/>
          <a:ln/>
        </p:spPr>
        <p:txBody>
          <a:bodyPr wrap="none" lIns="0" tIns="0" rIns="0" bIns="0" rtlCol="0" anchor="t"/>
          <a:lstStyle/>
          <a:p>
            <a:pPr algn="l" indent="0" marL="0">
              <a:lnSpc>
                <a:spcPct val="104000"/>
              </a:lnSpc>
              <a:buNone/>
            </a:pPr>
            <a:r>
              <a:rPr lang="en-US" sz="1350" dirty="0">
                <a:solidFill>
                  <a:srgbClr val="1B1B27"/>
                </a:solidFill>
                <a:latin typeface="Raleway" pitchFamily="34" charset="0"/>
                <a:ea typeface="Raleway" pitchFamily="34" charset="-122"/>
                <a:cs typeface="Raleway" pitchFamily="34" charset="-120"/>
              </a:rPr>
              <a:t>সংজ্ঞা</a:t>
            </a:r>
            <a:endParaRPr lang="en-US" sz="1350" dirty="0"/>
          </a:p>
        </p:txBody>
      </p:sp>
      <p:sp>
        <p:nvSpPr>
          <p:cNvPr id="5" name="Text 2"/>
          <p:cNvSpPr/>
          <p:nvPr/>
        </p:nvSpPr>
        <p:spPr>
          <a:xfrm>
            <a:off x="496119" y="2259285"/>
            <a:ext cx="4722763" cy="453628"/>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এটি ফুসফুসের একটি মারাত্মক সংক্রামক রোগ। সাধারণত ঠান্ডা লাগা, হাম বা ব্রঙ্কাইটিসের পর এই রোগ দেখা দেয়।</a:t>
            </a:r>
            <a:endParaRPr lang="en-US" sz="1100" dirty="0"/>
          </a:p>
        </p:txBody>
      </p:sp>
      <p:sp>
        <p:nvSpPr>
          <p:cNvPr id="6" name="Text 3"/>
          <p:cNvSpPr/>
          <p:nvPr/>
        </p:nvSpPr>
        <p:spPr>
          <a:xfrm>
            <a:off x="496119" y="2925514"/>
            <a:ext cx="4722763" cy="221456"/>
          </a:xfrm>
          <a:prstGeom prst="rect">
            <a:avLst/>
          </a:prstGeom>
          <a:noFill/>
          <a:ln/>
        </p:spPr>
        <p:txBody>
          <a:bodyPr wrap="none" lIns="0" tIns="0" rIns="0" bIns="0" rtlCol="0" anchor="t"/>
          <a:lstStyle/>
          <a:p>
            <a:pPr algn="l" indent="0" marL="0">
              <a:lnSpc>
                <a:spcPct val="104000"/>
              </a:lnSpc>
              <a:buNone/>
            </a:pPr>
            <a:r>
              <a:rPr lang="en-US" sz="1350" dirty="0">
                <a:solidFill>
                  <a:srgbClr val="1B1B27"/>
                </a:solidFill>
                <a:latin typeface="Raleway" pitchFamily="34" charset="0"/>
                <a:ea typeface="Raleway" pitchFamily="34" charset="-122"/>
                <a:cs typeface="Raleway" pitchFamily="34" charset="-120"/>
              </a:rPr>
              <a:t>কারণ</a:t>
            </a:r>
            <a:endParaRPr lang="en-US" sz="1350" dirty="0"/>
          </a:p>
        </p:txBody>
      </p:sp>
      <p:sp>
        <p:nvSpPr>
          <p:cNvPr id="7" name="Text 4"/>
          <p:cNvSpPr/>
          <p:nvPr/>
        </p:nvSpPr>
        <p:spPr>
          <a:xfrm>
            <a:off x="496119" y="3359572"/>
            <a:ext cx="4722763" cy="458391"/>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মূলত </a:t>
            </a:r>
            <a:pPr algn="l" indent="0" marL="0">
              <a:lnSpc>
                <a:spcPct val="133000"/>
              </a:lnSpc>
              <a:buNone/>
            </a:pPr>
            <a:r>
              <a:rPr lang="en-US" sz="1100" dirty="0">
                <a:solidFill>
                  <a:srgbClr val="3C3939"/>
                </a:solidFill>
                <a:highlight>
                  <a:srgbClr val="F2F2F2"/>
                </a:highlight>
                <a:latin typeface="Consolas" pitchFamily="34" charset="0"/>
                <a:ea typeface="Consolas" pitchFamily="34" charset="-122"/>
                <a:cs typeface="Consolas" pitchFamily="34" charset="-120"/>
              </a:rPr>
              <a:t>Streptococcus pneumoniae</a:t>
            </a:r>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 (নিউমোকক্কাস) নামক ব্যাকটেরিয়ার আক্রমণে হয়। এছাড়া ভাইরাস ও ছত্রাকের মাধ্যমেও হতে পারে।</a:t>
            </a:r>
            <a:endParaRPr lang="en-US" sz="11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496119" y="1144712"/>
            <a:ext cx="8151763" cy="442987"/>
          </a:xfrm>
          <a:prstGeom prst="rect">
            <a:avLst/>
          </a:prstGeom>
          <a:noFill/>
          <a:ln/>
        </p:spPr>
        <p:txBody>
          <a:bodyPr wrap="none" lIns="0" tIns="0" rIns="0" bIns="0" rtlCol="0" anchor="t"/>
          <a:lstStyle/>
          <a:p>
            <a:pPr algn="l" indent="0" marL="0">
              <a:lnSpc>
                <a:spcPct val="104000"/>
              </a:lnSpc>
              <a:buNone/>
            </a:pPr>
            <a:r>
              <a:rPr lang="en-US" sz="2750" dirty="0">
                <a:solidFill>
                  <a:srgbClr val="1B1B27"/>
                </a:solidFill>
                <a:latin typeface="Raleway" pitchFamily="34" charset="0"/>
                <a:ea typeface="Raleway" pitchFamily="34" charset="-122"/>
                <a:cs typeface="Raleway" pitchFamily="34" charset="-120"/>
              </a:rPr>
              <a:t>নিউমোনিয়ার লক্ষণসমূহ</a:t>
            </a:r>
            <a:endParaRPr lang="en-US" sz="2750" dirty="0"/>
          </a:p>
        </p:txBody>
      </p:sp>
      <p:pic>
        <p:nvPicPr>
          <p:cNvPr id="3" name="Image 0" descr="preencoded.png">    </p:cNvPr>
          <p:cNvPicPr>
            <a:picLocks noChangeAspect="1"/>
          </p:cNvPicPr>
          <p:nvPr/>
        </p:nvPicPr>
        <p:blipFill>
          <a:blip r:embed="rId1"/>
          <a:stretch>
            <a:fillRect/>
          </a:stretch>
        </p:blipFill>
        <p:spPr>
          <a:xfrm>
            <a:off x="496119" y="1871216"/>
            <a:ext cx="1507480" cy="1507480"/>
          </a:xfrm>
          <a:prstGeom prst="rect">
            <a:avLst/>
          </a:prstGeom>
        </p:spPr>
      </p:pic>
      <p:sp>
        <p:nvSpPr>
          <p:cNvPr id="4" name="Text 1"/>
          <p:cNvSpPr/>
          <p:nvPr/>
        </p:nvSpPr>
        <p:spPr>
          <a:xfrm>
            <a:off x="496119" y="3555876"/>
            <a:ext cx="2599134" cy="442913"/>
          </a:xfrm>
          <a:prstGeom prst="rect">
            <a:avLst/>
          </a:prstGeom>
          <a:noFill/>
          <a:ln/>
        </p:spPr>
        <p:txBody>
          <a:bodyPr wrap="square" lIns="0" tIns="0" rIns="0" bIns="0" rtlCol="0" anchor="t">
            <a:normAutofit/>
          </a:bodyPr>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ফুসফুসে শ্লেষ্মা জাতীয় তরল জমে কফ ও তীব্র শ্বাসকষ্ট</a:t>
            </a:r>
            <a:endParaRPr lang="en-US" sz="1350" dirty="0"/>
          </a:p>
        </p:txBody>
      </p:sp>
      <p:pic>
        <p:nvPicPr>
          <p:cNvPr id="5" name="Image 1" descr="preencoded.png">    </p:cNvPr>
          <p:cNvPicPr>
            <a:picLocks noChangeAspect="1"/>
          </p:cNvPicPr>
          <p:nvPr/>
        </p:nvPicPr>
        <p:blipFill>
          <a:blip r:embed="rId2"/>
          <a:stretch>
            <a:fillRect/>
          </a:stretch>
        </p:blipFill>
        <p:spPr>
          <a:xfrm>
            <a:off x="3272433" y="1871216"/>
            <a:ext cx="1507480" cy="1507480"/>
          </a:xfrm>
          <a:prstGeom prst="rect">
            <a:avLst/>
          </a:prstGeom>
        </p:spPr>
      </p:pic>
      <p:sp>
        <p:nvSpPr>
          <p:cNvPr id="6" name="Text 2"/>
          <p:cNvSpPr/>
          <p:nvPr/>
        </p:nvSpPr>
        <p:spPr>
          <a:xfrm>
            <a:off x="3272433" y="3555876"/>
            <a:ext cx="2599134" cy="442913"/>
          </a:xfrm>
          <a:prstGeom prst="rect">
            <a:avLst/>
          </a:prstGeom>
          <a:noFill/>
          <a:ln/>
        </p:spPr>
        <p:txBody>
          <a:bodyPr wrap="square" lIns="0" tIns="0" rIns="0" bIns="0" rtlCol="0" anchor="t">
            <a:normAutofit/>
          </a:bodyPr>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দেহের তাপমাত্রা অতিরিক্ত বৃদ্ধি পাওয়া (উচ্চ জ্বর)</a:t>
            </a:r>
            <a:endParaRPr lang="en-US" sz="1350" dirty="0"/>
          </a:p>
        </p:txBody>
      </p:sp>
      <p:pic>
        <p:nvPicPr>
          <p:cNvPr id="7" name="Image 2" descr="preencoded.png">    </p:cNvPr>
          <p:cNvPicPr>
            <a:picLocks noChangeAspect="1"/>
          </p:cNvPicPr>
          <p:nvPr/>
        </p:nvPicPr>
        <p:blipFill>
          <a:blip r:embed="rId3"/>
          <a:stretch>
            <a:fillRect/>
          </a:stretch>
        </p:blipFill>
        <p:spPr>
          <a:xfrm>
            <a:off x="6048747" y="1871216"/>
            <a:ext cx="1507480" cy="1507480"/>
          </a:xfrm>
          <a:prstGeom prst="rect">
            <a:avLst/>
          </a:prstGeom>
        </p:spPr>
      </p:pic>
      <p:sp>
        <p:nvSpPr>
          <p:cNvPr id="8" name="Text 3"/>
          <p:cNvSpPr/>
          <p:nvPr/>
        </p:nvSpPr>
        <p:spPr>
          <a:xfrm>
            <a:off x="6048747" y="3555876"/>
            <a:ext cx="2599134" cy="442913"/>
          </a:xfrm>
          <a:prstGeom prst="rect">
            <a:avLst/>
          </a:prstGeom>
          <a:noFill/>
          <a:ln/>
        </p:spPr>
        <p:txBody>
          <a:bodyPr wrap="square" lIns="0" tIns="0" rIns="0" bIns="0" rtlCol="0" anchor="t">
            <a:normAutofit/>
          </a:bodyPr>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চূড়ান্ত পর্যায়ে বুকের ভেতর ঘরঘর আওয়াজ হওয়া</a:t>
            </a:r>
            <a:endParaRPr lang="en-US" sz="13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496119" y="389855"/>
            <a:ext cx="8151763" cy="221456"/>
          </a:xfrm>
          <a:prstGeom prst="rect">
            <a:avLst/>
          </a:prstGeom>
          <a:noFill/>
          <a:ln/>
        </p:spPr>
        <p:txBody>
          <a:bodyPr wrap="none" lIns="0" tIns="0" rIns="0" bIns="0" rtlCol="0" anchor="t"/>
          <a:lstStyle/>
          <a:p>
            <a:pPr algn="l" indent="0" marL="0">
              <a:lnSpc>
                <a:spcPct val="104000"/>
              </a:lnSpc>
              <a:buNone/>
            </a:pPr>
            <a:r>
              <a:rPr lang="en-US" sz="1350" dirty="0">
                <a:solidFill>
                  <a:srgbClr val="1B1B27"/>
                </a:solidFill>
                <a:latin typeface="Raleway" pitchFamily="34" charset="0"/>
                <a:ea typeface="Raleway" pitchFamily="34" charset="-122"/>
                <a:cs typeface="Raleway" pitchFamily="34" charset="-120"/>
              </a:rPr>
              <a:t>নিউমোনিয়ার প্রতিকার ও প্রতিরোধ</a:t>
            </a:r>
            <a:endParaRPr lang="en-US" sz="1350" dirty="0"/>
          </a:p>
        </p:txBody>
      </p:sp>
      <p:sp>
        <p:nvSpPr>
          <p:cNvPr id="3" name="Text 1"/>
          <p:cNvSpPr/>
          <p:nvPr/>
        </p:nvSpPr>
        <p:spPr>
          <a:xfrm>
            <a:off x="496119" y="699864"/>
            <a:ext cx="3989412" cy="110728"/>
          </a:xfrm>
          <a:prstGeom prst="rect">
            <a:avLst/>
          </a:prstGeom>
          <a:noFill/>
          <a:ln/>
        </p:spPr>
        <p:txBody>
          <a:bodyPr wrap="none" lIns="0" tIns="0" rIns="0" bIns="0" rtlCol="0" anchor="t"/>
          <a:lstStyle/>
          <a:p>
            <a:pPr algn="l" indent="0" marL="0">
              <a:lnSpc>
                <a:spcPct val="104000"/>
              </a:lnSpc>
              <a:buNone/>
            </a:pPr>
            <a:r>
              <a:rPr lang="en-US" sz="650" dirty="0">
                <a:solidFill>
                  <a:srgbClr val="1B1B27"/>
                </a:solidFill>
                <a:latin typeface="Raleway" pitchFamily="34" charset="0"/>
                <a:ea typeface="Raleway" pitchFamily="34" charset="-122"/>
                <a:cs typeface="Raleway" pitchFamily="34" charset="-120"/>
              </a:rPr>
              <a:t>প্রতিকার</a:t>
            </a:r>
            <a:endParaRPr lang="en-US" sz="650" dirty="0"/>
          </a:p>
        </p:txBody>
      </p:sp>
      <p:sp>
        <p:nvSpPr>
          <p:cNvPr id="4" name="Text 2"/>
          <p:cNvSpPr/>
          <p:nvPr/>
        </p:nvSpPr>
        <p:spPr>
          <a:xfrm>
            <a:off x="496119" y="846013"/>
            <a:ext cx="3989412" cy="279871"/>
          </a:xfrm>
          <a:prstGeom prst="rect">
            <a:avLst/>
          </a:prstGeom>
          <a:noFill/>
          <a:ln/>
        </p:spPr>
        <p:txBody>
          <a:bodyPr wrap="square" lIns="0" tIns="28353" rIns="0" bIns="0" rtlCol="0" anchor="t">
            <a:normAutofit/>
          </a:bodyPr>
          <a:lstStyle/>
          <a:p>
            <a:pPr algn="l" marL="111760" indent="-111760">
              <a:lnSpc>
                <a:spcPct val="100000"/>
              </a:lnSpc>
              <a:buSzPct val="100000"/>
              <a:buChar char="•"/>
            </a:pPr>
            <a:r>
              <a:rPr lang="en-US" sz="550" dirty="0">
                <a:solidFill>
                  <a:srgbClr val="3C3939"/>
                </a:solidFill>
                <a:latin typeface="Roboto" pitchFamily="34" charset="0"/>
                <a:ea typeface="Roboto" pitchFamily="34" charset="-122"/>
                <a:cs typeface="Roboto" pitchFamily="34" charset="-120"/>
              </a:rPr>
              <a:t>দ্রুত চিকিৎসকের শরণাপন্ন হওয়া</a:t>
            </a:r>
            <a:endParaRPr lang="en-US" sz="550" dirty="0"/>
          </a:p>
          <a:p>
            <a:pPr algn="l" marL="111760" indent="-111760">
              <a:lnSpc>
                <a:spcPct val="100000"/>
              </a:lnSpc>
              <a:buSzPct val="100000"/>
              <a:buChar char="•"/>
            </a:pPr>
            <a:r>
              <a:rPr lang="en-US" sz="550" dirty="0">
                <a:solidFill>
                  <a:srgbClr val="3C3939"/>
                </a:solidFill>
                <a:latin typeface="Roboto" pitchFamily="34" charset="0"/>
                <a:ea typeface="Roboto" pitchFamily="34" charset="-122"/>
                <a:cs typeface="Roboto" pitchFamily="34" charset="-120"/>
              </a:rPr>
              <a:t>গরম ও পুষ্টিকর তরল খাবার দেওয়া</a:t>
            </a:r>
            <a:endParaRPr lang="en-US" sz="550" dirty="0"/>
          </a:p>
          <a:p>
            <a:pPr algn="l" marL="111760" indent="-111760">
              <a:lnSpc>
                <a:spcPct val="100000"/>
              </a:lnSpc>
              <a:buSzPct val="100000"/>
              <a:buChar char="•"/>
            </a:pPr>
            <a:r>
              <a:rPr lang="en-US" sz="550" dirty="0">
                <a:solidFill>
                  <a:srgbClr val="3C3939"/>
                </a:solidFill>
                <a:latin typeface="Roboto" pitchFamily="34" charset="0"/>
                <a:ea typeface="Roboto" pitchFamily="34" charset="-122"/>
                <a:cs typeface="Roboto" pitchFamily="34" charset="-120"/>
              </a:rPr>
              <a:t>প্রচুর পানি পান করানো</a:t>
            </a:r>
            <a:endParaRPr lang="en-US" sz="550" dirty="0"/>
          </a:p>
        </p:txBody>
      </p:sp>
      <p:pic>
        <p:nvPicPr>
          <p:cNvPr id="5" name="Image 0" descr="preencoded.png">    </p:cNvPr>
          <p:cNvPicPr>
            <a:picLocks noChangeAspect="1"/>
          </p:cNvPicPr>
          <p:nvPr/>
        </p:nvPicPr>
        <p:blipFill>
          <a:blip r:embed="rId1"/>
          <a:stretch>
            <a:fillRect/>
          </a:stretch>
        </p:blipFill>
        <p:spPr>
          <a:xfrm>
            <a:off x="496119" y="1165696"/>
            <a:ext cx="3989412" cy="3989412"/>
          </a:xfrm>
          <a:prstGeom prst="rect">
            <a:avLst/>
          </a:prstGeom>
        </p:spPr>
      </p:pic>
      <p:sp>
        <p:nvSpPr>
          <p:cNvPr id="6" name="Text 3"/>
          <p:cNvSpPr/>
          <p:nvPr/>
        </p:nvSpPr>
        <p:spPr>
          <a:xfrm>
            <a:off x="4663232" y="699864"/>
            <a:ext cx="3989412" cy="110728"/>
          </a:xfrm>
          <a:prstGeom prst="rect">
            <a:avLst/>
          </a:prstGeom>
          <a:noFill/>
          <a:ln/>
        </p:spPr>
        <p:txBody>
          <a:bodyPr wrap="none" lIns="0" tIns="0" rIns="0" bIns="0" rtlCol="0" anchor="t"/>
          <a:lstStyle/>
          <a:p>
            <a:pPr algn="l" indent="0" marL="0">
              <a:lnSpc>
                <a:spcPct val="104000"/>
              </a:lnSpc>
              <a:buNone/>
            </a:pPr>
            <a:r>
              <a:rPr lang="en-US" sz="650" dirty="0">
                <a:solidFill>
                  <a:srgbClr val="1B1B27"/>
                </a:solidFill>
                <a:latin typeface="Raleway" pitchFamily="34" charset="0"/>
                <a:ea typeface="Raleway" pitchFamily="34" charset="-122"/>
                <a:cs typeface="Raleway" pitchFamily="34" charset="-120"/>
              </a:rPr>
              <a:t>প্রতিরোধ</a:t>
            </a:r>
            <a:endParaRPr lang="en-US" sz="650" dirty="0"/>
          </a:p>
        </p:txBody>
      </p:sp>
      <p:sp>
        <p:nvSpPr>
          <p:cNvPr id="7" name="Text 4"/>
          <p:cNvSpPr/>
          <p:nvPr/>
        </p:nvSpPr>
        <p:spPr>
          <a:xfrm>
            <a:off x="4663232" y="846013"/>
            <a:ext cx="3989412" cy="279871"/>
          </a:xfrm>
          <a:prstGeom prst="rect">
            <a:avLst/>
          </a:prstGeom>
          <a:noFill/>
          <a:ln/>
        </p:spPr>
        <p:txBody>
          <a:bodyPr wrap="square" lIns="0" tIns="28353" rIns="0" bIns="0" rtlCol="0" anchor="t">
            <a:normAutofit/>
          </a:bodyPr>
          <a:lstStyle/>
          <a:p>
            <a:pPr algn="l" marL="111760" indent="-111760">
              <a:lnSpc>
                <a:spcPct val="100000"/>
              </a:lnSpc>
              <a:buSzPct val="100000"/>
              <a:buChar char="•"/>
            </a:pPr>
            <a:r>
              <a:rPr lang="en-US" sz="550" dirty="0">
                <a:solidFill>
                  <a:srgbClr val="3C3939"/>
                </a:solidFill>
                <a:latin typeface="Roboto" pitchFamily="34" charset="0"/>
                <a:ea typeface="Roboto" pitchFamily="34" charset="-122"/>
                <a:cs typeface="Roboto" pitchFamily="34" charset="-120"/>
              </a:rPr>
              <a:t>শিশু ও বৃদ্ধদের ঠান্ডা থেকে দূরে রাখা</a:t>
            </a:r>
            <a:endParaRPr lang="en-US" sz="550" dirty="0"/>
          </a:p>
          <a:p>
            <a:pPr algn="l" marL="111760" indent="-111760">
              <a:lnSpc>
                <a:spcPct val="100000"/>
              </a:lnSpc>
              <a:buSzPct val="100000"/>
              <a:buChar char="•"/>
            </a:pPr>
            <a:r>
              <a:rPr lang="en-US" sz="550" dirty="0">
                <a:solidFill>
                  <a:srgbClr val="3C3939"/>
                </a:solidFill>
                <a:latin typeface="Roboto" pitchFamily="34" charset="0"/>
                <a:ea typeface="Roboto" pitchFamily="34" charset="-122"/>
                <a:cs typeface="Roboto" pitchFamily="34" charset="-120"/>
              </a:rPr>
              <a:t>ধূমপান বর্জন করা</a:t>
            </a:r>
            <a:endParaRPr lang="en-US" sz="550" dirty="0"/>
          </a:p>
          <a:p>
            <a:pPr algn="l" marL="111760" indent="-111760">
              <a:lnSpc>
                <a:spcPct val="100000"/>
              </a:lnSpc>
              <a:buSzPct val="100000"/>
              <a:buChar char="•"/>
            </a:pPr>
            <a:r>
              <a:rPr lang="en-US" sz="550" dirty="0">
                <a:solidFill>
                  <a:srgbClr val="3C3939"/>
                </a:solidFill>
                <a:latin typeface="Roboto" pitchFamily="34" charset="0"/>
                <a:ea typeface="Roboto" pitchFamily="34" charset="-122"/>
                <a:cs typeface="Roboto" pitchFamily="34" charset="-120"/>
              </a:rPr>
              <a:t>আলো-বাতাসপূর্ণ বাসস্থানে থাকা</a:t>
            </a:r>
            <a:endParaRPr lang="en-US" sz="5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496119" y="1219795"/>
            <a:ext cx="4722763" cy="885974"/>
          </a:xfrm>
          <a:prstGeom prst="rect">
            <a:avLst/>
          </a:prstGeom>
          <a:noFill/>
          <a:ln/>
        </p:spPr>
        <p:txBody>
          <a:bodyPr wrap="square" lIns="0" tIns="0" rIns="0" bIns="0" rtlCol="0" anchor="t">
            <a:normAutofit/>
          </a:bodyPr>
          <a:lstStyle/>
          <a:p>
            <a:pPr algn="l" indent="0" marL="0">
              <a:lnSpc>
                <a:spcPct val="104000"/>
              </a:lnSpc>
              <a:buNone/>
            </a:pPr>
            <a:r>
              <a:rPr lang="en-US" sz="2750" dirty="0">
                <a:solidFill>
                  <a:srgbClr val="1B1B27"/>
                </a:solidFill>
                <a:latin typeface="Raleway" pitchFamily="34" charset="0"/>
                <a:ea typeface="Raleway" pitchFamily="34" charset="-122"/>
                <a:cs typeface="Raleway" pitchFamily="34" charset="-120"/>
              </a:rPr>
              <a:t>যক্ষ্মা (Tuberculosis - সংজ্ঞা ও কারণ)</a:t>
            </a:r>
            <a:endParaRPr lang="en-US" sz="2750" dirty="0"/>
          </a:p>
        </p:txBody>
      </p:sp>
      <p:sp>
        <p:nvSpPr>
          <p:cNvPr id="4" name="Text 1"/>
          <p:cNvSpPr/>
          <p:nvPr/>
        </p:nvSpPr>
        <p:spPr>
          <a:xfrm>
            <a:off x="496119" y="2162473"/>
            <a:ext cx="4722763" cy="221456"/>
          </a:xfrm>
          <a:prstGeom prst="rect">
            <a:avLst/>
          </a:prstGeom>
          <a:noFill/>
          <a:ln/>
        </p:spPr>
        <p:txBody>
          <a:bodyPr wrap="none" lIns="0" tIns="0" rIns="0" bIns="0" rtlCol="0" anchor="t"/>
          <a:lstStyle/>
          <a:p>
            <a:pPr algn="l" indent="0" marL="0">
              <a:lnSpc>
                <a:spcPct val="104000"/>
              </a:lnSpc>
              <a:buNone/>
            </a:pPr>
            <a:r>
              <a:rPr lang="en-US" sz="1350" dirty="0">
                <a:solidFill>
                  <a:srgbClr val="1B1B27"/>
                </a:solidFill>
                <a:latin typeface="Raleway" pitchFamily="34" charset="0"/>
                <a:ea typeface="Raleway" pitchFamily="34" charset="-122"/>
                <a:cs typeface="Raleway" pitchFamily="34" charset="-120"/>
              </a:rPr>
              <a:t>সংজ্ঞা</a:t>
            </a:r>
            <a:endParaRPr lang="en-US" sz="1350" dirty="0"/>
          </a:p>
        </p:txBody>
      </p:sp>
      <p:sp>
        <p:nvSpPr>
          <p:cNvPr id="5" name="Text 2"/>
          <p:cNvSpPr/>
          <p:nvPr/>
        </p:nvSpPr>
        <p:spPr>
          <a:xfrm>
            <a:off x="496119" y="2596530"/>
            <a:ext cx="5179963" cy="226814"/>
          </a:xfrm>
          <a:prstGeom prst="rect">
            <a:avLst/>
          </a:prstGeom>
          <a:noFill/>
          <a:ln/>
        </p:spPr>
        <p:txBody>
          <a:bodyPr wrap="none" lIns="0" tIns="0" rIns="0" bIns="0" rtlCol="0" anchor="t"/>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যক্ষ্মা একটি সুপরিচিত বায়ুবাহিত সংক্রামক ব্যাধি।</a:t>
            </a:r>
            <a:endParaRPr lang="en-US" sz="1100" dirty="0"/>
          </a:p>
        </p:txBody>
      </p:sp>
      <p:sp>
        <p:nvSpPr>
          <p:cNvPr id="6" name="Text 3"/>
          <p:cNvSpPr/>
          <p:nvPr/>
        </p:nvSpPr>
        <p:spPr>
          <a:xfrm>
            <a:off x="496119" y="3035945"/>
            <a:ext cx="4722763" cy="221456"/>
          </a:xfrm>
          <a:prstGeom prst="rect">
            <a:avLst/>
          </a:prstGeom>
          <a:noFill/>
          <a:ln/>
        </p:spPr>
        <p:txBody>
          <a:bodyPr wrap="none" lIns="0" tIns="0" rIns="0" bIns="0" rtlCol="0" anchor="t"/>
          <a:lstStyle/>
          <a:p>
            <a:pPr algn="l" indent="0" marL="0">
              <a:lnSpc>
                <a:spcPct val="104000"/>
              </a:lnSpc>
              <a:buNone/>
            </a:pPr>
            <a:r>
              <a:rPr lang="en-US" sz="1350" dirty="0">
                <a:solidFill>
                  <a:srgbClr val="1B1B27"/>
                </a:solidFill>
                <a:latin typeface="Raleway" pitchFamily="34" charset="0"/>
                <a:ea typeface="Raleway" pitchFamily="34" charset="-122"/>
                <a:cs typeface="Raleway" pitchFamily="34" charset="-120"/>
              </a:rPr>
              <a:t>কারণ</a:t>
            </a:r>
            <a:endParaRPr lang="en-US" sz="1350" dirty="0"/>
          </a:p>
        </p:txBody>
      </p:sp>
      <p:sp>
        <p:nvSpPr>
          <p:cNvPr id="7" name="Text 4"/>
          <p:cNvSpPr/>
          <p:nvPr/>
        </p:nvSpPr>
        <p:spPr>
          <a:xfrm>
            <a:off x="496119" y="3470002"/>
            <a:ext cx="4722763" cy="453628"/>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Mycobacterium tuberculosis নামক ব্যাকটেরিয়ার সংক্রমণে এই রোগ হয়। অস্বাস্থ্যকর পরিবেশ, অতিরিক্ত পরিশ্রম ও অপুষ্টি এই রোগের ঝুঁকি বাড়ায়।</a:t>
            </a:r>
            <a:endParaRPr lang="en-US" sz="11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496119" y="963588"/>
            <a:ext cx="8151763" cy="442987"/>
          </a:xfrm>
          <a:prstGeom prst="rect">
            <a:avLst/>
          </a:prstGeom>
          <a:noFill/>
          <a:ln/>
        </p:spPr>
        <p:txBody>
          <a:bodyPr wrap="none" lIns="0" tIns="0" rIns="0" bIns="0" rtlCol="0" anchor="t"/>
          <a:lstStyle/>
          <a:p>
            <a:pPr algn="l" indent="0" marL="0">
              <a:lnSpc>
                <a:spcPct val="104000"/>
              </a:lnSpc>
              <a:buNone/>
            </a:pPr>
            <a:r>
              <a:rPr lang="en-US" sz="2750" dirty="0">
                <a:solidFill>
                  <a:srgbClr val="1B1B27"/>
                </a:solidFill>
                <a:latin typeface="Raleway" pitchFamily="34" charset="0"/>
                <a:ea typeface="Raleway" pitchFamily="34" charset="-122"/>
                <a:cs typeface="Raleway" pitchFamily="34" charset="-120"/>
              </a:rPr>
              <a:t>যক্ষ্মার লক্ষণসমূহ</a:t>
            </a:r>
            <a:endParaRPr lang="en-US" sz="2750" dirty="0"/>
          </a:p>
        </p:txBody>
      </p:sp>
      <p:pic>
        <p:nvPicPr>
          <p:cNvPr id="3" name="Image 0" descr="preencoded.png">    </p:cNvPr>
          <p:cNvPicPr>
            <a:picLocks noChangeAspect="1"/>
          </p:cNvPicPr>
          <p:nvPr/>
        </p:nvPicPr>
        <p:blipFill>
          <a:blip r:embed="rId1"/>
          <a:stretch>
            <a:fillRect/>
          </a:stretch>
        </p:blipFill>
        <p:spPr>
          <a:xfrm>
            <a:off x="496119" y="1690092"/>
            <a:ext cx="1905000" cy="1905000"/>
          </a:xfrm>
          <a:prstGeom prst="rect">
            <a:avLst/>
          </a:prstGeom>
        </p:spPr>
      </p:pic>
      <p:sp>
        <p:nvSpPr>
          <p:cNvPr id="4" name="Text 1"/>
          <p:cNvSpPr/>
          <p:nvPr/>
        </p:nvSpPr>
        <p:spPr>
          <a:xfrm>
            <a:off x="496119" y="3736851"/>
            <a:ext cx="1905000" cy="442913"/>
          </a:xfrm>
          <a:prstGeom prst="rect">
            <a:avLst/>
          </a:prstGeom>
          <a:noFill/>
          <a:ln/>
        </p:spPr>
        <p:txBody>
          <a:bodyPr wrap="square" lIns="0" tIns="0" rIns="0" bIns="0" rtlCol="0" anchor="t">
            <a:normAutofit/>
          </a:bodyPr>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দেহের ওজন কমতে থাকা ও ক্রমাগত দুর্বলতা</a:t>
            </a:r>
            <a:endParaRPr lang="en-US" sz="1350" dirty="0"/>
          </a:p>
        </p:txBody>
      </p:sp>
      <p:pic>
        <p:nvPicPr>
          <p:cNvPr id="5" name="Image 1" descr="preencoded.png">    </p:cNvPr>
          <p:cNvPicPr>
            <a:picLocks noChangeAspect="1"/>
          </p:cNvPicPr>
          <p:nvPr/>
        </p:nvPicPr>
        <p:blipFill>
          <a:blip r:embed="rId2"/>
          <a:stretch>
            <a:fillRect/>
          </a:stretch>
        </p:blipFill>
        <p:spPr>
          <a:xfrm>
            <a:off x="2578298" y="1690092"/>
            <a:ext cx="1905074" cy="1905074"/>
          </a:xfrm>
          <a:prstGeom prst="rect">
            <a:avLst/>
          </a:prstGeom>
        </p:spPr>
      </p:pic>
      <p:sp>
        <p:nvSpPr>
          <p:cNvPr id="6" name="Text 2"/>
          <p:cNvSpPr/>
          <p:nvPr/>
        </p:nvSpPr>
        <p:spPr>
          <a:xfrm>
            <a:off x="2578298" y="3736925"/>
            <a:ext cx="1905074" cy="442913"/>
          </a:xfrm>
          <a:prstGeom prst="rect">
            <a:avLst/>
          </a:prstGeom>
          <a:noFill/>
          <a:ln/>
        </p:spPr>
        <p:txBody>
          <a:bodyPr wrap="square" lIns="0" tIns="0" rIns="0" bIns="0" rtlCol="0" anchor="t">
            <a:normAutofit/>
          </a:bodyPr>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তিন সপ্তাহের বেশি কাশি ও কাশির সাথে রক্ত পড়া</a:t>
            </a:r>
            <a:endParaRPr lang="en-US" sz="1350" dirty="0"/>
          </a:p>
        </p:txBody>
      </p:sp>
      <p:pic>
        <p:nvPicPr>
          <p:cNvPr id="7" name="Image 2" descr="preencoded.png">    </p:cNvPr>
          <p:cNvPicPr>
            <a:picLocks noChangeAspect="1"/>
          </p:cNvPicPr>
          <p:nvPr/>
        </p:nvPicPr>
        <p:blipFill>
          <a:blip r:embed="rId3"/>
          <a:stretch>
            <a:fillRect/>
          </a:stretch>
        </p:blipFill>
        <p:spPr>
          <a:xfrm>
            <a:off x="4660553" y="1690092"/>
            <a:ext cx="1905074" cy="1905074"/>
          </a:xfrm>
          <a:prstGeom prst="rect">
            <a:avLst/>
          </a:prstGeom>
        </p:spPr>
      </p:pic>
      <p:sp>
        <p:nvSpPr>
          <p:cNvPr id="8" name="Text 3"/>
          <p:cNvSpPr/>
          <p:nvPr/>
        </p:nvSpPr>
        <p:spPr>
          <a:xfrm>
            <a:off x="4660553" y="3736925"/>
            <a:ext cx="1905074" cy="442913"/>
          </a:xfrm>
          <a:prstGeom prst="rect">
            <a:avLst/>
          </a:prstGeom>
          <a:noFill/>
          <a:ln/>
        </p:spPr>
        <p:txBody>
          <a:bodyPr wrap="square" lIns="0" tIns="0" rIns="0" bIns="0" rtlCol="0" anchor="t">
            <a:normAutofit/>
          </a:bodyPr>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বিকেলে হালকা জ্বর আসা ও রাতে শরীর ঘামা</a:t>
            </a:r>
            <a:endParaRPr lang="en-US" sz="1350" dirty="0"/>
          </a:p>
        </p:txBody>
      </p:sp>
      <p:pic>
        <p:nvPicPr>
          <p:cNvPr id="9" name="Image 3" descr="preencoded.png">    </p:cNvPr>
          <p:cNvPicPr>
            <a:picLocks noChangeAspect="1"/>
          </p:cNvPicPr>
          <p:nvPr/>
        </p:nvPicPr>
        <p:blipFill>
          <a:blip r:embed="rId4"/>
          <a:stretch>
            <a:fillRect/>
          </a:stretch>
        </p:blipFill>
        <p:spPr>
          <a:xfrm>
            <a:off x="6742807" y="1690092"/>
            <a:ext cx="1905074" cy="1905074"/>
          </a:xfrm>
          <a:prstGeom prst="rect">
            <a:avLst/>
          </a:prstGeom>
        </p:spPr>
      </p:pic>
      <p:sp>
        <p:nvSpPr>
          <p:cNvPr id="10" name="Text 4"/>
          <p:cNvSpPr/>
          <p:nvPr/>
        </p:nvSpPr>
        <p:spPr>
          <a:xfrm>
            <a:off x="6742807" y="3736925"/>
            <a:ext cx="1905074" cy="442913"/>
          </a:xfrm>
          <a:prstGeom prst="rect">
            <a:avLst/>
          </a:prstGeom>
          <a:noFill/>
          <a:ln/>
        </p:spPr>
        <p:txBody>
          <a:bodyPr wrap="square" lIns="0" tIns="0" rIns="0" bIns="0" rtlCol="0" anchor="t">
            <a:normAutofit/>
          </a:bodyPr>
          <a:lstStyle/>
          <a:p>
            <a:pPr algn="l" indent="0" marL="0">
              <a:lnSpc>
                <a:spcPct val="104000"/>
              </a:lnSpc>
              <a:buNone/>
            </a:pPr>
            <a:r>
              <a:rPr lang="en-US" sz="1350" dirty="0">
                <a:solidFill>
                  <a:srgbClr val="3C3939"/>
                </a:solidFill>
                <a:latin typeface="Raleway" pitchFamily="34" charset="0"/>
                <a:ea typeface="Raleway" pitchFamily="34" charset="-122"/>
                <a:cs typeface="Raleway" pitchFamily="34" charset="-120"/>
              </a:rPr>
              <a:t>বুকে-পিঠে ব্যথা ও হজমে গোলযোগ হওয়া</a:t>
            </a:r>
            <a:endParaRPr lang="en-US" sz="13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496119" y="389855"/>
            <a:ext cx="8151763" cy="221456"/>
          </a:xfrm>
          <a:prstGeom prst="rect">
            <a:avLst/>
          </a:prstGeom>
          <a:noFill/>
          <a:ln/>
        </p:spPr>
        <p:txBody>
          <a:bodyPr wrap="none" lIns="0" tIns="0" rIns="0" bIns="0" rtlCol="0" anchor="t"/>
          <a:lstStyle/>
          <a:p>
            <a:pPr algn="l" indent="0" marL="0">
              <a:lnSpc>
                <a:spcPct val="104000"/>
              </a:lnSpc>
              <a:buNone/>
            </a:pPr>
            <a:r>
              <a:rPr lang="en-US" sz="1350" dirty="0">
                <a:solidFill>
                  <a:srgbClr val="1B1B27"/>
                </a:solidFill>
                <a:latin typeface="Raleway" pitchFamily="34" charset="0"/>
                <a:ea typeface="Raleway" pitchFamily="34" charset="-122"/>
                <a:cs typeface="Raleway" pitchFamily="34" charset="-120"/>
              </a:rPr>
              <a:t>যক্ষ্মা রোগ নির্ণয় পদ্ধতি</a:t>
            </a:r>
            <a:endParaRPr lang="en-US" sz="1350" dirty="0"/>
          </a:p>
        </p:txBody>
      </p:sp>
      <p:sp>
        <p:nvSpPr>
          <p:cNvPr id="3" name="Text 1"/>
          <p:cNvSpPr/>
          <p:nvPr/>
        </p:nvSpPr>
        <p:spPr>
          <a:xfrm>
            <a:off x="496119" y="682154"/>
            <a:ext cx="8608963" cy="85055"/>
          </a:xfrm>
          <a:prstGeom prst="rect">
            <a:avLst/>
          </a:prstGeom>
          <a:noFill/>
          <a:ln/>
        </p:spPr>
        <p:txBody>
          <a:bodyPr wrap="none" lIns="0" tIns="0" rIns="0" bIns="0" rtlCol="0" anchor="t"/>
          <a:lstStyle/>
          <a:p>
            <a:pPr algn="l" indent="0" marL="0">
              <a:lnSpc>
                <a:spcPct val="100000"/>
              </a:lnSpc>
              <a:buNone/>
            </a:pPr>
            <a:r>
              <a:rPr lang="en-US" sz="550" dirty="0">
                <a:solidFill>
                  <a:srgbClr val="3C3939"/>
                </a:solidFill>
                <a:latin typeface="Roboto" pitchFamily="34" charset="0"/>
                <a:ea typeface="Roboto" pitchFamily="34" charset="-122"/>
                <a:cs typeface="Roboto" pitchFamily="34" charset="-120"/>
              </a:rPr>
              <a:t>যক্ষ্মা রোগ নির্ণয়ের জন্য আধুনিক বিভিন্ন পদ্ধতি ব্যবহার করা হয়:</a:t>
            </a:r>
            <a:endParaRPr lang="en-US" sz="550" dirty="0"/>
          </a:p>
        </p:txBody>
      </p:sp>
      <p:pic>
        <p:nvPicPr>
          <p:cNvPr id="4" name="Image 0" descr="preencoded.png">    </p:cNvPr>
          <p:cNvPicPr>
            <a:picLocks noChangeAspect="1"/>
          </p:cNvPicPr>
          <p:nvPr/>
        </p:nvPicPr>
        <p:blipFill>
          <a:blip r:embed="rId1"/>
          <a:stretch>
            <a:fillRect/>
          </a:stretch>
        </p:blipFill>
        <p:spPr>
          <a:xfrm>
            <a:off x="496119" y="807021"/>
            <a:ext cx="7315200" cy="4114800"/>
          </a:xfrm>
          <a:prstGeom prst="rect">
            <a:avLst/>
          </a:prstGeom>
        </p:spPr>
      </p:pic>
      <p:sp>
        <p:nvSpPr>
          <p:cNvPr id="5" name="Text 2"/>
          <p:cNvSpPr/>
          <p:nvPr/>
        </p:nvSpPr>
        <p:spPr>
          <a:xfrm>
            <a:off x="496119" y="4961632"/>
            <a:ext cx="8608963" cy="85055"/>
          </a:xfrm>
          <a:prstGeom prst="rect">
            <a:avLst/>
          </a:prstGeom>
          <a:noFill/>
          <a:ln/>
        </p:spPr>
        <p:txBody>
          <a:bodyPr wrap="none" lIns="0" tIns="0" rIns="0" bIns="0" rtlCol="0" anchor="t"/>
          <a:lstStyle/>
          <a:p>
            <a:pPr algn="l" indent="0" marL="0">
              <a:lnSpc>
                <a:spcPct val="100000"/>
              </a:lnSpc>
              <a:buNone/>
            </a:pPr>
            <a:r>
              <a:rPr lang="en-US" sz="550" dirty="0">
                <a:solidFill>
                  <a:srgbClr val="3C3939"/>
                </a:solidFill>
                <a:latin typeface="Roboto" pitchFamily="34" charset="0"/>
                <a:ea typeface="Roboto" pitchFamily="34" charset="-122"/>
                <a:cs typeface="Roboto" pitchFamily="34" charset="-120"/>
              </a:rPr>
              <a:t>এই আধুনিক পদ্ধতিগুলো যক্ষ্মা রোগ দ্রুত ও সঠিকভাবে শনাক্ত করতে সহায়তা করে।</a:t>
            </a:r>
            <a:endParaRPr lang="en-US" sz="5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496119" y="389855"/>
            <a:ext cx="8151763" cy="221456"/>
          </a:xfrm>
          <a:prstGeom prst="rect">
            <a:avLst/>
          </a:prstGeom>
          <a:noFill/>
          <a:ln/>
        </p:spPr>
        <p:txBody>
          <a:bodyPr wrap="none" lIns="0" tIns="0" rIns="0" bIns="0" rtlCol="0" anchor="t"/>
          <a:lstStyle/>
          <a:p>
            <a:pPr algn="l" indent="0" marL="0">
              <a:lnSpc>
                <a:spcPct val="104000"/>
              </a:lnSpc>
              <a:buNone/>
            </a:pPr>
            <a:r>
              <a:rPr lang="en-US" sz="1350" dirty="0">
                <a:solidFill>
                  <a:srgbClr val="1B1B27"/>
                </a:solidFill>
                <a:latin typeface="Raleway" pitchFamily="34" charset="0"/>
                <a:ea typeface="Raleway" pitchFamily="34" charset="-122"/>
                <a:cs typeface="Raleway" pitchFamily="34" charset="-120"/>
              </a:rPr>
              <a:t>যক্ষ্মার প্রতিকার ও প্রতিরোধ</a:t>
            </a:r>
            <a:endParaRPr lang="en-US" sz="1350" dirty="0"/>
          </a:p>
        </p:txBody>
      </p:sp>
      <p:sp>
        <p:nvSpPr>
          <p:cNvPr id="3" name="Text 1"/>
          <p:cNvSpPr/>
          <p:nvPr/>
        </p:nvSpPr>
        <p:spPr>
          <a:xfrm>
            <a:off x="496119" y="699864"/>
            <a:ext cx="3989412" cy="110728"/>
          </a:xfrm>
          <a:prstGeom prst="rect">
            <a:avLst/>
          </a:prstGeom>
          <a:noFill/>
          <a:ln/>
        </p:spPr>
        <p:txBody>
          <a:bodyPr wrap="none" lIns="0" tIns="0" rIns="0" bIns="0" rtlCol="0" anchor="t"/>
          <a:lstStyle/>
          <a:p>
            <a:pPr algn="l" indent="0" marL="0">
              <a:lnSpc>
                <a:spcPct val="104000"/>
              </a:lnSpc>
              <a:buNone/>
            </a:pPr>
            <a:r>
              <a:rPr lang="en-US" sz="650" dirty="0">
                <a:solidFill>
                  <a:srgbClr val="1B1B27"/>
                </a:solidFill>
                <a:latin typeface="Raleway" pitchFamily="34" charset="0"/>
                <a:ea typeface="Raleway" pitchFamily="34" charset="-122"/>
                <a:cs typeface="Raleway" pitchFamily="34" charset="-120"/>
              </a:rPr>
              <a:t>প্রতিকার</a:t>
            </a:r>
            <a:endParaRPr lang="en-US" sz="650" dirty="0"/>
          </a:p>
        </p:txBody>
      </p:sp>
      <p:sp>
        <p:nvSpPr>
          <p:cNvPr id="4" name="Text 2"/>
          <p:cNvSpPr/>
          <p:nvPr/>
        </p:nvSpPr>
        <p:spPr>
          <a:xfrm>
            <a:off x="496119" y="846013"/>
            <a:ext cx="3989412" cy="279871"/>
          </a:xfrm>
          <a:prstGeom prst="rect">
            <a:avLst/>
          </a:prstGeom>
          <a:noFill/>
          <a:ln/>
        </p:spPr>
        <p:txBody>
          <a:bodyPr wrap="square" lIns="0" tIns="28353" rIns="0" bIns="0" rtlCol="0" anchor="t">
            <a:normAutofit/>
          </a:bodyPr>
          <a:lstStyle/>
          <a:p>
            <a:pPr algn="l" marL="111760" indent="-111760">
              <a:lnSpc>
                <a:spcPct val="100000"/>
              </a:lnSpc>
              <a:buSzPct val="100000"/>
              <a:buChar char="•"/>
            </a:pPr>
            <a:r>
              <a:rPr lang="en-US" sz="550" dirty="0">
                <a:solidFill>
                  <a:srgbClr val="3C3939"/>
                </a:solidFill>
                <a:latin typeface="Roboto" pitchFamily="34" charset="0"/>
                <a:ea typeface="Roboto" pitchFamily="34" charset="-122"/>
                <a:cs typeface="Roboto" pitchFamily="34" charset="-120"/>
              </a:rPr>
              <a:t>দীর্ঘমেয়াদী পূর্ণ চিকিৎসাক্রম (DOTS) মেনে চলা</a:t>
            </a:r>
            <a:endParaRPr lang="en-US" sz="550" dirty="0"/>
          </a:p>
          <a:p>
            <a:pPr algn="l" marL="111760" indent="-111760">
              <a:lnSpc>
                <a:spcPct val="100000"/>
              </a:lnSpc>
              <a:buSzPct val="100000"/>
              <a:buChar char="•"/>
            </a:pPr>
            <a:r>
              <a:rPr lang="en-US" sz="550" dirty="0">
                <a:solidFill>
                  <a:srgbClr val="3C3939"/>
                </a:solidFill>
                <a:latin typeface="Roboto" pitchFamily="34" charset="0"/>
                <a:ea typeface="Roboto" pitchFamily="34" charset="-122"/>
                <a:cs typeface="Roboto" pitchFamily="34" charset="-120"/>
              </a:rPr>
              <a:t>ব্যবহৃত জিনিসপত্র পৃথক করা</a:t>
            </a:r>
            <a:endParaRPr lang="en-US" sz="550" dirty="0"/>
          </a:p>
          <a:p>
            <a:pPr algn="l" marL="111760" indent="-111760">
              <a:lnSpc>
                <a:spcPct val="100000"/>
              </a:lnSpc>
              <a:buSzPct val="100000"/>
              <a:buChar char="•"/>
            </a:pPr>
            <a:r>
              <a:rPr lang="en-US" sz="550" dirty="0">
                <a:solidFill>
                  <a:srgbClr val="3C3939"/>
                </a:solidFill>
                <a:latin typeface="Roboto" pitchFamily="34" charset="0"/>
                <a:ea typeface="Roboto" pitchFamily="34" charset="-122"/>
                <a:cs typeface="Roboto" pitchFamily="34" charset="-120"/>
              </a:rPr>
              <a:t>কফ-থুতু মাটিতে পুঁতে ফেলা</a:t>
            </a:r>
            <a:endParaRPr lang="en-US" sz="550" dirty="0"/>
          </a:p>
        </p:txBody>
      </p:sp>
      <p:sp>
        <p:nvSpPr>
          <p:cNvPr id="5" name="Text 3"/>
          <p:cNvSpPr/>
          <p:nvPr/>
        </p:nvSpPr>
        <p:spPr>
          <a:xfrm>
            <a:off x="4663232" y="699864"/>
            <a:ext cx="3989412" cy="110728"/>
          </a:xfrm>
          <a:prstGeom prst="rect">
            <a:avLst/>
          </a:prstGeom>
          <a:noFill/>
          <a:ln/>
        </p:spPr>
        <p:txBody>
          <a:bodyPr wrap="none" lIns="0" tIns="0" rIns="0" bIns="0" rtlCol="0" anchor="t"/>
          <a:lstStyle/>
          <a:p>
            <a:pPr algn="l" indent="0" marL="0">
              <a:lnSpc>
                <a:spcPct val="104000"/>
              </a:lnSpc>
              <a:buNone/>
            </a:pPr>
            <a:r>
              <a:rPr lang="en-US" sz="650" dirty="0">
                <a:solidFill>
                  <a:srgbClr val="1B1B27"/>
                </a:solidFill>
                <a:latin typeface="Raleway" pitchFamily="34" charset="0"/>
                <a:ea typeface="Raleway" pitchFamily="34" charset="-122"/>
                <a:cs typeface="Raleway" pitchFamily="34" charset="-120"/>
              </a:rPr>
              <a:t>প্রতিরোধ (টিকা)</a:t>
            </a:r>
            <a:endParaRPr lang="en-US" sz="650" dirty="0"/>
          </a:p>
        </p:txBody>
      </p:sp>
      <p:sp>
        <p:nvSpPr>
          <p:cNvPr id="6" name="Text 4"/>
          <p:cNvSpPr/>
          <p:nvPr/>
        </p:nvSpPr>
        <p:spPr>
          <a:xfrm>
            <a:off x="4663232" y="846013"/>
            <a:ext cx="4446612" cy="85055"/>
          </a:xfrm>
          <a:prstGeom prst="rect">
            <a:avLst/>
          </a:prstGeom>
          <a:noFill/>
          <a:ln/>
        </p:spPr>
        <p:txBody>
          <a:bodyPr wrap="none" lIns="0" tIns="0" rIns="0" bIns="0" rtlCol="0" anchor="t"/>
          <a:lstStyle/>
          <a:p>
            <a:pPr algn="l" indent="0" marL="0">
              <a:lnSpc>
                <a:spcPct val="100000"/>
              </a:lnSpc>
              <a:buNone/>
            </a:pPr>
            <a:r>
              <a:rPr lang="en-US" sz="550" dirty="0">
                <a:solidFill>
                  <a:srgbClr val="3C3939"/>
                </a:solidFill>
                <a:latin typeface="Roboto" pitchFamily="34" charset="0"/>
                <a:ea typeface="Roboto" pitchFamily="34" charset="-122"/>
                <a:cs typeface="Roboto" pitchFamily="34" charset="-120"/>
              </a:rPr>
              <a:t>শিশুদের যক্ষ্মা প্রতিরোধের জন্য জন্ম পর পর বিসিজি (BCG) টিকা দিতে হবে।</a:t>
            </a:r>
            <a:endParaRPr lang="en-US" sz="550" dirty="0"/>
          </a:p>
        </p:txBody>
      </p:sp>
      <p:pic>
        <p:nvPicPr>
          <p:cNvPr id="7" name="Image 0" descr="preencoded.png">    </p:cNvPr>
          <p:cNvPicPr>
            <a:picLocks noChangeAspect="1"/>
          </p:cNvPicPr>
          <p:nvPr/>
        </p:nvPicPr>
        <p:blipFill>
          <a:blip r:embed="rId1"/>
          <a:stretch>
            <a:fillRect/>
          </a:stretch>
        </p:blipFill>
        <p:spPr>
          <a:xfrm>
            <a:off x="4663232" y="970880"/>
            <a:ext cx="3989412" cy="3989412"/>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496119" y="1107281"/>
            <a:ext cx="4722763" cy="885974"/>
          </a:xfrm>
          <a:prstGeom prst="rect">
            <a:avLst/>
          </a:prstGeom>
          <a:noFill/>
          <a:ln/>
        </p:spPr>
        <p:txBody>
          <a:bodyPr wrap="square" lIns="0" tIns="0" rIns="0" bIns="0" rtlCol="0" anchor="t">
            <a:normAutofit/>
          </a:bodyPr>
          <a:lstStyle/>
          <a:p>
            <a:pPr algn="l" indent="0" marL="0">
              <a:lnSpc>
                <a:spcPct val="104000"/>
              </a:lnSpc>
              <a:buNone/>
            </a:pPr>
            <a:r>
              <a:rPr lang="en-US" sz="2750" dirty="0">
                <a:solidFill>
                  <a:srgbClr val="1B1B27"/>
                </a:solidFill>
                <a:latin typeface="Raleway" pitchFamily="34" charset="0"/>
                <a:ea typeface="Raleway" pitchFamily="34" charset="-122"/>
                <a:cs typeface="Raleway" pitchFamily="34" charset="-120"/>
              </a:rPr>
              <a:t>ফুসফুসের ক্যান্সার (সংজ্ঞা ও কারণ)</a:t>
            </a:r>
            <a:endParaRPr lang="en-US" sz="2750" dirty="0"/>
          </a:p>
        </p:txBody>
      </p:sp>
      <p:sp>
        <p:nvSpPr>
          <p:cNvPr id="4" name="Text 1"/>
          <p:cNvSpPr/>
          <p:nvPr/>
        </p:nvSpPr>
        <p:spPr>
          <a:xfrm>
            <a:off x="496119" y="2205856"/>
            <a:ext cx="4722763" cy="453628"/>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আমাদের দেশে ক্যান্সারজনিত মৃত্যুর প্রধান কারণ ফুসফুসের ক্যান্সার। যক্ষ্মা বা নিউমোনিয়ার ক্ষত পরবর্তীতে ক্যান্সারে রূপ নিতে পারে।</a:t>
            </a:r>
            <a:endParaRPr lang="en-US" sz="1100" dirty="0"/>
          </a:p>
        </p:txBody>
      </p:sp>
      <p:sp>
        <p:nvSpPr>
          <p:cNvPr id="5" name="Text 2"/>
          <p:cNvSpPr/>
          <p:nvPr/>
        </p:nvSpPr>
        <p:spPr>
          <a:xfrm>
            <a:off x="496119" y="2872085"/>
            <a:ext cx="4722763" cy="221456"/>
          </a:xfrm>
          <a:prstGeom prst="rect">
            <a:avLst/>
          </a:prstGeom>
          <a:noFill/>
          <a:ln/>
        </p:spPr>
        <p:txBody>
          <a:bodyPr wrap="none" lIns="0" tIns="0" rIns="0" bIns="0" rtlCol="0" anchor="t"/>
          <a:lstStyle/>
          <a:p>
            <a:pPr algn="l" indent="0" marL="0">
              <a:lnSpc>
                <a:spcPct val="104000"/>
              </a:lnSpc>
              <a:buNone/>
            </a:pPr>
            <a:r>
              <a:rPr lang="en-US" sz="1350" dirty="0">
                <a:solidFill>
                  <a:srgbClr val="1B1B27"/>
                </a:solidFill>
                <a:latin typeface="Raleway" pitchFamily="34" charset="0"/>
                <a:ea typeface="Raleway" pitchFamily="34" charset="-122"/>
                <a:cs typeface="Raleway" pitchFamily="34" charset="-120"/>
              </a:rPr>
              <a:t>কারণসমূহ:</a:t>
            </a:r>
            <a:endParaRPr lang="en-US" sz="1350" dirty="0"/>
          </a:p>
        </p:txBody>
      </p:sp>
      <p:sp>
        <p:nvSpPr>
          <p:cNvPr id="6" name="Text 3"/>
          <p:cNvSpPr/>
          <p:nvPr/>
        </p:nvSpPr>
        <p:spPr>
          <a:xfrm>
            <a:off x="496119" y="3306142"/>
            <a:ext cx="4722763" cy="730002"/>
          </a:xfrm>
          <a:prstGeom prst="rect">
            <a:avLst/>
          </a:prstGeom>
          <a:noFill/>
          <a:ln/>
        </p:spPr>
        <p:txBody>
          <a:bodyPr wrap="square" lIns="0" tIns="0" rIns="0" bIns="0" rtlCol="0" anchor="t">
            <a:normAutofit/>
          </a:bodyPr>
          <a:lstStyle/>
          <a:p>
            <a:pPr algn="l" marL="223520" indent="-223520">
              <a:lnSpc>
                <a:spcPct val="133000"/>
              </a:lnSpc>
              <a:buSzPct val="100000"/>
              <a:buFont typeface="+mj-lt"/>
              <a:buAutoNum type="arabicPeriod" startAt="1"/>
            </a:pPr>
            <a:r>
              <a:rPr lang="en-US" sz="1100" dirty="0">
                <a:solidFill>
                  <a:srgbClr val="3C3939"/>
                </a:solidFill>
                <a:latin typeface="Roboto" pitchFamily="34" charset="0"/>
                <a:ea typeface="Roboto" pitchFamily="34" charset="-122"/>
                <a:cs typeface="Roboto" pitchFamily="34" charset="-120"/>
              </a:rPr>
              <a:t>ধূমপান ও মারাত্মক বায়ুদূষণ</a:t>
            </a:r>
            <a:endParaRPr lang="en-US" sz="1100" dirty="0"/>
          </a:p>
          <a:p>
            <a:pPr algn="l" marL="223520" indent="-223520">
              <a:lnSpc>
                <a:spcPct val="133000"/>
              </a:lnSpc>
              <a:buSzPct val="100000"/>
              <a:buFont typeface="+mj-lt"/>
              <a:buAutoNum type="arabicPeriod" startAt="2"/>
            </a:pPr>
            <a:r>
              <a:rPr lang="en-US" sz="1100" dirty="0">
                <a:solidFill>
                  <a:srgbClr val="3C3939"/>
                </a:solidFill>
                <a:latin typeface="Roboto" pitchFamily="34" charset="0"/>
                <a:ea typeface="Roboto" pitchFamily="34" charset="-122"/>
                <a:cs typeface="Roboto" pitchFamily="34" charset="-120"/>
              </a:rPr>
              <a:t>ক্ষতিকর রাসায়নিক উপাদান: আর্সেনিক (As), ক্রোমিয়াম (Cr), নিকেল (Ni), অ্যাসবেস্টস ইত্যাদি</a:t>
            </a:r>
            <a:endParaRPr lang="en-US" sz="11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496119" y="1139354"/>
            <a:ext cx="8151763" cy="442987"/>
          </a:xfrm>
          <a:prstGeom prst="rect">
            <a:avLst/>
          </a:prstGeom>
          <a:noFill/>
          <a:ln/>
        </p:spPr>
        <p:txBody>
          <a:bodyPr wrap="none" lIns="0" tIns="0" rIns="0" bIns="0" rtlCol="0" anchor="t"/>
          <a:lstStyle/>
          <a:p>
            <a:pPr algn="l" indent="0" marL="0">
              <a:lnSpc>
                <a:spcPct val="104000"/>
              </a:lnSpc>
              <a:buNone/>
            </a:pPr>
            <a:r>
              <a:rPr lang="en-US" sz="2750" dirty="0">
                <a:solidFill>
                  <a:srgbClr val="1B1B27"/>
                </a:solidFill>
                <a:latin typeface="Raleway" pitchFamily="34" charset="0"/>
                <a:ea typeface="Raleway" pitchFamily="34" charset="-122"/>
                <a:cs typeface="Raleway" pitchFamily="34" charset="-120"/>
              </a:rPr>
              <a:t>ফুসফুসের ক্যান্সারের লক্ষণসমূহ</a:t>
            </a:r>
            <a:endParaRPr lang="en-US" sz="2750" dirty="0"/>
          </a:p>
        </p:txBody>
      </p:sp>
      <p:pic>
        <p:nvPicPr>
          <p:cNvPr id="3" name="Image 0" descr="preencoded.png">    </p:cNvPr>
          <p:cNvPicPr>
            <a:picLocks noChangeAspect="1"/>
          </p:cNvPicPr>
          <p:nvPr/>
        </p:nvPicPr>
        <p:blipFill>
          <a:blip r:embed="rId1"/>
          <a:stretch>
            <a:fillRect/>
          </a:stretch>
        </p:blipFill>
        <p:spPr>
          <a:xfrm>
            <a:off x="496119" y="1865858"/>
            <a:ext cx="1507480" cy="1507480"/>
          </a:xfrm>
          <a:prstGeom prst="rect">
            <a:avLst/>
          </a:prstGeom>
        </p:spPr>
      </p:pic>
      <p:sp>
        <p:nvSpPr>
          <p:cNvPr id="4" name="Text 1"/>
          <p:cNvSpPr/>
          <p:nvPr/>
        </p:nvSpPr>
        <p:spPr>
          <a:xfrm>
            <a:off x="496119" y="3550518"/>
            <a:ext cx="2599134" cy="226814"/>
          </a:xfrm>
          <a:prstGeom prst="rect">
            <a:avLst/>
          </a:prstGeom>
          <a:noFill/>
          <a:ln/>
        </p:spPr>
        <p:txBody>
          <a:bodyPr wrap="none" lIns="0" tIns="0" rIns="0" bIns="0" rtlCol="0" anchor="t"/>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দীর্ঘদিন খুসখুসে কাশি ও বুকে ব্যথা</a:t>
            </a:r>
            <a:endParaRPr lang="en-US" sz="1100" dirty="0"/>
          </a:p>
        </p:txBody>
      </p:sp>
      <p:pic>
        <p:nvPicPr>
          <p:cNvPr id="5" name="Image 1" descr="preencoded.png">    </p:cNvPr>
          <p:cNvPicPr>
            <a:picLocks noChangeAspect="1"/>
          </p:cNvPicPr>
          <p:nvPr/>
        </p:nvPicPr>
        <p:blipFill>
          <a:blip r:embed="rId2"/>
          <a:stretch>
            <a:fillRect/>
          </a:stretch>
        </p:blipFill>
        <p:spPr>
          <a:xfrm>
            <a:off x="3272433" y="1865858"/>
            <a:ext cx="1507480" cy="1507480"/>
          </a:xfrm>
          <a:prstGeom prst="rect">
            <a:avLst/>
          </a:prstGeom>
        </p:spPr>
      </p:pic>
      <p:sp>
        <p:nvSpPr>
          <p:cNvPr id="6" name="Text 2"/>
          <p:cNvSpPr/>
          <p:nvPr/>
        </p:nvSpPr>
        <p:spPr>
          <a:xfrm>
            <a:off x="3272433" y="3550518"/>
            <a:ext cx="2599134" cy="453628"/>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ভগ্ন স্বর (কণ্ঠস্বর ভেঙে যাওয়া), ওজন হ্রাস ও ক্ষুধামন্দা</a:t>
            </a:r>
            <a:endParaRPr lang="en-US" sz="1100" dirty="0"/>
          </a:p>
        </p:txBody>
      </p:sp>
      <p:pic>
        <p:nvPicPr>
          <p:cNvPr id="7" name="Image 2" descr="preencoded.png">    </p:cNvPr>
          <p:cNvPicPr>
            <a:picLocks noChangeAspect="1"/>
          </p:cNvPicPr>
          <p:nvPr/>
        </p:nvPicPr>
        <p:blipFill>
          <a:blip r:embed="rId3"/>
          <a:stretch>
            <a:fillRect/>
          </a:stretch>
        </p:blipFill>
        <p:spPr>
          <a:xfrm>
            <a:off x="6048747" y="1865858"/>
            <a:ext cx="1507480" cy="1507480"/>
          </a:xfrm>
          <a:prstGeom prst="rect">
            <a:avLst/>
          </a:prstGeom>
        </p:spPr>
      </p:pic>
      <p:sp>
        <p:nvSpPr>
          <p:cNvPr id="8" name="Text 3"/>
          <p:cNvSpPr/>
          <p:nvPr/>
        </p:nvSpPr>
        <p:spPr>
          <a:xfrm>
            <a:off x="6048747" y="3550518"/>
            <a:ext cx="2599134" cy="453628"/>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বারবার ব্রঙ্কাইটিস বা নিউমোনিয়ায় আক্রান্ত হওয়া</a:t>
            </a:r>
            <a:endParaRPr lang="en-US" sz="11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496119" y="389855"/>
            <a:ext cx="8151763" cy="221456"/>
          </a:xfrm>
          <a:prstGeom prst="rect">
            <a:avLst/>
          </a:prstGeom>
          <a:noFill/>
          <a:ln/>
        </p:spPr>
        <p:txBody>
          <a:bodyPr wrap="none" lIns="0" tIns="0" rIns="0" bIns="0" rtlCol="0" anchor="t"/>
          <a:lstStyle/>
          <a:p>
            <a:pPr algn="l" indent="0" marL="0">
              <a:lnSpc>
                <a:spcPct val="104000"/>
              </a:lnSpc>
              <a:buNone/>
            </a:pPr>
            <a:r>
              <a:rPr lang="en-US" sz="1350" dirty="0">
                <a:solidFill>
                  <a:srgbClr val="1B1B27"/>
                </a:solidFill>
                <a:latin typeface="Raleway" pitchFamily="34" charset="0"/>
                <a:ea typeface="Raleway" pitchFamily="34" charset="-122"/>
                <a:cs typeface="Raleway" pitchFamily="34" charset="-120"/>
              </a:rPr>
              <a:t>ফুসফুসের ক্যান্সার নির্ণয় ও প্রতিকার</a:t>
            </a:r>
            <a:endParaRPr lang="en-US" sz="1350" dirty="0"/>
          </a:p>
        </p:txBody>
      </p:sp>
      <p:sp>
        <p:nvSpPr>
          <p:cNvPr id="3" name="Text 1"/>
          <p:cNvSpPr/>
          <p:nvPr/>
        </p:nvSpPr>
        <p:spPr>
          <a:xfrm>
            <a:off x="496119" y="699864"/>
            <a:ext cx="3989412" cy="110728"/>
          </a:xfrm>
          <a:prstGeom prst="rect">
            <a:avLst/>
          </a:prstGeom>
          <a:noFill/>
          <a:ln/>
        </p:spPr>
        <p:txBody>
          <a:bodyPr wrap="none" lIns="0" tIns="0" rIns="0" bIns="0" rtlCol="0" anchor="t"/>
          <a:lstStyle/>
          <a:p>
            <a:pPr algn="l" indent="0" marL="0">
              <a:lnSpc>
                <a:spcPct val="104000"/>
              </a:lnSpc>
              <a:buNone/>
            </a:pPr>
            <a:r>
              <a:rPr lang="en-US" sz="650" dirty="0">
                <a:solidFill>
                  <a:srgbClr val="1B1B27"/>
                </a:solidFill>
                <a:latin typeface="Raleway" pitchFamily="34" charset="0"/>
                <a:ea typeface="Raleway" pitchFamily="34" charset="-122"/>
                <a:cs typeface="Raleway" pitchFamily="34" charset="-120"/>
              </a:rPr>
              <a:t>রোগ নির্ণয়</a:t>
            </a:r>
            <a:endParaRPr lang="en-US" sz="650" dirty="0"/>
          </a:p>
        </p:txBody>
      </p:sp>
      <p:sp>
        <p:nvSpPr>
          <p:cNvPr id="4" name="Text 2"/>
          <p:cNvSpPr/>
          <p:nvPr/>
        </p:nvSpPr>
        <p:spPr>
          <a:xfrm>
            <a:off x="496119" y="846013"/>
            <a:ext cx="4446612" cy="85055"/>
          </a:xfrm>
          <a:prstGeom prst="rect">
            <a:avLst/>
          </a:prstGeom>
          <a:noFill/>
          <a:ln/>
        </p:spPr>
        <p:txBody>
          <a:bodyPr wrap="none" lIns="0" tIns="0" rIns="0" bIns="0" rtlCol="0" anchor="t"/>
          <a:lstStyle/>
          <a:p>
            <a:pPr algn="l" indent="0" marL="0">
              <a:lnSpc>
                <a:spcPct val="100000"/>
              </a:lnSpc>
              <a:buNone/>
            </a:pPr>
            <a:r>
              <a:rPr lang="en-US" sz="550" dirty="0">
                <a:solidFill>
                  <a:srgbClr val="3C3939"/>
                </a:solidFill>
                <a:latin typeface="Roboto" pitchFamily="34" charset="0"/>
                <a:ea typeface="Roboto" pitchFamily="34" charset="-122"/>
                <a:cs typeface="Roboto" pitchFamily="34" charset="-120"/>
              </a:rPr>
              <a:t>থুতু বিশ্লেষণ, এক্স-রে, সিটি স্ক্যান (CT Scan), এমআরআই (MRI) ও হিস্টোপ্যাথোলজি।</a:t>
            </a:r>
            <a:endParaRPr lang="en-US" sz="550" dirty="0"/>
          </a:p>
        </p:txBody>
      </p:sp>
      <p:pic>
        <p:nvPicPr>
          <p:cNvPr id="5" name="Image 0" descr="preencoded.png">    </p:cNvPr>
          <p:cNvPicPr>
            <a:picLocks noChangeAspect="1"/>
          </p:cNvPicPr>
          <p:nvPr/>
        </p:nvPicPr>
        <p:blipFill>
          <a:blip r:embed="rId1"/>
          <a:stretch>
            <a:fillRect/>
          </a:stretch>
        </p:blipFill>
        <p:spPr>
          <a:xfrm>
            <a:off x="496119" y="970880"/>
            <a:ext cx="3989412" cy="3989412"/>
          </a:xfrm>
          <a:prstGeom prst="rect">
            <a:avLst/>
          </a:prstGeom>
        </p:spPr>
      </p:pic>
      <p:sp>
        <p:nvSpPr>
          <p:cNvPr id="6" name="Text 3"/>
          <p:cNvSpPr/>
          <p:nvPr/>
        </p:nvSpPr>
        <p:spPr>
          <a:xfrm>
            <a:off x="4663232" y="699864"/>
            <a:ext cx="3989412" cy="110728"/>
          </a:xfrm>
          <a:prstGeom prst="rect">
            <a:avLst/>
          </a:prstGeom>
          <a:noFill/>
          <a:ln/>
        </p:spPr>
        <p:txBody>
          <a:bodyPr wrap="none" lIns="0" tIns="0" rIns="0" bIns="0" rtlCol="0" anchor="t"/>
          <a:lstStyle/>
          <a:p>
            <a:pPr algn="l" indent="0" marL="0">
              <a:lnSpc>
                <a:spcPct val="104000"/>
              </a:lnSpc>
              <a:buNone/>
            </a:pPr>
            <a:r>
              <a:rPr lang="en-US" sz="650" dirty="0">
                <a:solidFill>
                  <a:srgbClr val="1B1B27"/>
                </a:solidFill>
                <a:latin typeface="Raleway" pitchFamily="34" charset="0"/>
                <a:ea typeface="Raleway" pitchFamily="34" charset="-122"/>
                <a:cs typeface="Raleway" pitchFamily="34" charset="-120"/>
              </a:rPr>
              <a:t>প্রতিকার</a:t>
            </a:r>
            <a:endParaRPr lang="en-US" sz="650" dirty="0"/>
          </a:p>
        </p:txBody>
      </p:sp>
      <p:sp>
        <p:nvSpPr>
          <p:cNvPr id="7" name="Text 4"/>
          <p:cNvSpPr/>
          <p:nvPr/>
        </p:nvSpPr>
        <p:spPr>
          <a:xfrm>
            <a:off x="4663232" y="846013"/>
            <a:ext cx="4446612" cy="85055"/>
          </a:xfrm>
          <a:prstGeom prst="rect">
            <a:avLst/>
          </a:prstGeom>
          <a:noFill/>
          <a:ln/>
        </p:spPr>
        <p:txBody>
          <a:bodyPr wrap="none" lIns="0" tIns="0" rIns="0" bIns="0" rtlCol="0" anchor="t"/>
          <a:lstStyle/>
          <a:p>
            <a:pPr algn="l" indent="0" marL="0">
              <a:lnSpc>
                <a:spcPct val="100000"/>
              </a:lnSpc>
              <a:buNone/>
            </a:pPr>
            <a:r>
              <a:rPr lang="en-US" sz="550" dirty="0">
                <a:solidFill>
                  <a:srgbClr val="3C3939"/>
                </a:solidFill>
                <a:latin typeface="Roboto" pitchFamily="34" charset="0"/>
                <a:ea typeface="Roboto" pitchFamily="34" charset="-122"/>
                <a:cs typeface="Roboto" pitchFamily="34" charset="-120"/>
              </a:rPr>
              <a:t>দ্রুত চিকিৎসকের পরামর্শ নেওয়া এবং রেডিওথেরাপি (Radio-therapy) প্রয়োগ।</a:t>
            </a:r>
            <a:endParaRPr lang="en-US" sz="550" dirty="0"/>
          </a:p>
        </p:txBody>
      </p:sp>
      <p:pic>
        <p:nvPicPr>
          <p:cNvPr id="8" name="Image 1" descr="preencoded.png">    </p:cNvPr>
          <p:cNvPicPr>
            <a:picLocks noChangeAspect="1"/>
          </p:cNvPicPr>
          <p:nvPr/>
        </p:nvPicPr>
        <p:blipFill>
          <a:blip r:embed="rId2"/>
          <a:stretch>
            <a:fillRect/>
          </a:stretch>
        </p:blipFill>
        <p:spPr>
          <a:xfrm>
            <a:off x="4663232" y="970880"/>
            <a:ext cx="3989412" cy="3989412"/>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5715000" y="0"/>
            <a:ext cx="3429000" cy="5143500"/>
          </a:xfrm>
          <a:prstGeom prst="rect">
            <a:avLst/>
          </a:prstGeom>
        </p:spPr>
      </p:pic>
      <p:sp>
        <p:nvSpPr>
          <p:cNvPr id="3" name="Text 0"/>
          <p:cNvSpPr/>
          <p:nvPr/>
        </p:nvSpPr>
        <p:spPr>
          <a:xfrm>
            <a:off x="496119" y="1444823"/>
            <a:ext cx="4722763" cy="442987"/>
          </a:xfrm>
          <a:prstGeom prst="rect">
            <a:avLst/>
          </a:prstGeom>
          <a:noFill/>
          <a:ln/>
        </p:spPr>
        <p:txBody>
          <a:bodyPr wrap="none" lIns="0" tIns="0" rIns="0" bIns="0" rtlCol="0" anchor="t"/>
          <a:lstStyle/>
          <a:p>
            <a:pPr algn="l" indent="0" marL="0">
              <a:lnSpc>
                <a:spcPct val="104000"/>
              </a:lnSpc>
              <a:buNone/>
            </a:pPr>
            <a:r>
              <a:rPr lang="en-US" sz="2750" dirty="0">
                <a:solidFill>
                  <a:srgbClr val="1B1B27"/>
                </a:solidFill>
                <a:latin typeface="Raleway" pitchFamily="34" charset="0"/>
                <a:ea typeface="Raleway" pitchFamily="34" charset="-122"/>
                <a:cs typeface="Raleway" pitchFamily="34" charset="-120"/>
              </a:rPr>
              <a:t>ফুসফুসের ক্যান্সার প্রতিরোধ</a:t>
            </a:r>
            <a:endParaRPr lang="en-US" sz="2750" dirty="0"/>
          </a:p>
        </p:txBody>
      </p:sp>
      <p:sp>
        <p:nvSpPr>
          <p:cNvPr id="4" name="Text 1"/>
          <p:cNvSpPr/>
          <p:nvPr/>
        </p:nvSpPr>
        <p:spPr>
          <a:xfrm>
            <a:off x="496119" y="2100411"/>
            <a:ext cx="5179963" cy="226814"/>
          </a:xfrm>
          <a:prstGeom prst="rect">
            <a:avLst/>
          </a:prstGeom>
          <a:noFill/>
          <a:ln/>
        </p:spPr>
        <p:txBody>
          <a:bodyPr wrap="none" lIns="0" tIns="0" rIns="0" bIns="0" rtlCol="0" anchor="t"/>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প্রতিরোধের উপায়:</a:t>
            </a:r>
            <a:endParaRPr lang="en-US" sz="110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96119" y="2486695"/>
            <a:ext cx="354360" cy="354360"/>
          </a:xfrm>
          <a:prstGeom prst="rect">
            <a:avLst/>
          </a:prstGeom>
        </p:spPr>
      </p:pic>
      <p:sp>
        <p:nvSpPr>
          <p:cNvPr id="6" name="Text 2"/>
          <p:cNvSpPr/>
          <p:nvPr/>
        </p:nvSpPr>
        <p:spPr>
          <a:xfrm>
            <a:off x="496119" y="3018234"/>
            <a:ext cx="1456134" cy="453628"/>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ধূমপান ও মদ্যপান সম্পূর্ণ বর্জন করা</a:t>
            </a:r>
            <a:endParaRPr lang="en-US" sz="1100" dirty="0"/>
          </a:p>
        </p:txBody>
      </p:sp>
      <p:pic>
        <p:nvPicPr>
          <p:cNvPr id="7"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29433" y="2486695"/>
            <a:ext cx="354360" cy="354360"/>
          </a:xfrm>
          <a:prstGeom prst="rect">
            <a:avLst/>
          </a:prstGeom>
        </p:spPr>
      </p:pic>
      <p:sp>
        <p:nvSpPr>
          <p:cNvPr id="8" name="Text 3"/>
          <p:cNvSpPr/>
          <p:nvPr/>
        </p:nvSpPr>
        <p:spPr>
          <a:xfrm>
            <a:off x="2129433" y="3018234"/>
            <a:ext cx="1456134" cy="680442"/>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অতিরিক্ত চর্বিজাতীয় খাদ্য না খেয়ে তাজা শাকসবজি ও ফলমূল খাওয়া</a:t>
            </a:r>
            <a:endParaRPr lang="en-US" sz="1100" dirty="0"/>
          </a:p>
        </p:txBody>
      </p:sp>
      <p:pic>
        <p:nvPicPr>
          <p:cNvPr id="9"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762747" y="2486695"/>
            <a:ext cx="354360" cy="354360"/>
          </a:xfrm>
          <a:prstGeom prst="rect">
            <a:avLst/>
          </a:prstGeom>
        </p:spPr>
      </p:pic>
      <p:sp>
        <p:nvSpPr>
          <p:cNvPr id="10" name="Text 4"/>
          <p:cNvSpPr/>
          <p:nvPr/>
        </p:nvSpPr>
        <p:spPr>
          <a:xfrm>
            <a:off x="3762747" y="3018234"/>
            <a:ext cx="1456134" cy="453628"/>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নিয়মিত শারীরিক ব্যায়াম করা ও দুশ্চিন্তামুক্ত থাকা</a:t>
            </a:r>
            <a:endParaRPr lang="en-US" sz="11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496119" y="402878"/>
            <a:ext cx="8151763" cy="394543"/>
          </a:xfrm>
          <a:prstGeom prst="rect">
            <a:avLst/>
          </a:prstGeom>
          <a:noFill/>
          <a:ln/>
        </p:spPr>
        <p:txBody>
          <a:bodyPr wrap="none" lIns="0" tIns="0" rIns="0" bIns="0" rtlCol="0" anchor="t"/>
          <a:lstStyle/>
          <a:p>
            <a:pPr algn="l" indent="0" marL="0">
              <a:lnSpc>
                <a:spcPct val="104000"/>
              </a:lnSpc>
              <a:buNone/>
            </a:pPr>
            <a:r>
              <a:rPr lang="en-US" sz="2450" dirty="0">
                <a:solidFill>
                  <a:srgbClr val="1B1B27"/>
                </a:solidFill>
                <a:latin typeface="Raleway" pitchFamily="34" charset="0"/>
                <a:ea typeface="Raleway" pitchFamily="34" charset="-122"/>
                <a:cs typeface="Raleway" pitchFamily="34" charset="-120"/>
              </a:rPr>
              <a:t>মূল্যায়ন - বহুনির্বাচনী প্রশ্ন (১-৫)</a:t>
            </a:r>
            <a:endParaRPr lang="en-US" sz="2450" dirty="0"/>
          </a:p>
        </p:txBody>
      </p:sp>
      <p:sp>
        <p:nvSpPr>
          <p:cNvPr id="3" name="Shape 1"/>
          <p:cNvSpPr/>
          <p:nvPr/>
        </p:nvSpPr>
        <p:spPr>
          <a:xfrm>
            <a:off x="496119" y="1022300"/>
            <a:ext cx="1953592" cy="2184797"/>
          </a:xfrm>
          <a:prstGeom prst="roundRect">
            <a:avLst>
              <a:gd name="adj" fmla="val 2714"/>
            </a:avLst>
          </a:prstGeom>
          <a:solidFill>
            <a:srgbClr val="FFFFFF">
              <a:alpha val="95000"/>
            </a:srgbClr>
          </a:solidFill>
          <a:ln w="14288">
            <a:solidFill>
              <a:srgbClr val="C7C7D0"/>
            </a:solidFill>
            <a:prstDash val="solid"/>
          </a:ln>
        </p:spPr>
      </p:sp>
      <p:sp>
        <p:nvSpPr>
          <p:cNvPr id="4" name="Text 2"/>
          <p:cNvSpPr/>
          <p:nvPr/>
        </p:nvSpPr>
        <p:spPr>
          <a:xfrm>
            <a:off x="636612" y="1162794"/>
            <a:ext cx="1672605" cy="572839"/>
          </a:xfrm>
          <a:prstGeom prst="rect">
            <a:avLst/>
          </a:prstGeom>
          <a:noFill/>
          <a:ln/>
        </p:spPr>
        <p:txBody>
          <a:bodyPr wrap="square" lIns="0" tIns="0" rIns="0" bIns="0" rtlCol="0" anchor="t">
            <a:normAutofit/>
          </a:bodyPr>
          <a:lstStyle/>
          <a:p>
            <a:pPr algn="l" indent="0" marL="0">
              <a:lnSpc>
                <a:spcPct val="126000"/>
              </a:lnSpc>
              <a:buNone/>
            </a:pPr>
            <a:r>
              <a:rPr lang="en-US" sz="950" dirty="0">
                <a:solidFill>
                  <a:srgbClr val="3C3939"/>
                </a:solidFill>
                <a:latin typeface="Roboto" pitchFamily="34" charset="0"/>
                <a:ea typeface="Roboto" pitchFamily="34" charset="-122"/>
                <a:cs typeface="Roboto" pitchFamily="34" charset="-120"/>
              </a:rPr>
              <a:t>১. অ্যালার্জিজনিত কারণে শ্বাসনালীর সংবেদনশীলতার ফলে কোন রোগ হয়?</a:t>
            </a:r>
            <a:endParaRPr lang="en-US" sz="950" dirty="0"/>
          </a:p>
        </p:txBody>
      </p:sp>
      <p:sp>
        <p:nvSpPr>
          <p:cNvPr id="5" name="Text 3"/>
          <p:cNvSpPr/>
          <p:nvPr/>
        </p:nvSpPr>
        <p:spPr>
          <a:xfrm>
            <a:off x="636612" y="1803053"/>
            <a:ext cx="1672605" cy="881658"/>
          </a:xfrm>
          <a:prstGeom prst="rect">
            <a:avLst/>
          </a:prstGeom>
          <a:noFill/>
          <a:ln/>
        </p:spPr>
        <p:txBody>
          <a:bodyPr wrap="square" lIns="0" tIns="50505" rIns="0" bIns="0" rtlCol="0" anchor="t">
            <a:normAutofit/>
          </a:bodyPr>
          <a:lstStyle/>
          <a:p>
            <a:pPr algn="l" marL="193040" indent="-193040">
              <a:lnSpc>
                <a:spcPct val="126000"/>
              </a:lnSpc>
              <a:buSzPct val="100000"/>
              <a:buChar char="•"/>
            </a:pPr>
            <a:r>
              <a:rPr lang="en-US" sz="950" dirty="0">
                <a:solidFill>
                  <a:srgbClr val="3C3939"/>
                </a:solidFill>
                <a:latin typeface="Roboto" pitchFamily="34" charset="0"/>
                <a:ea typeface="Roboto" pitchFamily="34" charset="-122"/>
                <a:cs typeface="Roboto" pitchFamily="34" charset="-120"/>
              </a:rPr>
              <a:t>(ক) ব্রঙ্কাইটিস</a:t>
            </a:r>
            <a:endParaRPr lang="en-US" sz="950" dirty="0"/>
          </a:p>
          <a:p>
            <a:pPr algn="l" marL="193040" indent="-193040">
              <a:lnSpc>
                <a:spcPct val="126000"/>
              </a:lnSpc>
              <a:buSzPct val="100000"/>
              <a:buChar char="•"/>
            </a:pPr>
            <a:r>
              <a:rPr lang="en-US" sz="950" b="1" dirty="0">
                <a:solidFill>
                  <a:srgbClr val="3C3939"/>
                </a:solidFill>
                <a:latin typeface="Roboto Bold" pitchFamily="34" charset="0"/>
                <a:ea typeface="Roboto Bold" pitchFamily="34" charset="-122"/>
                <a:cs typeface="Roboto Bold" pitchFamily="34" charset="-120"/>
              </a:rPr>
              <a:t>(খ) অ্যাজমা</a:t>
            </a:r>
            <a:endParaRPr lang="en-US" sz="950" dirty="0"/>
          </a:p>
          <a:p>
            <a:pPr algn="l" marL="193040" indent="-193040">
              <a:lnSpc>
                <a:spcPct val="126000"/>
              </a:lnSpc>
              <a:buSzPct val="100000"/>
              <a:buChar char="•"/>
            </a:pPr>
            <a:r>
              <a:rPr lang="en-US" sz="950" dirty="0">
                <a:solidFill>
                  <a:srgbClr val="3C3939"/>
                </a:solidFill>
                <a:latin typeface="Roboto" pitchFamily="34" charset="0"/>
                <a:ea typeface="Roboto" pitchFamily="34" charset="-122"/>
                <a:cs typeface="Roboto" pitchFamily="34" charset="-120"/>
              </a:rPr>
              <a:t>(গ) যক্ষ্মা</a:t>
            </a:r>
            <a:endParaRPr lang="en-US" sz="950" dirty="0"/>
          </a:p>
          <a:p>
            <a:pPr algn="l" marL="193040" indent="-193040">
              <a:lnSpc>
                <a:spcPct val="126000"/>
              </a:lnSpc>
              <a:buSzPct val="100000"/>
              <a:buChar char="•"/>
            </a:pPr>
            <a:r>
              <a:rPr lang="en-US" sz="950" dirty="0">
                <a:solidFill>
                  <a:srgbClr val="3C3939"/>
                </a:solidFill>
                <a:latin typeface="Roboto" pitchFamily="34" charset="0"/>
                <a:ea typeface="Roboto" pitchFamily="34" charset="-122"/>
                <a:cs typeface="Roboto" pitchFamily="34" charset="-120"/>
              </a:rPr>
              <a:t>(ঘ) নিউমোনিয়া</a:t>
            </a:r>
            <a:endParaRPr lang="en-US" sz="950" dirty="0"/>
          </a:p>
        </p:txBody>
      </p:sp>
      <p:sp>
        <p:nvSpPr>
          <p:cNvPr id="6" name="Shape 4"/>
          <p:cNvSpPr/>
          <p:nvPr/>
        </p:nvSpPr>
        <p:spPr>
          <a:xfrm>
            <a:off x="2562151" y="1022300"/>
            <a:ext cx="1953592" cy="2184797"/>
          </a:xfrm>
          <a:prstGeom prst="roundRect">
            <a:avLst>
              <a:gd name="adj" fmla="val 2714"/>
            </a:avLst>
          </a:prstGeom>
          <a:solidFill>
            <a:srgbClr val="FFFFFF">
              <a:alpha val="95000"/>
            </a:srgbClr>
          </a:solidFill>
          <a:ln w="14288">
            <a:solidFill>
              <a:srgbClr val="C7C7D0"/>
            </a:solidFill>
            <a:prstDash val="solid"/>
          </a:ln>
        </p:spPr>
      </p:sp>
      <p:sp>
        <p:nvSpPr>
          <p:cNvPr id="7" name="Text 5"/>
          <p:cNvSpPr/>
          <p:nvPr/>
        </p:nvSpPr>
        <p:spPr>
          <a:xfrm>
            <a:off x="2702644" y="1162794"/>
            <a:ext cx="1672605" cy="572839"/>
          </a:xfrm>
          <a:prstGeom prst="rect">
            <a:avLst/>
          </a:prstGeom>
          <a:noFill/>
          <a:ln/>
        </p:spPr>
        <p:txBody>
          <a:bodyPr wrap="square" lIns="0" tIns="0" rIns="0" bIns="0" rtlCol="0" anchor="t">
            <a:normAutofit/>
          </a:bodyPr>
          <a:lstStyle/>
          <a:p>
            <a:pPr algn="l" indent="0" marL="0">
              <a:lnSpc>
                <a:spcPct val="126000"/>
              </a:lnSpc>
              <a:buNone/>
            </a:pPr>
            <a:r>
              <a:rPr lang="en-US" sz="950" dirty="0">
                <a:solidFill>
                  <a:srgbClr val="3C3939"/>
                </a:solidFill>
                <a:latin typeface="Roboto" pitchFamily="34" charset="0"/>
                <a:ea typeface="Roboto" pitchFamily="34" charset="-122"/>
                <a:cs typeface="Roboto" pitchFamily="34" charset="-120"/>
              </a:rPr>
              <a:t>২. শ্বাসনালীর আবৃত ঝিল্লির ব্যাকটেরিয়াজাত প্রদাহকে কী বলে?</a:t>
            </a:r>
            <a:endParaRPr lang="en-US" sz="950" dirty="0"/>
          </a:p>
        </p:txBody>
      </p:sp>
      <p:sp>
        <p:nvSpPr>
          <p:cNvPr id="8" name="Text 6"/>
          <p:cNvSpPr/>
          <p:nvPr/>
        </p:nvSpPr>
        <p:spPr>
          <a:xfrm>
            <a:off x="2702644" y="1803053"/>
            <a:ext cx="1672605" cy="881658"/>
          </a:xfrm>
          <a:prstGeom prst="rect">
            <a:avLst/>
          </a:prstGeom>
          <a:noFill/>
          <a:ln/>
        </p:spPr>
        <p:txBody>
          <a:bodyPr wrap="square" lIns="0" tIns="50505" rIns="0" bIns="0" rtlCol="0" anchor="t">
            <a:normAutofit/>
          </a:bodyPr>
          <a:lstStyle/>
          <a:p>
            <a:pPr algn="l" marL="193040" indent="-193040">
              <a:lnSpc>
                <a:spcPct val="126000"/>
              </a:lnSpc>
              <a:buSzPct val="100000"/>
              <a:buChar char="•"/>
            </a:pPr>
            <a:r>
              <a:rPr lang="en-US" sz="950" dirty="0">
                <a:solidFill>
                  <a:srgbClr val="3C3939"/>
                </a:solidFill>
                <a:latin typeface="Roboto" pitchFamily="34" charset="0"/>
                <a:ea typeface="Roboto" pitchFamily="34" charset="-122"/>
                <a:cs typeface="Roboto" pitchFamily="34" charset="-120"/>
              </a:rPr>
              <a:t>(ক) নিউমোনিয়া</a:t>
            </a:r>
            <a:endParaRPr lang="en-US" sz="950" dirty="0"/>
          </a:p>
          <a:p>
            <a:pPr algn="l" marL="193040" indent="-193040">
              <a:lnSpc>
                <a:spcPct val="126000"/>
              </a:lnSpc>
              <a:buSzPct val="100000"/>
              <a:buChar char="•"/>
            </a:pPr>
            <a:r>
              <a:rPr lang="en-US" sz="950" dirty="0">
                <a:solidFill>
                  <a:srgbClr val="3C3939"/>
                </a:solidFill>
                <a:latin typeface="Roboto" pitchFamily="34" charset="0"/>
                <a:ea typeface="Roboto" pitchFamily="34" charset="-122"/>
                <a:cs typeface="Roboto" pitchFamily="34" charset="-120"/>
              </a:rPr>
              <a:t>(খ) এনজিনা</a:t>
            </a:r>
            <a:endParaRPr lang="en-US" sz="950" dirty="0"/>
          </a:p>
          <a:p>
            <a:pPr algn="l" marL="193040" indent="-193040">
              <a:lnSpc>
                <a:spcPct val="126000"/>
              </a:lnSpc>
              <a:buSzPct val="100000"/>
              <a:buChar char="•"/>
            </a:pPr>
            <a:r>
              <a:rPr lang="en-US" sz="950" b="1" dirty="0">
                <a:solidFill>
                  <a:srgbClr val="3C3939"/>
                </a:solidFill>
                <a:latin typeface="Roboto Bold" pitchFamily="34" charset="0"/>
                <a:ea typeface="Roboto Bold" pitchFamily="34" charset="-122"/>
                <a:cs typeface="Roboto Bold" pitchFamily="34" charset="-120"/>
              </a:rPr>
              <a:t>(গ) ব্রঙ্কাইটিস</a:t>
            </a:r>
            <a:endParaRPr lang="en-US" sz="950" dirty="0"/>
          </a:p>
          <a:p>
            <a:pPr algn="l" marL="193040" indent="-193040">
              <a:lnSpc>
                <a:spcPct val="126000"/>
              </a:lnSpc>
              <a:buSzPct val="100000"/>
              <a:buChar char="•"/>
            </a:pPr>
            <a:r>
              <a:rPr lang="en-US" sz="950" dirty="0">
                <a:solidFill>
                  <a:srgbClr val="3C3939"/>
                </a:solidFill>
                <a:latin typeface="Roboto" pitchFamily="34" charset="0"/>
                <a:ea typeface="Roboto" pitchFamily="34" charset="-122"/>
                <a:cs typeface="Roboto" pitchFamily="34" charset="-120"/>
              </a:rPr>
              <a:t>(ঘ) সাইনুসাইটিস</a:t>
            </a:r>
            <a:endParaRPr lang="en-US" sz="950" dirty="0"/>
          </a:p>
        </p:txBody>
      </p:sp>
      <p:sp>
        <p:nvSpPr>
          <p:cNvPr id="9" name="Shape 7"/>
          <p:cNvSpPr/>
          <p:nvPr/>
        </p:nvSpPr>
        <p:spPr>
          <a:xfrm>
            <a:off x="4628183" y="1022300"/>
            <a:ext cx="1953592" cy="2184797"/>
          </a:xfrm>
          <a:prstGeom prst="roundRect">
            <a:avLst>
              <a:gd name="adj" fmla="val 2714"/>
            </a:avLst>
          </a:prstGeom>
          <a:solidFill>
            <a:srgbClr val="FFFFFF">
              <a:alpha val="95000"/>
            </a:srgbClr>
          </a:solidFill>
          <a:ln w="14288">
            <a:solidFill>
              <a:srgbClr val="C7C7D0"/>
            </a:solidFill>
            <a:prstDash val="solid"/>
          </a:ln>
        </p:spPr>
      </p:sp>
      <p:sp>
        <p:nvSpPr>
          <p:cNvPr id="10" name="Text 8"/>
          <p:cNvSpPr/>
          <p:nvPr/>
        </p:nvSpPr>
        <p:spPr>
          <a:xfrm>
            <a:off x="4768676" y="1162794"/>
            <a:ext cx="1672605" cy="381893"/>
          </a:xfrm>
          <a:prstGeom prst="rect">
            <a:avLst/>
          </a:prstGeom>
          <a:noFill/>
          <a:ln/>
        </p:spPr>
        <p:txBody>
          <a:bodyPr wrap="square" lIns="0" tIns="0" rIns="0" bIns="0" rtlCol="0" anchor="t">
            <a:normAutofit/>
          </a:bodyPr>
          <a:lstStyle/>
          <a:p>
            <a:pPr algn="l" indent="0" marL="0">
              <a:lnSpc>
                <a:spcPct val="126000"/>
              </a:lnSpc>
              <a:buNone/>
            </a:pPr>
            <a:r>
              <a:rPr lang="en-US" sz="950" dirty="0">
                <a:solidFill>
                  <a:srgbClr val="3C3939"/>
                </a:solidFill>
                <a:latin typeface="Roboto" pitchFamily="34" charset="0"/>
                <a:ea typeface="Roboto" pitchFamily="34" charset="-122"/>
                <a:cs typeface="Roboto" pitchFamily="34" charset="-120"/>
              </a:rPr>
              <a:t>৩. নিউমোনিয়া রোগের প্রধান কারণ কোনটি?</a:t>
            </a:r>
            <a:endParaRPr lang="en-US" sz="950" dirty="0"/>
          </a:p>
        </p:txBody>
      </p:sp>
      <p:sp>
        <p:nvSpPr>
          <p:cNvPr id="11" name="Text 9"/>
          <p:cNvSpPr/>
          <p:nvPr/>
        </p:nvSpPr>
        <p:spPr>
          <a:xfrm>
            <a:off x="4768676" y="1612106"/>
            <a:ext cx="1672605" cy="1454497"/>
          </a:xfrm>
          <a:prstGeom prst="rect">
            <a:avLst/>
          </a:prstGeom>
          <a:noFill/>
          <a:ln/>
        </p:spPr>
        <p:txBody>
          <a:bodyPr wrap="square" lIns="0" tIns="50505" rIns="0" bIns="0" rtlCol="0" anchor="t">
            <a:normAutofit/>
          </a:bodyPr>
          <a:lstStyle/>
          <a:p>
            <a:pPr algn="l" marL="193040" indent="-193040">
              <a:lnSpc>
                <a:spcPct val="126000"/>
              </a:lnSpc>
              <a:buSzPct val="100000"/>
              <a:buChar char="•"/>
            </a:pPr>
            <a:r>
              <a:rPr lang="en-US" sz="950" b="1" dirty="0">
                <a:solidFill>
                  <a:srgbClr val="3C3939"/>
                </a:solidFill>
                <a:latin typeface="Roboto Bold" pitchFamily="34" charset="0"/>
                <a:ea typeface="Roboto Bold" pitchFamily="34" charset="-122"/>
                <a:cs typeface="Roboto Bold" pitchFamily="34" charset="-120"/>
              </a:rPr>
              <a:t>(ক) Streptococcus pneumoniae</a:t>
            </a:r>
            <a:endParaRPr lang="en-US" sz="950" dirty="0"/>
          </a:p>
          <a:p>
            <a:pPr algn="l" marL="193040" indent="-193040">
              <a:lnSpc>
                <a:spcPct val="126000"/>
              </a:lnSpc>
              <a:buSzPct val="100000"/>
              <a:buChar char="•"/>
            </a:pPr>
            <a:r>
              <a:rPr lang="en-US" sz="950" dirty="0">
                <a:solidFill>
                  <a:srgbClr val="3C3939"/>
                </a:solidFill>
                <a:latin typeface="Roboto" pitchFamily="34" charset="0"/>
                <a:ea typeface="Roboto" pitchFamily="34" charset="-122"/>
                <a:cs typeface="Roboto" pitchFamily="34" charset="-120"/>
              </a:rPr>
              <a:t>(খ) Mycobacterium tuberculosis</a:t>
            </a:r>
            <a:endParaRPr lang="en-US" sz="950" dirty="0"/>
          </a:p>
          <a:p>
            <a:pPr algn="l" marL="193040" indent="-193040">
              <a:lnSpc>
                <a:spcPct val="126000"/>
              </a:lnSpc>
              <a:buSzPct val="100000"/>
              <a:buChar char="•"/>
            </a:pPr>
            <a:r>
              <a:rPr lang="en-US" sz="950" dirty="0">
                <a:solidFill>
                  <a:srgbClr val="3C3939"/>
                </a:solidFill>
                <a:latin typeface="Roboto" pitchFamily="34" charset="0"/>
                <a:ea typeface="Roboto" pitchFamily="34" charset="-122"/>
                <a:cs typeface="Roboto" pitchFamily="34" charset="-120"/>
              </a:rPr>
              <a:t>(গ) Streptococcus pyogenes</a:t>
            </a:r>
            <a:endParaRPr lang="en-US" sz="950" dirty="0"/>
          </a:p>
          <a:p>
            <a:pPr algn="l" marL="193040" indent="-193040">
              <a:lnSpc>
                <a:spcPct val="126000"/>
              </a:lnSpc>
              <a:buSzPct val="100000"/>
              <a:buChar char="•"/>
            </a:pPr>
            <a:r>
              <a:rPr lang="en-US" sz="950" dirty="0">
                <a:solidFill>
                  <a:srgbClr val="3C3939"/>
                </a:solidFill>
                <a:latin typeface="Roboto" pitchFamily="34" charset="0"/>
                <a:ea typeface="Roboto" pitchFamily="34" charset="-122"/>
                <a:cs typeface="Roboto" pitchFamily="34" charset="-120"/>
              </a:rPr>
              <a:t>(ঘ) E. coli</a:t>
            </a:r>
            <a:endParaRPr lang="en-US" sz="950" dirty="0"/>
          </a:p>
        </p:txBody>
      </p:sp>
      <p:sp>
        <p:nvSpPr>
          <p:cNvPr id="12" name="Shape 10"/>
          <p:cNvSpPr/>
          <p:nvPr/>
        </p:nvSpPr>
        <p:spPr>
          <a:xfrm>
            <a:off x="6694215" y="1022300"/>
            <a:ext cx="1953667" cy="2184797"/>
          </a:xfrm>
          <a:prstGeom prst="roundRect">
            <a:avLst>
              <a:gd name="adj" fmla="val 2714"/>
            </a:avLst>
          </a:prstGeom>
          <a:solidFill>
            <a:srgbClr val="FFFFFF">
              <a:alpha val="95000"/>
            </a:srgbClr>
          </a:solidFill>
          <a:ln w="14288">
            <a:solidFill>
              <a:srgbClr val="C7C7D0"/>
            </a:solidFill>
            <a:prstDash val="solid"/>
          </a:ln>
        </p:spPr>
      </p:sp>
      <p:sp>
        <p:nvSpPr>
          <p:cNvPr id="13" name="Text 11"/>
          <p:cNvSpPr/>
          <p:nvPr/>
        </p:nvSpPr>
        <p:spPr>
          <a:xfrm>
            <a:off x="6834708" y="1162794"/>
            <a:ext cx="1672679" cy="381893"/>
          </a:xfrm>
          <a:prstGeom prst="rect">
            <a:avLst/>
          </a:prstGeom>
          <a:noFill/>
          <a:ln/>
        </p:spPr>
        <p:txBody>
          <a:bodyPr wrap="square" lIns="0" tIns="0" rIns="0" bIns="0" rtlCol="0" anchor="t">
            <a:normAutofit/>
          </a:bodyPr>
          <a:lstStyle/>
          <a:p>
            <a:pPr algn="l" indent="0" marL="0">
              <a:lnSpc>
                <a:spcPct val="126000"/>
              </a:lnSpc>
              <a:buNone/>
            </a:pPr>
            <a:r>
              <a:rPr lang="en-US" sz="950" dirty="0">
                <a:solidFill>
                  <a:srgbClr val="3C3939"/>
                </a:solidFill>
                <a:latin typeface="Roboto" pitchFamily="34" charset="0"/>
                <a:ea typeface="Roboto" pitchFamily="34" charset="-122"/>
                <a:cs typeface="Roboto" pitchFamily="34" charset="-120"/>
              </a:rPr>
              <a:t>৪. যক্ষ্মা রোগের জন্য দায়ী জীবাণু কোনটি?</a:t>
            </a:r>
            <a:endParaRPr lang="en-US" sz="950" dirty="0"/>
          </a:p>
        </p:txBody>
      </p:sp>
      <p:sp>
        <p:nvSpPr>
          <p:cNvPr id="14" name="Text 12"/>
          <p:cNvSpPr/>
          <p:nvPr/>
        </p:nvSpPr>
        <p:spPr>
          <a:xfrm>
            <a:off x="6834708" y="1612106"/>
            <a:ext cx="1672679" cy="1072604"/>
          </a:xfrm>
          <a:prstGeom prst="rect">
            <a:avLst/>
          </a:prstGeom>
          <a:noFill/>
          <a:ln/>
        </p:spPr>
        <p:txBody>
          <a:bodyPr wrap="square" lIns="0" tIns="50505" rIns="0" bIns="0" rtlCol="0" anchor="t">
            <a:normAutofit/>
          </a:bodyPr>
          <a:lstStyle/>
          <a:p>
            <a:pPr algn="l" marL="193040" indent="-193040">
              <a:lnSpc>
                <a:spcPct val="126000"/>
              </a:lnSpc>
              <a:buSzPct val="100000"/>
              <a:buChar char="•"/>
            </a:pPr>
            <a:r>
              <a:rPr lang="en-US" sz="950" dirty="0">
                <a:solidFill>
                  <a:srgbClr val="3C3939"/>
                </a:solidFill>
                <a:latin typeface="Roboto" pitchFamily="34" charset="0"/>
                <a:ea typeface="Roboto" pitchFamily="34" charset="-122"/>
                <a:cs typeface="Roboto" pitchFamily="34" charset="-120"/>
              </a:rPr>
              <a:t>(ক) ভাইরাস</a:t>
            </a:r>
            <a:endParaRPr lang="en-US" sz="950" dirty="0"/>
          </a:p>
          <a:p>
            <a:pPr algn="l" marL="193040" indent="-193040">
              <a:lnSpc>
                <a:spcPct val="126000"/>
              </a:lnSpc>
              <a:buSzPct val="100000"/>
              <a:buChar char="•"/>
            </a:pPr>
            <a:r>
              <a:rPr lang="en-US" sz="950" b="1" dirty="0">
                <a:solidFill>
                  <a:srgbClr val="3C3939"/>
                </a:solidFill>
                <a:latin typeface="Roboto Bold" pitchFamily="34" charset="0"/>
                <a:ea typeface="Roboto Bold" pitchFamily="34" charset="-122"/>
                <a:cs typeface="Roboto Bold" pitchFamily="34" charset="-120"/>
              </a:rPr>
              <a:t>(খ) Mycobacterium tuberculosis</a:t>
            </a:r>
            <a:endParaRPr lang="en-US" sz="950" dirty="0"/>
          </a:p>
          <a:p>
            <a:pPr algn="l" marL="193040" indent="-193040">
              <a:lnSpc>
                <a:spcPct val="126000"/>
              </a:lnSpc>
              <a:buSzPct val="100000"/>
              <a:buChar char="•"/>
            </a:pPr>
            <a:r>
              <a:rPr lang="en-US" sz="950" dirty="0">
                <a:solidFill>
                  <a:srgbClr val="3C3939"/>
                </a:solidFill>
                <a:latin typeface="Roboto" pitchFamily="34" charset="0"/>
                <a:ea typeface="Roboto" pitchFamily="34" charset="-122"/>
                <a:cs typeface="Roboto" pitchFamily="34" charset="-120"/>
              </a:rPr>
              <a:t>(গ) ছত্রাক</a:t>
            </a:r>
            <a:endParaRPr lang="en-US" sz="950" dirty="0"/>
          </a:p>
          <a:p>
            <a:pPr algn="l" marL="193040" indent="-193040">
              <a:lnSpc>
                <a:spcPct val="126000"/>
              </a:lnSpc>
              <a:buSzPct val="100000"/>
              <a:buChar char="•"/>
            </a:pPr>
            <a:r>
              <a:rPr lang="en-US" sz="950" dirty="0">
                <a:solidFill>
                  <a:srgbClr val="3C3939"/>
                </a:solidFill>
                <a:latin typeface="Roboto" pitchFamily="34" charset="0"/>
                <a:ea typeface="Roboto" pitchFamily="34" charset="-122"/>
                <a:cs typeface="Roboto" pitchFamily="34" charset="-120"/>
              </a:rPr>
              <a:t>(ঘ) প্রোটোজোয়া</a:t>
            </a:r>
            <a:endParaRPr lang="en-US" sz="950" dirty="0"/>
          </a:p>
        </p:txBody>
      </p:sp>
      <p:sp>
        <p:nvSpPr>
          <p:cNvPr id="15" name="Shape 13"/>
          <p:cNvSpPr/>
          <p:nvPr/>
        </p:nvSpPr>
        <p:spPr>
          <a:xfrm>
            <a:off x="496119" y="3319537"/>
            <a:ext cx="8151763" cy="1421011"/>
          </a:xfrm>
          <a:prstGeom prst="roundRect">
            <a:avLst>
              <a:gd name="adj" fmla="val 3732"/>
            </a:avLst>
          </a:prstGeom>
          <a:solidFill>
            <a:srgbClr val="FFFFFF">
              <a:alpha val="95000"/>
            </a:srgbClr>
          </a:solidFill>
          <a:ln w="14288">
            <a:solidFill>
              <a:srgbClr val="C7C7D0"/>
            </a:solidFill>
            <a:prstDash val="solid"/>
          </a:ln>
        </p:spPr>
      </p:sp>
      <p:sp>
        <p:nvSpPr>
          <p:cNvPr id="16" name="Text 14"/>
          <p:cNvSpPr/>
          <p:nvPr/>
        </p:nvSpPr>
        <p:spPr>
          <a:xfrm>
            <a:off x="636612" y="3460031"/>
            <a:ext cx="7870775" cy="190946"/>
          </a:xfrm>
          <a:prstGeom prst="rect">
            <a:avLst/>
          </a:prstGeom>
          <a:noFill/>
          <a:ln/>
        </p:spPr>
        <p:txBody>
          <a:bodyPr wrap="none" lIns="0" tIns="0" rIns="0" bIns="0" rtlCol="0" anchor="t"/>
          <a:lstStyle/>
          <a:p>
            <a:pPr algn="l" indent="0" marL="0">
              <a:lnSpc>
                <a:spcPct val="126000"/>
              </a:lnSpc>
              <a:buNone/>
            </a:pPr>
            <a:r>
              <a:rPr lang="en-US" sz="950" dirty="0">
                <a:solidFill>
                  <a:srgbClr val="3C3939"/>
                </a:solidFill>
                <a:latin typeface="Roboto" pitchFamily="34" charset="0"/>
                <a:ea typeface="Roboto" pitchFamily="34" charset="-122"/>
                <a:cs typeface="Roboto" pitchFamily="34" charset="-120"/>
              </a:rPr>
              <a:t>৫. যক্ষ্মা রোগ নির্ণয়ে চামড়ার নিচে যে পরীক্ষা করা হয় তার নাম কী?</a:t>
            </a:r>
            <a:endParaRPr lang="en-US" sz="950" dirty="0"/>
          </a:p>
        </p:txBody>
      </p:sp>
      <p:sp>
        <p:nvSpPr>
          <p:cNvPr id="17" name="Text 15"/>
          <p:cNvSpPr/>
          <p:nvPr/>
        </p:nvSpPr>
        <p:spPr>
          <a:xfrm>
            <a:off x="636612" y="3718396"/>
            <a:ext cx="7870775" cy="881658"/>
          </a:xfrm>
          <a:prstGeom prst="rect">
            <a:avLst/>
          </a:prstGeom>
          <a:noFill/>
          <a:ln/>
        </p:spPr>
        <p:txBody>
          <a:bodyPr wrap="square" lIns="0" tIns="50505" rIns="0" bIns="0" rtlCol="0" anchor="t">
            <a:normAutofit/>
          </a:bodyPr>
          <a:lstStyle/>
          <a:p>
            <a:pPr algn="l" marL="193040" indent="-193040">
              <a:lnSpc>
                <a:spcPct val="126000"/>
              </a:lnSpc>
              <a:buSzPct val="100000"/>
              <a:buChar char="•"/>
            </a:pPr>
            <a:r>
              <a:rPr lang="en-US" sz="950" dirty="0">
                <a:solidFill>
                  <a:srgbClr val="3C3939"/>
                </a:solidFill>
                <a:latin typeface="Roboto" pitchFamily="34" charset="0"/>
                <a:ea typeface="Roboto" pitchFamily="34" charset="-122"/>
                <a:cs typeface="Roboto" pitchFamily="34" charset="-120"/>
              </a:rPr>
              <a:t>(ক) ECG</a:t>
            </a:r>
            <a:endParaRPr lang="en-US" sz="950" dirty="0"/>
          </a:p>
          <a:p>
            <a:pPr algn="l" marL="193040" indent="-193040">
              <a:lnSpc>
                <a:spcPct val="126000"/>
              </a:lnSpc>
              <a:buSzPct val="100000"/>
              <a:buChar char="•"/>
            </a:pPr>
            <a:r>
              <a:rPr lang="en-US" sz="950" dirty="0">
                <a:solidFill>
                  <a:srgbClr val="3C3939"/>
                </a:solidFill>
                <a:latin typeface="Roboto" pitchFamily="34" charset="0"/>
                <a:ea typeface="Roboto" pitchFamily="34" charset="-122"/>
                <a:cs typeface="Roboto" pitchFamily="34" charset="-120"/>
              </a:rPr>
              <a:t>(খ) CT Scan</a:t>
            </a:r>
            <a:endParaRPr lang="en-US" sz="950" dirty="0"/>
          </a:p>
          <a:p>
            <a:pPr algn="l" marL="193040" indent="-193040">
              <a:lnSpc>
                <a:spcPct val="126000"/>
              </a:lnSpc>
              <a:buSzPct val="100000"/>
              <a:buChar char="•"/>
            </a:pPr>
            <a:r>
              <a:rPr lang="en-US" sz="950" b="1" dirty="0">
                <a:solidFill>
                  <a:srgbClr val="3C3939"/>
                </a:solidFill>
                <a:latin typeface="Roboto Bold" pitchFamily="34" charset="0"/>
                <a:ea typeface="Roboto Bold" pitchFamily="34" charset="-122"/>
                <a:cs typeface="Roboto Bold" pitchFamily="34" charset="-120"/>
              </a:rPr>
              <a:t>(গ) MT Test</a:t>
            </a:r>
            <a:endParaRPr lang="en-US" sz="950" dirty="0"/>
          </a:p>
          <a:p>
            <a:pPr algn="l" marL="193040" indent="-193040">
              <a:lnSpc>
                <a:spcPct val="126000"/>
              </a:lnSpc>
              <a:buSzPct val="100000"/>
              <a:buChar char="•"/>
            </a:pPr>
            <a:r>
              <a:rPr lang="en-US" sz="950" dirty="0">
                <a:solidFill>
                  <a:srgbClr val="3C3939"/>
                </a:solidFill>
                <a:latin typeface="Roboto" pitchFamily="34" charset="0"/>
                <a:ea typeface="Roboto" pitchFamily="34" charset="-122"/>
                <a:cs typeface="Roboto" pitchFamily="34" charset="-120"/>
              </a:rPr>
              <a:t>(ঘ) MRI</a:t>
            </a:r>
            <a:endParaRPr lang="en-US" sz="95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496119" y="471785"/>
            <a:ext cx="8151763" cy="242292"/>
          </a:xfrm>
          <a:prstGeom prst="rect">
            <a:avLst/>
          </a:prstGeom>
          <a:noFill/>
          <a:ln/>
        </p:spPr>
        <p:txBody>
          <a:bodyPr wrap="none" lIns="0" tIns="0" rIns="0" bIns="0" rtlCol="0" anchor="t"/>
          <a:lstStyle/>
          <a:p>
            <a:pPr algn="l" indent="0" marL="0">
              <a:lnSpc>
                <a:spcPct val="104000"/>
              </a:lnSpc>
              <a:buNone/>
            </a:pPr>
            <a:r>
              <a:rPr lang="en-US" sz="1500" dirty="0">
                <a:solidFill>
                  <a:srgbClr val="1B1B27"/>
                </a:solidFill>
                <a:latin typeface="Raleway" pitchFamily="34" charset="0"/>
                <a:ea typeface="Raleway" pitchFamily="34" charset="-122"/>
                <a:cs typeface="Raleway" pitchFamily="34" charset="-120"/>
              </a:rPr>
              <a:t>মূল্যায়ন - বহুনির্বাচনী প্রশ্ন (৬-১০)</a:t>
            </a:r>
            <a:endParaRPr lang="en-US" sz="1500" dirty="0"/>
          </a:p>
        </p:txBody>
      </p:sp>
      <p:sp>
        <p:nvSpPr>
          <p:cNvPr id="3" name="Text 1"/>
          <p:cNvSpPr/>
          <p:nvPr/>
        </p:nvSpPr>
        <p:spPr>
          <a:xfrm>
            <a:off x="496119" y="798835"/>
            <a:ext cx="8608963" cy="95920"/>
          </a:xfrm>
          <a:prstGeom prst="rect">
            <a:avLst/>
          </a:prstGeom>
          <a:noFill/>
          <a:ln/>
        </p:spPr>
        <p:txBody>
          <a:bodyPr wrap="none" lIns="0" tIns="0" rIns="0" bIns="0" rtlCol="0" anchor="t"/>
          <a:lstStyle/>
          <a:p>
            <a:pPr algn="l" indent="0" marL="0">
              <a:lnSpc>
                <a:spcPct val="103000"/>
              </a:lnSpc>
              <a:buNone/>
            </a:pPr>
            <a:r>
              <a:rPr lang="en-US" sz="600" dirty="0">
                <a:solidFill>
                  <a:srgbClr val="3C3939"/>
                </a:solidFill>
                <a:latin typeface="Roboto" pitchFamily="34" charset="0"/>
                <a:ea typeface="Roboto" pitchFamily="34" charset="-122"/>
                <a:cs typeface="Roboto" pitchFamily="34" charset="-120"/>
              </a:rPr>
              <a:t>পাঁচটি প্রশ্ন সহ একটি পরিষ্কার লেআউট তৈরি করুন।</a:t>
            </a:r>
            <a:endParaRPr lang="en-US" sz="600" dirty="0"/>
          </a:p>
        </p:txBody>
      </p:sp>
      <p:sp>
        <p:nvSpPr>
          <p:cNvPr id="4" name="Shape 2"/>
          <p:cNvSpPr/>
          <p:nvPr/>
        </p:nvSpPr>
        <p:spPr>
          <a:xfrm>
            <a:off x="496119" y="942380"/>
            <a:ext cx="174427" cy="174427"/>
          </a:xfrm>
          <a:prstGeom prst="roundRect">
            <a:avLst>
              <a:gd name="adj" fmla="val 18668"/>
            </a:avLst>
          </a:prstGeom>
          <a:solidFill>
            <a:srgbClr val="E1E1EA"/>
          </a:solidFill>
          <a:ln w="4763">
            <a:solidFill>
              <a:srgbClr val="C7C7D0"/>
            </a:solidFill>
            <a:prstDash val="solid"/>
          </a:ln>
        </p:spPr>
      </p:sp>
      <p:sp>
        <p:nvSpPr>
          <p:cNvPr id="5" name="Text 3"/>
          <p:cNvSpPr/>
          <p:nvPr/>
        </p:nvSpPr>
        <p:spPr>
          <a:xfrm>
            <a:off x="525214" y="956928"/>
            <a:ext cx="116235" cy="145331"/>
          </a:xfrm>
          <a:prstGeom prst="rect">
            <a:avLst/>
          </a:prstGeom>
          <a:noFill/>
          <a:ln/>
        </p:spPr>
        <p:txBody>
          <a:bodyPr wrap="none" lIns="0" tIns="0" rIns="0" bIns="0" rtlCol="0" anchor="ctr"/>
          <a:lstStyle/>
          <a:p>
            <a:pPr algn="ctr" indent="0" marL="0">
              <a:lnSpc>
                <a:spcPct val="100000"/>
              </a:lnSpc>
              <a:buNone/>
            </a:pPr>
            <a:r>
              <a:rPr lang="en-US" sz="900" dirty="0">
                <a:solidFill>
                  <a:srgbClr val="3C3939"/>
                </a:solidFill>
                <a:latin typeface="Raleway" pitchFamily="34" charset="0"/>
                <a:ea typeface="Raleway" pitchFamily="34" charset="-122"/>
                <a:cs typeface="Raleway" pitchFamily="34" charset="-120"/>
              </a:rPr>
              <a:t>1</a:t>
            </a:r>
            <a:endParaRPr lang="en-US" sz="900" dirty="0"/>
          </a:p>
        </p:txBody>
      </p:sp>
      <p:sp>
        <p:nvSpPr>
          <p:cNvPr id="6" name="Text 4"/>
          <p:cNvSpPr/>
          <p:nvPr/>
        </p:nvSpPr>
        <p:spPr>
          <a:xfrm>
            <a:off x="712887" y="969020"/>
            <a:ext cx="7934995" cy="121072"/>
          </a:xfrm>
          <a:prstGeom prst="rect">
            <a:avLst/>
          </a:prstGeom>
          <a:noFill/>
          <a:ln/>
        </p:spPr>
        <p:txBody>
          <a:bodyPr wrap="none" lIns="0" tIns="0" rIns="0" bIns="0" rtlCol="0" anchor="t"/>
          <a:lstStyle/>
          <a:p>
            <a:pPr algn="l" indent="0" marL="0">
              <a:lnSpc>
                <a:spcPct val="104000"/>
              </a:lnSpc>
              <a:buNone/>
            </a:pPr>
            <a:r>
              <a:rPr lang="en-US" sz="750" dirty="0">
                <a:solidFill>
                  <a:srgbClr val="3C3939"/>
                </a:solidFill>
                <a:latin typeface="Raleway" pitchFamily="34" charset="0"/>
                <a:ea typeface="Raleway" pitchFamily="34" charset="-122"/>
                <a:cs typeface="Raleway" pitchFamily="34" charset="-120"/>
              </a:rPr>
              <a:t>শিশুদের যক্ষ্মা থেকে সুরক্ষায় কোন টিকা দেওয়া হয়?</a:t>
            </a:r>
            <a:endParaRPr lang="en-US" sz="750" dirty="0"/>
          </a:p>
        </p:txBody>
      </p:sp>
      <p:sp>
        <p:nvSpPr>
          <p:cNvPr id="7" name="Text 5"/>
          <p:cNvSpPr/>
          <p:nvPr/>
        </p:nvSpPr>
        <p:spPr>
          <a:xfrm>
            <a:off x="712887" y="1115467"/>
            <a:ext cx="7934995" cy="504974"/>
          </a:xfrm>
          <a:prstGeom prst="rect">
            <a:avLst/>
          </a:prstGeom>
          <a:noFill/>
          <a:ln/>
        </p:spPr>
        <p:txBody>
          <a:bodyPr wrap="square" lIns="0" tIns="0" rIns="0" bIns="0" rtlCol="0" anchor="t">
            <a:normAutofit/>
          </a:bodyPr>
          <a:lstStyle/>
          <a:p>
            <a:pPr algn="l" indent="0" marL="0">
              <a:lnSpc>
                <a:spcPct val="103000"/>
              </a:lnSpc>
              <a:buNone/>
            </a:pPr>
            <a:r>
              <a:rPr lang="en-US" sz="600" dirty="0">
                <a:solidFill>
                  <a:srgbClr val="3C3939"/>
                </a:solidFill>
                <a:latin typeface="Roboto" pitchFamily="34" charset="0"/>
                <a:ea typeface="Roboto" pitchFamily="34" charset="-122"/>
                <a:cs typeface="Roboto" pitchFamily="34" charset="-120"/>
              </a:rPr>
              <a:t>(ক) ডিপিটি </a:t>
            </a:r>
            <a:endParaRPr lang="en-US" sz="600" dirty="0"/>
          </a:p>
          <a:p>
            <a:pPr algn="l" indent="0" marL="0">
              <a:lnSpc>
                <a:spcPct val="103000"/>
              </a:lnSpc>
              <a:buNone/>
            </a:pPr>
            <a:r>
              <a:rPr lang="en-US" sz="600" dirty="0">
                <a:solidFill>
                  <a:srgbClr val="3C3939"/>
                </a:solidFill>
                <a:latin typeface="Roboto" pitchFamily="34" charset="0"/>
                <a:ea typeface="Roboto" pitchFamily="34" charset="-122"/>
                <a:cs typeface="Roboto" pitchFamily="34" charset="-120"/>
              </a:rPr>
              <a:t> (খ) বিসিজি (BCG) </a:t>
            </a:r>
            <a:endParaRPr lang="en-US" sz="600" dirty="0"/>
          </a:p>
          <a:p>
            <a:pPr algn="l" indent="0" marL="0">
              <a:lnSpc>
                <a:spcPct val="103000"/>
              </a:lnSpc>
              <a:buNone/>
            </a:pPr>
            <a:r>
              <a:rPr lang="en-US" sz="600" dirty="0">
                <a:solidFill>
                  <a:srgbClr val="3C3939"/>
                </a:solidFill>
                <a:latin typeface="Roboto" pitchFamily="34" charset="0"/>
                <a:ea typeface="Roboto" pitchFamily="34" charset="-122"/>
                <a:cs typeface="Roboto" pitchFamily="34" charset="-120"/>
              </a:rPr>
              <a:t> (গ) পোলিও </a:t>
            </a:r>
            <a:endParaRPr lang="en-US" sz="600" dirty="0"/>
          </a:p>
          <a:p>
            <a:pPr algn="l" indent="0" marL="0">
              <a:lnSpc>
                <a:spcPct val="103000"/>
              </a:lnSpc>
              <a:spcAft>
                <a:spcPts val="150"/>
              </a:spcAft>
              <a:buNone/>
            </a:pPr>
            <a:r>
              <a:rPr lang="en-US" sz="600" dirty="0">
                <a:solidFill>
                  <a:srgbClr val="3C3939"/>
                </a:solidFill>
                <a:latin typeface="Roboto" pitchFamily="34" charset="0"/>
                <a:ea typeface="Roboto" pitchFamily="34" charset="-122"/>
                <a:cs typeface="Roboto" pitchFamily="34" charset="-120"/>
              </a:rPr>
              <a:t> (ঘ) হাম</a:t>
            </a:r>
            <a:endParaRPr lang="en-US" sz="600" dirty="0"/>
          </a:p>
          <a:p>
            <a:pPr algn="l" indent="0" marL="0">
              <a:lnSpc>
                <a:spcPct val="103000"/>
              </a:lnSpc>
              <a:buNone/>
            </a:pPr>
            <a:r>
              <a:rPr lang="en-US" sz="600" b="1" dirty="0">
                <a:solidFill>
                  <a:srgbClr val="3C3939"/>
                </a:solidFill>
                <a:latin typeface="Roboto Bold" pitchFamily="34" charset="0"/>
                <a:ea typeface="Roboto Bold" pitchFamily="34" charset="-122"/>
                <a:cs typeface="Roboto Bold" pitchFamily="34" charset="-120"/>
              </a:rPr>
              <a:t>উত্তর: (খ) বিসিজি (BCG)</a:t>
            </a:r>
            <a:endParaRPr lang="en-US" sz="600" dirty="0"/>
          </a:p>
        </p:txBody>
      </p:sp>
      <p:sp>
        <p:nvSpPr>
          <p:cNvPr id="8" name="Shape 6"/>
          <p:cNvSpPr/>
          <p:nvPr/>
        </p:nvSpPr>
        <p:spPr>
          <a:xfrm>
            <a:off x="496119" y="1705198"/>
            <a:ext cx="174427" cy="174427"/>
          </a:xfrm>
          <a:prstGeom prst="roundRect">
            <a:avLst>
              <a:gd name="adj" fmla="val 18668"/>
            </a:avLst>
          </a:prstGeom>
          <a:solidFill>
            <a:srgbClr val="E1E1EA"/>
          </a:solidFill>
          <a:ln w="4763">
            <a:solidFill>
              <a:srgbClr val="C7C7D0"/>
            </a:solidFill>
            <a:prstDash val="solid"/>
          </a:ln>
        </p:spPr>
      </p:sp>
      <p:sp>
        <p:nvSpPr>
          <p:cNvPr id="9" name="Text 7"/>
          <p:cNvSpPr/>
          <p:nvPr/>
        </p:nvSpPr>
        <p:spPr>
          <a:xfrm>
            <a:off x="525214" y="1719746"/>
            <a:ext cx="116235" cy="145331"/>
          </a:xfrm>
          <a:prstGeom prst="rect">
            <a:avLst/>
          </a:prstGeom>
          <a:noFill/>
          <a:ln/>
        </p:spPr>
        <p:txBody>
          <a:bodyPr wrap="none" lIns="0" tIns="0" rIns="0" bIns="0" rtlCol="0" anchor="ctr"/>
          <a:lstStyle/>
          <a:p>
            <a:pPr algn="ctr" indent="0" marL="0">
              <a:lnSpc>
                <a:spcPct val="100000"/>
              </a:lnSpc>
              <a:buNone/>
            </a:pPr>
            <a:r>
              <a:rPr lang="en-US" sz="900" dirty="0">
                <a:solidFill>
                  <a:srgbClr val="3C3939"/>
                </a:solidFill>
                <a:latin typeface="Raleway" pitchFamily="34" charset="0"/>
                <a:ea typeface="Raleway" pitchFamily="34" charset="-122"/>
                <a:cs typeface="Raleway" pitchFamily="34" charset="-120"/>
              </a:rPr>
              <a:t>2</a:t>
            </a:r>
            <a:endParaRPr lang="en-US" sz="900" dirty="0"/>
          </a:p>
        </p:txBody>
      </p:sp>
      <p:sp>
        <p:nvSpPr>
          <p:cNvPr id="10" name="Text 8"/>
          <p:cNvSpPr/>
          <p:nvPr/>
        </p:nvSpPr>
        <p:spPr>
          <a:xfrm>
            <a:off x="712887" y="1731838"/>
            <a:ext cx="7934995" cy="121072"/>
          </a:xfrm>
          <a:prstGeom prst="rect">
            <a:avLst/>
          </a:prstGeom>
          <a:noFill/>
          <a:ln/>
        </p:spPr>
        <p:txBody>
          <a:bodyPr wrap="none" lIns="0" tIns="0" rIns="0" bIns="0" rtlCol="0" anchor="t"/>
          <a:lstStyle/>
          <a:p>
            <a:pPr algn="l" indent="0" marL="0">
              <a:lnSpc>
                <a:spcPct val="104000"/>
              </a:lnSpc>
              <a:buNone/>
            </a:pPr>
            <a:r>
              <a:rPr lang="en-US" sz="750" dirty="0">
                <a:solidFill>
                  <a:srgbClr val="3C3939"/>
                </a:solidFill>
                <a:latin typeface="Raleway" pitchFamily="34" charset="0"/>
                <a:ea typeface="Raleway" pitchFamily="34" charset="-122"/>
                <a:cs typeface="Raleway" pitchFamily="34" charset="-120"/>
              </a:rPr>
              <a:t>কোন ধাতুর সংস্পর্শে ফুসফুসের ক্যান্সার হতে পারে?</a:t>
            </a:r>
            <a:endParaRPr lang="en-US" sz="750" dirty="0"/>
          </a:p>
        </p:txBody>
      </p:sp>
      <p:sp>
        <p:nvSpPr>
          <p:cNvPr id="11" name="Text 9"/>
          <p:cNvSpPr/>
          <p:nvPr/>
        </p:nvSpPr>
        <p:spPr>
          <a:xfrm>
            <a:off x="712887" y="1878285"/>
            <a:ext cx="7934995" cy="504974"/>
          </a:xfrm>
          <a:prstGeom prst="rect">
            <a:avLst/>
          </a:prstGeom>
          <a:noFill/>
          <a:ln/>
        </p:spPr>
        <p:txBody>
          <a:bodyPr wrap="square" lIns="0" tIns="0" rIns="0" bIns="0" rtlCol="0" anchor="t">
            <a:normAutofit/>
          </a:bodyPr>
          <a:lstStyle/>
          <a:p>
            <a:pPr algn="l" indent="0" marL="0">
              <a:lnSpc>
                <a:spcPct val="103000"/>
              </a:lnSpc>
              <a:buNone/>
            </a:pPr>
            <a:r>
              <a:rPr lang="en-US" sz="600" dirty="0">
                <a:solidFill>
                  <a:srgbClr val="3C3939"/>
                </a:solidFill>
                <a:latin typeface="Roboto" pitchFamily="34" charset="0"/>
                <a:ea typeface="Roboto" pitchFamily="34" charset="-122"/>
                <a:cs typeface="Roboto" pitchFamily="34" charset="-120"/>
              </a:rPr>
              <a:t>(ক) আর্সেনিক (As) </a:t>
            </a:r>
            <a:endParaRPr lang="en-US" sz="600" dirty="0"/>
          </a:p>
          <a:p>
            <a:pPr algn="l" indent="0" marL="0">
              <a:lnSpc>
                <a:spcPct val="103000"/>
              </a:lnSpc>
              <a:buNone/>
            </a:pPr>
            <a:r>
              <a:rPr lang="en-US" sz="600" dirty="0">
                <a:solidFill>
                  <a:srgbClr val="3C3939"/>
                </a:solidFill>
                <a:latin typeface="Roboto" pitchFamily="34" charset="0"/>
                <a:ea typeface="Roboto" pitchFamily="34" charset="-122"/>
                <a:cs typeface="Roboto" pitchFamily="34" charset="-120"/>
              </a:rPr>
              <a:t> (খ) ক্যালসিয়াম (Ca) </a:t>
            </a:r>
            <a:endParaRPr lang="en-US" sz="600" dirty="0"/>
          </a:p>
          <a:p>
            <a:pPr algn="l" indent="0" marL="0">
              <a:lnSpc>
                <a:spcPct val="103000"/>
              </a:lnSpc>
              <a:buNone/>
            </a:pPr>
            <a:r>
              <a:rPr lang="en-US" sz="600" dirty="0">
                <a:solidFill>
                  <a:srgbClr val="3C3939"/>
                </a:solidFill>
                <a:latin typeface="Roboto" pitchFamily="34" charset="0"/>
                <a:ea typeface="Roboto" pitchFamily="34" charset="-122"/>
                <a:cs typeface="Roboto" pitchFamily="34" charset="-120"/>
              </a:rPr>
              <a:t> (গ) সোডিয়াম (Na) </a:t>
            </a:r>
            <a:endParaRPr lang="en-US" sz="600" dirty="0"/>
          </a:p>
          <a:p>
            <a:pPr algn="l" indent="0" marL="0">
              <a:lnSpc>
                <a:spcPct val="103000"/>
              </a:lnSpc>
              <a:spcAft>
                <a:spcPts val="150"/>
              </a:spcAft>
              <a:buNone/>
            </a:pPr>
            <a:r>
              <a:rPr lang="en-US" sz="600" dirty="0">
                <a:solidFill>
                  <a:srgbClr val="3C3939"/>
                </a:solidFill>
                <a:latin typeface="Roboto" pitchFamily="34" charset="0"/>
                <a:ea typeface="Roboto" pitchFamily="34" charset="-122"/>
                <a:cs typeface="Roboto" pitchFamily="34" charset="-120"/>
              </a:rPr>
              <a:t> (ঘ) পটাশিয়াম (K)</a:t>
            </a:r>
            <a:endParaRPr lang="en-US" sz="600" dirty="0"/>
          </a:p>
          <a:p>
            <a:pPr algn="l" indent="0" marL="0">
              <a:lnSpc>
                <a:spcPct val="103000"/>
              </a:lnSpc>
              <a:buNone/>
            </a:pPr>
            <a:r>
              <a:rPr lang="en-US" sz="600" b="1" dirty="0">
                <a:solidFill>
                  <a:srgbClr val="3C3939"/>
                </a:solidFill>
                <a:latin typeface="Roboto Bold" pitchFamily="34" charset="0"/>
                <a:ea typeface="Roboto Bold" pitchFamily="34" charset="-122"/>
                <a:cs typeface="Roboto Bold" pitchFamily="34" charset="-120"/>
              </a:rPr>
              <a:t>উত্তর: (ক) আর্সেনিক (As)</a:t>
            </a:r>
            <a:endParaRPr lang="en-US" sz="600" dirty="0"/>
          </a:p>
        </p:txBody>
      </p:sp>
      <p:sp>
        <p:nvSpPr>
          <p:cNvPr id="12" name="Shape 10"/>
          <p:cNvSpPr/>
          <p:nvPr/>
        </p:nvSpPr>
        <p:spPr>
          <a:xfrm>
            <a:off x="496119" y="2468017"/>
            <a:ext cx="174427" cy="174427"/>
          </a:xfrm>
          <a:prstGeom prst="roundRect">
            <a:avLst>
              <a:gd name="adj" fmla="val 18668"/>
            </a:avLst>
          </a:prstGeom>
          <a:solidFill>
            <a:srgbClr val="E1E1EA"/>
          </a:solidFill>
          <a:ln w="4763">
            <a:solidFill>
              <a:srgbClr val="C7C7D0"/>
            </a:solidFill>
            <a:prstDash val="solid"/>
          </a:ln>
        </p:spPr>
      </p:sp>
      <p:sp>
        <p:nvSpPr>
          <p:cNvPr id="13" name="Text 11"/>
          <p:cNvSpPr/>
          <p:nvPr/>
        </p:nvSpPr>
        <p:spPr>
          <a:xfrm>
            <a:off x="525214" y="2482565"/>
            <a:ext cx="116235" cy="145331"/>
          </a:xfrm>
          <a:prstGeom prst="rect">
            <a:avLst/>
          </a:prstGeom>
          <a:noFill/>
          <a:ln/>
        </p:spPr>
        <p:txBody>
          <a:bodyPr wrap="none" lIns="0" tIns="0" rIns="0" bIns="0" rtlCol="0" anchor="ctr"/>
          <a:lstStyle/>
          <a:p>
            <a:pPr algn="ctr" indent="0" marL="0">
              <a:lnSpc>
                <a:spcPct val="100000"/>
              </a:lnSpc>
              <a:buNone/>
            </a:pPr>
            <a:r>
              <a:rPr lang="en-US" sz="900" dirty="0">
                <a:solidFill>
                  <a:srgbClr val="3C3939"/>
                </a:solidFill>
                <a:latin typeface="Raleway" pitchFamily="34" charset="0"/>
                <a:ea typeface="Raleway" pitchFamily="34" charset="-122"/>
                <a:cs typeface="Raleway" pitchFamily="34" charset="-120"/>
              </a:rPr>
              <a:t>3</a:t>
            </a:r>
            <a:endParaRPr lang="en-US" sz="900" dirty="0"/>
          </a:p>
        </p:txBody>
      </p:sp>
      <p:sp>
        <p:nvSpPr>
          <p:cNvPr id="14" name="Text 12"/>
          <p:cNvSpPr/>
          <p:nvPr/>
        </p:nvSpPr>
        <p:spPr>
          <a:xfrm>
            <a:off x="712887" y="2494657"/>
            <a:ext cx="7934995" cy="121072"/>
          </a:xfrm>
          <a:prstGeom prst="rect">
            <a:avLst/>
          </a:prstGeom>
          <a:noFill/>
          <a:ln/>
        </p:spPr>
        <p:txBody>
          <a:bodyPr wrap="none" lIns="0" tIns="0" rIns="0" bIns="0" rtlCol="0" anchor="t"/>
          <a:lstStyle/>
          <a:p>
            <a:pPr algn="l" indent="0" marL="0">
              <a:lnSpc>
                <a:spcPct val="104000"/>
              </a:lnSpc>
              <a:buNone/>
            </a:pPr>
            <a:r>
              <a:rPr lang="en-US" sz="750" dirty="0">
                <a:solidFill>
                  <a:srgbClr val="3C3939"/>
                </a:solidFill>
                <a:latin typeface="Raleway" pitchFamily="34" charset="0"/>
                <a:ea typeface="Raleway" pitchFamily="34" charset="-122"/>
                <a:cs typeface="Raleway" pitchFamily="34" charset="-120"/>
              </a:rPr>
              <a:t>তেজস্ক্রিয় বিকিরণ দিয়ে ক্যান্সারের কোষ ধ্বংস করার পদ্ধতিকে কী বলে?</a:t>
            </a:r>
            <a:endParaRPr lang="en-US" sz="750" dirty="0"/>
          </a:p>
        </p:txBody>
      </p:sp>
      <p:sp>
        <p:nvSpPr>
          <p:cNvPr id="15" name="Text 13"/>
          <p:cNvSpPr/>
          <p:nvPr/>
        </p:nvSpPr>
        <p:spPr>
          <a:xfrm>
            <a:off x="712887" y="2641104"/>
            <a:ext cx="7934995" cy="504974"/>
          </a:xfrm>
          <a:prstGeom prst="rect">
            <a:avLst/>
          </a:prstGeom>
          <a:noFill/>
          <a:ln/>
        </p:spPr>
        <p:txBody>
          <a:bodyPr wrap="square" lIns="0" tIns="0" rIns="0" bIns="0" rtlCol="0" anchor="t">
            <a:normAutofit/>
          </a:bodyPr>
          <a:lstStyle/>
          <a:p>
            <a:pPr algn="l" indent="0" marL="0">
              <a:lnSpc>
                <a:spcPct val="103000"/>
              </a:lnSpc>
              <a:buNone/>
            </a:pPr>
            <a:r>
              <a:rPr lang="en-US" sz="600" dirty="0">
                <a:solidFill>
                  <a:srgbClr val="3C3939"/>
                </a:solidFill>
                <a:latin typeface="Roboto" pitchFamily="34" charset="0"/>
                <a:ea typeface="Roboto" pitchFamily="34" charset="-122"/>
                <a:cs typeface="Roboto" pitchFamily="34" charset="-120"/>
              </a:rPr>
              <a:t>(ক) কিমোথেরাপি </a:t>
            </a:r>
            <a:endParaRPr lang="en-US" sz="600" dirty="0"/>
          </a:p>
          <a:p>
            <a:pPr algn="l" indent="0" marL="0">
              <a:lnSpc>
                <a:spcPct val="103000"/>
              </a:lnSpc>
              <a:buNone/>
            </a:pPr>
            <a:r>
              <a:rPr lang="en-US" sz="600" dirty="0">
                <a:solidFill>
                  <a:srgbClr val="3C3939"/>
                </a:solidFill>
                <a:latin typeface="Roboto" pitchFamily="34" charset="0"/>
                <a:ea typeface="Roboto" pitchFamily="34" charset="-122"/>
                <a:cs typeface="Roboto" pitchFamily="34" charset="-120"/>
              </a:rPr>
              <a:t> (খ) রেডিওথেরাপি </a:t>
            </a:r>
            <a:endParaRPr lang="en-US" sz="600" dirty="0"/>
          </a:p>
          <a:p>
            <a:pPr algn="l" indent="0" marL="0">
              <a:lnSpc>
                <a:spcPct val="103000"/>
              </a:lnSpc>
              <a:buNone/>
            </a:pPr>
            <a:r>
              <a:rPr lang="en-US" sz="600" dirty="0">
                <a:solidFill>
                  <a:srgbClr val="3C3939"/>
                </a:solidFill>
                <a:latin typeface="Roboto" pitchFamily="34" charset="0"/>
                <a:ea typeface="Roboto" pitchFamily="34" charset="-122"/>
                <a:cs typeface="Roboto" pitchFamily="34" charset="-120"/>
              </a:rPr>
              <a:t> (গ) অ্যান্ডোস্কোপি </a:t>
            </a:r>
            <a:endParaRPr lang="en-US" sz="600" dirty="0"/>
          </a:p>
          <a:p>
            <a:pPr algn="l" indent="0" marL="0">
              <a:lnSpc>
                <a:spcPct val="103000"/>
              </a:lnSpc>
              <a:spcAft>
                <a:spcPts val="150"/>
              </a:spcAft>
              <a:buNone/>
            </a:pPr>
            <a:r>
              <a:rPr lang="en-US" sz="600" dirty="0">
                <a:solidFill>
                  <a:srgbClr val="3C3939"/>
                </a:solidFill>
                <a:latin typeface="Roboto" pitchFamily="34" charset="0"/>
                <a:ea typeface="Roboto" pitchFamily="34" charset="-122"/>
                <a:cs typeface="Roboto" pitchFamily="34" charset="-120"/>
              </a:rPr>
              <a:t> (ঘ) এনজিওপ্লাস্টি</a:t>
            </a:r>
            <a:endParaRPr lang="en-US" sz="600" dirty="0"/>
          </a:p>
          <a:p>
            <a:pPr algn="l" indent="0" marL="0">
              <a:lnSpc>
                <a:spcPct val="103000"/>
              </a:lnSpc>
              <a:buNone/>
            </a:pPr>
            <a:r>
              <a:rPr lang="en-US" sz="600" b="1" dirty="0">
                <a:solidFill>
                  <a:srgbClr val="3C3939"/>
                </a:solidFill>
                <a:latin typeface="Roboto Bold" pitchFamily="34" charset="0"/>
                <a:ea typeface="Roboto Bold" pitchFamily="34" charset="-122"/>
                <a:cs typeface="Roboto Bold" pitchFamily="34" charset="-120"/>
              </a:rPr>
              <a:t>উত্তর: (খ) রেডিওথেরাপি</a:t>
            </a:r>
            <a:endParaRPr lang="en-US" sz="600" dirty="0"/>
          </a:p>
        </p:txBody>
      </p:sp>
      <p:sp>
        <p:nvSpPr>
          <p:cNvPr id="16" name="Shape 14"/>
          <p:cNvSpPr/>
          <p:nvPr/>
        </p:nvSpPr>
        <p:spPr>
          <a:xfrm>
            <a:off x="496119" y="3230835"/>
            <a:ext cx="174427" cy="174427"/>
          </a:xfrm>
          <a:prstGeom prst="roundRect">
            <a:avLst>
              <a:gd name="adj" fmla="val 18668"/>
            </a:avLst>
          </a:prstGeom>
          <a:solidFill>
            <a:srgbClr val="E1E1EA"/>
          </a:solidFill>
          <a:ln w="4763">
            <a:solidFill>
              <a:srgbClr val="C7C7D0"/>
            </a:solidFill>
            <a:prstDash val="solid"/>
          </a:ln>
        </p:spPr>
      </p:sp>
      <p:sp>
        <p:nvSpPr>
          <p:cNvPr id="17" name="Text 15"/>
          <p:cNvSpPr/>
          <p:nvPr/>
        </p:nvSpPr>
        <p:spPr>
          <a:xfrm>
            <a:off x="525214" y="3245383"/>
            <a:ext cx="116235" cy="145331"/>
          </a:xfrm>
          <a:prstGeom prst="rect">
            <a:avLst/>
          </a:prstGeom>
          <a:noFill/>
          <a:ln/>
        </p:spPr>
        <p:txBody>
          <a:bodyPr wrap="none" lIns="0" tIns="0" rIns="0" bIns="0" rtlCol="0" anchor="ctr"/>
          <a:lstStyle/>
          <a:p>
            <a:pPr algn="ctr" indent="0" marL="0">
              <a:lnSpc>
                <a:spcPct val="100000"/>
              </a:lnSpc>
              <a:buNone/>
            </a:pPr>
            <a:r>
              <a:rPr lang="en-US" sz="900" dirty="0">
                <a:solidFill>
                  <a:srgbClr val="3C3939"/>
                </a:solidFill>
                <a:latin typeface="Raleway" pitchFamily="34" charset="0"/>
                <a:ea typeface="Raleway" pitchFamily="34" charset="-122"/>
                <a:cs typeface="Raleway" pitchFamily="34" charset="-120"/>
              </a:rPr>
              <a:t>4</a:t>
            </a:r>
            <a:endParaRPr lang="en-US" sz="900" dirty="0"/>
          </a:p>
        </p:txBody>
      </p:sp>
      <p:sp>
        <p:nvSpPr>
          <p:cNvPr id="18" name="Text 16"/>
          <p:cNvSpPr/>
          <p:nvPr/>
        </p:nvSpPr>
        <p:spPr>
          <a:xfrm>
            <a:off x="712887" y="3257476"/>
            <a:ext cx="7934995" cy="121072"/>
          </a:xfrm>
          <a:prstGeom prst="rect">
            <a:avLst/>
          </a:prstGeom>
          <a:noFill/>
          <a:ln/>
        </p:spPr>
        <p:txBody>
          <a:bodyPr wrap="none" lIns="0" tIns="0" rIns="0" bIns="0" rtlCol="0" anchor="t"/>
          <a:lstStyle/>
          <a:p>
            <a:pPr algn="l" indent="0" marL="0">
              <a:lnSpc>
                <a:spcPct val="104000"/>
              </a:lnSpc>
              <a:buNone/>
            </a:pPr>
            <a:r>
              <a:rPr lang="en-US" sz="750" dirty="0">
                <a:solidFill>
                  <a:srgbClr val="3C3939"/>
                </a:solidFill>
                <a:latin typeface="Raleway" pitchFamily="34" charset="0"/>
                <a:ea typeface="Raleway" pitchFamily="34" charset="-122"/>
                <a:cs typeface="Raleway" pitchFamily="34" charset="-120"/>
              </a:rPr>
              <a:t>হাঁপানি রোগীর জন্য কোনটি পরিহার করা আবশ্যক?</a:t>
            </a:r>
            <a:endParaRPr lang="en-US" sz="750" dirty="0"/>
          </a:p>
        </p:txBody>
      </p:sp>
      <p:sp>
        <p:nvSpPr>
          <p:cNvPr id="19" name="Text 17"/>
          <p:cNvSpPr/>
          <p:nvPr/>
        </p:nvSpPr>
        <p:spPr>
          <a:xfrm>
            <a:off x="712887" y="3403922"/>
            <a:ext cx="7934995" cy="504974"/>
          </a:xfrm>
          <a:prstGeom prst="rect">
            <a:avLst/>
          </a:prstGeom>
          <a:noFill/>
          <a:ln/>
        </p:spPr>
        <p:txBody>
          <a:bodyPr wrap="square" lIns="0" tIns="0" rIns="0" bIns="0" rtlCol="0" anchor="t">
            <a:normAutofit/>
          </a:bodyPr>
          <a:lstStyle/>
          <a:p>
            <a:pPr algn="l" indent="0" marL="0">
              <a:lnSpc>
                <a:spcPct val="103000"/>
              </a:lnSpc>
              <a:buNone/>
            </a:pPr>
            <a:r>
              <a:rPr lang="en-US" sz="600" dirty="0">
                <a:solidFill>
                  <a:srgbClr val="3C3939"/>
                </a:solidFill>
                <a:latin typeface="Roboto" pitchFamily="34" charset="0"/>
                <a:ea typeface="Roboto" pitchFamily="34" charset="-122"/>
                <a:cs typeface="Roboto" pitchFamily="34" charset="-120"/>
              </a:rPr>
              <a:t>(ক) ফলের রস </a:t>
            </a:r>
            <a:endParaRPr lang="en-US" sz="600" dirty="0"/>
          </a:p>
          <a:p>
            <a:pPr algn="l" indent="0" marL="0">
              <a:lnSpc>
                <a:spcPct val="103000"/>
              </a:lnSpc>
              <a:buNone/>
            </a:pPr>
            <a:r>
              <a:rPr lang="en-US" sz="600" dirty="0">
                <a:solidFill>
                  <a:srgbClr val="3C3939"/>
                </a:solidFill>
                <a:latin typeface="Roboto" pitchFamily="34" charset="0"/>
                <a:ea typeface="Roboto" pitchFamily="34" charset="-122"/>
                <a:cs typeface="Roboto" pitchFamily="34" charset="-120"/>
              </a:rPr>
              <a:t> (খ) অ্যালার্জি সৃষ্টিকারী খাবার </a:t>
            </a:r>
            <a:endParaRPr lang="en-US" sz="600" dirty="0"/>
          </a:p>
          <a:p>
            <a:pPr algn="l" indent="0" marL="0">
              <a:lnSpc>
                <a:spcPct val="103000"/>
              </a:lnSpc>
              <a:buNone/>
            </a:pPr>
            <a:r>
              <a:rPr lang="en-US" sz="600" dirty="0">
                <a:solidFill>
                  <a:srgbClr val="3C3939"/>
                </a:solidFill>
                <a:latin typeface="Roboto" pitchFamily="34" charset="0"/>
                <a:ea typeface="Roboto" pitchFamily="34" charset="-122"/>
                <a:cs typeface="Roboto" pitchFamily="34" charset="-120"/>
              </a:rPr>
              <a:t> (গ) গরম পানি </a:t>
            </a:r>
            <a:endParaRPr lang="en-US" sz="600" dirty="0"/>
          </a:p>
          <a:p>
            <a:pPr algn="l" indent="0" marL="0">
              <a:lnSpc>
                <a:spcPct val="103000"/>
              </a:lnSpc>
              <a:spcAft>
                <a:spcPts val="150"/>
              </a:spcAft>
              <a:buNone/>
            </a:pPr>
            <a:r>
              <a:rPr lang="en-US" sz="600" dirty="0">
                <a:solidFill>
                  <a:srgbClr val="3C3939"/>
                </a:solidFill>
                <a:latin typeface="Roboto" pitchFamily="34" charset="0"/>
                <a:ea typeface="Roboto" pitchFamily="34" charset="-122"/>
                <a:cs typeface="Roboto" pitchFamily="34" charset="-120"/>
              </a:rPr>
              <a:t> (ঘ) সুপ</a:t>
            </a:r>
            <a:endParaRPr lang="en-US" sz="600" dirty="0"/>
          </a:p>
          <a:p>
            <a:pPr algn="l" indent="0" marL="0">
              <a:lnSpc>
                <a:spcPct val="103000"/>
              </a:lnSpc>
              <a:buNone/>
            </a:pPr>
            <a:r>
              <a:rPr lang="en-US" sz="600" b="1" dirty="0">
                <a:solidFill>
                  <a:srgbClr val="3C3939"/>
                </a:solidFill>
                <a:latin typeface="Roboto Bold" pitchFamily="34" charset="0"/>
                <a:ea typeface="Roboto Bold" pitchFamily="34" charset="-122"/>
                <a:cs typeface="Roboto Bold" pitchFamily="34" charset="-120"/>
              </a:rPr>
              <a:t>উত্তর: (খ) অ্যালার্জি সৃষ্টিকারী খাবার</a:t>
            </a:r>
            <a:endParaRPr lang="en-US" sz="600" dirty="0"/>
          </a:p>
        </p:txBody>
      </p:sp>
      <p:sp>
        <p:nvSpPr>
          <p:cNvPr id="20" name="Shape 18"/>
          <p:cNvSpPr/>
          <p:nvPr/>
        </p:nvSpPr>
        <p:spPr>
          <a:xfrm>
            <a:off x="496119" y="3993654"/>
            <a:ext cx="174427" cy="174427"/>
          </a:xfrm>
          <a:prstGeom prst="roundRect">
            <a:avLst>
              <a:gd name="adj" fmla="val 18668"/>
            </a:avLst>
          </a:prstGeom>
          <a:solidFill>
            <a:srgbClr val="E1E1EA"/>
          </a:solidFill>
          <a:ln w="4763">
            <a:solidFill>
              <a:srgbClr val="C7C7D0"/>
            </a:solidFill>
            <a:prstDash val="solid"/>
          </a:ln>
        </p:spPr>
      </p:sp>
      <p:sp>
        <p:nvSpPr>
          <p:cNvPr id="21" name="Text 19"/>
          <p:cNvSpPr/>
          <p:nvPr/>
        </p:nvSpPr>
        <p:spPr>
          <a:xfrm>
            <a:off x="525214" y="4008202"/>
            <a:ext cx="116235" cy="145331"/>
          </a:xfrm>
          <a:prstGeom prst="rect">
            <a:avLst/>
          </a:prstGeom>
          <a:noFill/>
          <a:ln/>
        </p:spPr>
        <p:txBody>
          <a:bodyPr wrap="none" lIns="0" tIns="0" rIns="0" bIns="0" rtlCol="0" anchor="ctr"/>
          <a:lstStyle/>
          <a:p>
            <a:pPr algn="ctr" indent="0" marL="0">
              <a:lnSpc>
                <a:spcPct val="100000"/>
              </a:lnSpc>
              <a:buNone/>
            </a:pPr>
            <a:r>
              <a:rPr lang="en-US" sz="900" dirty="0">
                <a:solidFill>
                  <a:srgbClr val="3C3939"/>
                </a:solidFill>
                <a:latin typeface="Raleway" pitchFamily="34" charset="0"/>
                <a:ea typeface="Raleway" pitchFamily="34" charset="-122"/>
                <a:cs typeface="Raleway" pitchFamily="34" charset="-120"/>
              </a:rPr>
              <a:t>5</a:t>
            </a:r>
            <a:endParaRPr lang="en-US" sz="900" dirty="0"/>
          </a:p>
        </p:txBody>
      </p:sp>
      <p:sp>
        <p:nvSpPr>
          <p:cNvPr id="22" name="Text 20"/>
          <p:cNvSpPr/>
          <p:nvPr/>
        </p:nvSpPr>
        <p:spPr>
          <a:xfrm>
            <a:off x="712887" y="4020294"/>
            <a:ext cx="7934995" cy="121072"/>
          </a:xfrm>
          <a:prstGeom prst="rect">
            <a:avLst/>
          </a:prstGeom>
          <a:noFill/>
          <a:ln/>
        </p:spPr>
        <p:txBody>
          <a:bodyPr wrap="none" lIns="0" tIns="0" rIns="0" bIns="0" rtlCol="0" anchor="t"/>
          <a:lstStyle/>
          <a:p>
            <a:pPr algn="l" indent="0" marL="0">
              <a:lnSpc>
                <a:spcPct val="104000"/>
              </a:lnSpc>
              <a:buNone/>
            </a:pPr>
            <a:r>
              <a:rPr lang="en-US" sz="750" dirty="0">
                <a:solidFill>
                  <a:srgbClr val="3C3939"/>
                </a:solidFill>
                <a:latin typeface="Raleway" pitchFamily="34" charset="0"/>
                <a:ea typeface="Raleway" pitchFamily="34" charset="-122"/>
                <a:cs typeface="Raleway" pitchFamily="34" charset="-120"/>
              </a:rPr>
              <a:t>বুকের ভেতর ঘরঘর আওয়াজ হওয়া কোন রোগের লক্ষণ?</a:t>
            </a:r>
            <a:endParaRPr lang="en-US" sz="750" dirty="0"/>
          </a:p>
        </p:txBody>
      </p:sp>
      <p:sp>
        <p:nvSpPr>
          <p:cNvPr id="23" name="Text 21"/>
          <p:cNvSpPr/>
          <p:nvPr/>
        </p:nvSpPr>
        <p:spPr>
          <a:xfrm>
            <a:off x="712887" y="4166741"/>
            <a:ext cx="7934995" cy="504974"/>
          </a:xfrm>
          <a:prstGeom prst="rect">
            <a:avLst/>
          </a:prstGeom>
          <a:noFill/>
          <a:ln/>
        </p:spPr>
        <p:txBody>
          <a:bodyPr wrap="square" lIns="0" tIns="0" rIns="0" bIns="0" rtlCol="0" anchor="t">
            <a:normAutofit/>
          </a:bodyPr>
          <a:lstStyle/>
          <a:p>
            <a:pPr algn="l" indent="0" marL="0">
              <a:lnSpc>
                <a:spcPct val="103000"/>
              </a:lnSpc>
              <a:buNone/>
            </a:pPr>
            <a:r>
              <a:rPr lang="en-US" sz="600" dirty="0">
                <a:solidFill>
                  <a:srgbClr val="3C3939"/>
                </a:solidFill>
                <a:latin typeface="Roboto" pitchFamily="34" charset="0"/>
                <a:ea typeface="Roboto" pitchFamily="34" charset="-122"/>
                <a:cs typeface="Roboto" pitchFamily="34" charset="-120"/>
              </a:rPr>
              <a:t>(ক) নিউমোনিয়া </a:t>
            </a:r>
            <a:endParaRPr lang="en-US" sz="600" dirty="0"/>
          </a:p>
          <a:p>
            <a:pPr algn="l" indent="0" marL="0">
              <a:lnSpc>
                <a:spcPct val="103000"/>
              </a:lnSpc>
              <a:buNone/>
            </a:pPr>
            <a:r>
              <a:rPr lang="en-US" sz="600" dirty="0">
                <a:solidFill>
                  <a:srgbClr val="3C3939"/>
                </a:solidFill>
                <a:latin typeface="Roboto" pitchFamily="34" charset="0"/>
                <a:ea typeface="Roboto" pitchFamily="34" charset="-122"/>
                <a:cs typeface="Roboto" pitchFamily="34" charset="-120"/>
              </a:rPr>
              <a:t> (খ) যক্ষ্মা </a:t>
            </a:r>
            <a:endParaRPr lang="en-US" sz="600" dirty="0"/>
          </a:p>
          <a:p>
            <a:pPr algn="l" indent="0" marL="0">
              <a:lnSpc>
                <a:spcPct val="103000"/>
              </a:lnSpc>
              <a:buNone/>
            </a:pPr>
            <a:r>
              <a:rPr lang="en-US" sz="600" dirty="0">
                <a:solidFill>
                  <a:srgbClr val="3C3939"/>
                </a:solidFill>
                <a:latin typeface="Roboto" pitchFamily="34" charset="0"/>
                <a:ea typeface="Roboto" pitchFamily="34" charset="-122"/>
                <a:cs typeface="Roboto" pitchFamily="34" charset="-120"/>
              </a:rPr>
              <a:t> (গ) ক্যান্সার </a:t>
            </a:r>
            <a:endParaRPr lang="en-US" sz="600" dirty="0"/>
          </a:p>
          <a:p>
            <a:pPr algn="l" indent="0" marL="0">
              <a:lnSpc>
                <a:spcPct val="103000"/>
              </a:lnSpc>
              <a:spcAft>
                <a:spcPts val="150"/>
              </a:spcAft>
              <a:buNone/>
            </a:pPr>
            <a:r>
              <a:rPr lang="en-US" sz="600" dirty="0">
                <a:solidFill>
                  <a:srgbClr val="3C3939"/>
                </a:solidFill>
                <a:latin typeface="Roboto" pitchFamily="34" charset="0"/>
                <a:ea typeface="Roboto" pitchFamily="34" charset="-122"/>
                <a:cs typeface="Roboto" pitchFamily="34" charset="-120"/>
              </a:rPr>
              <a:t> (ঘ) বাতজ্বর</a:t>
            </a:r>
            <a:endParaRPr lang="en-US" sz="600" dirty="0"/>
          </a:p>
          <a:p>
            <a:pPr algn="l" indent="0" marL="0">
              <a:lnSpc>
                <a:spcPct val="103000"/>
              </a:lnSpc>
              <a:buNone/>
            </a:pPr>
            <a:r>
              <a:rPr lang="en-US" sz="600" b="1" dirty="0">
                <a:solidFill>
                  <a:srgbClr val="3C3939"/>
                </a:solidFill>
                <a:latin typeface="Roboto Bold" pitchFamily="34" charset="0"/>
                <a:ea typeface="Roboto Bold" pitchFamily="34" charset="-122"/>
                <a:cs typeface="Roboto Bold" pitchFamily="34" charset="-120"/>
              </a:rPr>
              <a:t>উত্তর: (ক) নিউমোনিয়া</a:t>
            </a:r>
            <a:endParaRPr lang="en-US" sz="6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nvSpPr>
        <p:spPr>
          <a:xfrm>
            <a:off x="496119" y="960313"/>
            <a:ext cx="8151763" cy="442987"/>
          </a:xfrm>
          <a:prstGeom prst="rect">
            <a:avLst/>
          </a:prstGeom>
          <a:noFill/>
          <a:ln/>
        </p:spPr>
        <p:txBody>
          <a:bodyPr wrap="none" lIns="0" tIns="0" rIns="0" bIns="0" rtlCol="0" anchor="t"/>
          <a:lstStyle/>
          <a:p>
            <a:pPr algn="l" indent="0" marL="0">
              <a:lnSpc>
                <a:spcPct val="104000"/>
              </a:lnSpc>
              <a:buNone/>
            </a:pPr>
            <a:r>
              <a:rPr lang="en-US" sz="2750" dirty="0">
                <a:solidFill>
                  <a:srgbClr val="1B1B27"/>
                </a:solidFill>
                <a:latin typeface="Raleway" pitchFamily="34" charset="0"/>
                <a:ea typeface="Raleway" pitchFamily="34" charset="-122"/>
                <a:cs typeface="Raleway" pitchFamily="34" charset="-120"/>
              </a:rPr>
              <a:t>বাড়ির কাজ</a:t>
            </a:r>
            <a:endParaRPr lang="en-US" sz="2750" dirty="0"/>
          </a:p>
        </p:txBody>
      </p:sp>
      <p:sp>
        <p:nvSpPr>
          <p:cNvPr id="3" name="Text 1"/>
          <p:cNvSpPr/>
          <p:nvPr/>
        </p:nvSpPr>
        <p:spPr>
          <a:xfrm>
            <a:off x="496119" y="1460004"/>
            <a:ext cx="8151763" cy="354360"/>
          </a:xfrm>
          <a:prstGeom prst="rect">
            <a:avLst/>
          </a:prstGeom>
          <a:noFill/>
          <a:ln/>
        </p:spPr>
        <p:txBody>
          <a:bodyPr wrap="none" lIns="0" tIns="0" rIns="0" bIns="0" rtlCol="0" anchor="t"/>
          <a:lstStyle/>
          <a:p>
            <a:pPr algn="l" indent="0" marL="0">
              <a:lnSpc>
                <a:spcPct val="104000"/>
              </a:lnSpc>
              <a:buNone/>
            </a:pPr>
            <a:r>
              <a:rPr lang="en-US" sz="2200" dirty="0">
                <a:solidFill>
                  <a:srgbClr val="1B1B27"/>
                </a:solidFill>
                <a:latin typeface="Raleway" pitchFamily="34" charset="0"/>
                <a:ea typeface="Raleway" pitchFamily="34" charset="-122"/>
                <a:cs typeface="Raleway" pitchFamily="34" charset="-120"/>
              </a:rPr>
              <a:t>উদ্দীপক ১</a:t>
            </a:r>
            <a:endParaRPr lang="en-US" sz="2200" dirty="0"/>
          </a:p>
        </p:txBody>
      </p:sp>
      <p:sp>
        <p:nvSpPr>
          <p:cNvPr id="4" name="Text 2"/>
          <p:cNvSpPr/>
          <p:nvPr/>
        </p:nvSpPr>
        <p:spPr>
          <a:xfrm>
            <a:off x="496119" y="2026965"/>
            <a:ext cx="8151763" cy="453628"/>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রফিক সাহেবের পাঁচ বছরের ছেলের হঠাৎ তীব্র জ্বর, কাশি এবং বুকে ঘরঘর শব্দ হচ্ছে। ডাক্তার পরীক্ষা করে জানালেন তার ফুসফুসে ব্যাকটেরিয়ার আক্রমণ ঘটেছে। অপরদিকে, রফিক সাহেবের ষাটোর্ধ্ব বাবার ৩ সপ্তাহের বেশি সময় ধরে কাশি, রাতে ঘাম এবং কাশির সাথে রক্ত পড়ছে।</a:t>
            </a:r>
            <a:endParaRPr lang="en-US" sz="1100" dirty="0"/>
          </a:p>
        </p:txBody>
      </p:sp>
      <p:sp>
        <p:nvSpPr>
          <p:cNvPr id="5" name="Text 3"/>
          <p:cNvSpPr/>
          <p:nvPr/>
        </p:nvSpPr>
        <p:spPr>
          <a:xfrm>
            <a:off x="496119" y="2693194"/>
            <a:ext cx="8151763" cy="221456"/>
          </a:xfrm>
          <a:prstGeom prst="rect">
            <a:avLst/>
          </a:prstGeom>
          <a:noFill/>
          <a:ln/>
        </p:spPr>
        <p:txBody>
          <a:bodyPr wrap="none" lIns="0" tIns="0" rIns="0" bIns="0" rtlCol="0" anchor="t"/>
          <a:lstStyle/>
          <a:p>
            <a:pPr algn="l" indent="0" marL="0">
              <a:lnSpc>
                <a:spcPct val="104000"/>
              </a:lnSpc>
              <a:buNone/>
            </a:pPr>
            <a:r>
              <a:rPr lang="en-US" sz="1350" dirty="0">
                <a:solidFill>
                  <a:srgbClr val="1B1B27"/>
                </a:solidFill>
                <a:latin typeface="Raleway" pitchFamily="34" charset="0"/>
                <a:ea typeface="Raleway" pitchFamily="34" charset="-122"/>
                <a:cs typeface="Raleway" pitchFamily="34" charset="-120"/>
              </a:rPr>
              <a:t>প্রশ্নসমূহ:</a:t>
            </a:r>
            <a:endParaRPr lang="en-US" sz="1350" dirty="0"/>
          </a:p>
        </p:txBody>
      </p:sp>
      <p:sp>
        <p:nvSpPr>
          <p:cNvPr id="6" name="Text 4"/>
          <p:cNvSpPr/>
          <p:nvPr/>
        </p:nvSpPr>
        <p:spPr>
          <a:xfrm>
            <a:off x="496119" y="3127251"/>
            <a:ext cx="8151763" cy="1055936"/>
          </a:xfrm>
          <a:prstGeom prst="rect">
            <a:avLst/>
          </a:prstGeom>
          <a:noFill/>
          <a:ln/>
        </p:spPr>
        <p:txBody>
          <a:bodyPr wrap="square" lIns="0" tIns="0" rIns="0" bIns="0" rtlCol="0" anchor="t">
            <a:normAutofit/>
          </a:bodyPr>
          <a:lstStyle/>
          <a:p>
            <a:pPr algn="l" marL="223520" indent="-223520">
              <a:lnSpc>
                <a:spcPct val="133000"/>
              </a:lnSpc>
              <a:buSzPct val="100000"/>
              <a:buFont typeface="+mj-lt"/>
              <a:buAutoNum type="arabicPeriod" startAt="1"/>
            </a:pPr>
            <a:r>
              <a:rPr lang="en-US" sz="1100" dirty="0">
                <a:solidFill>
                  <a:srgbClr val="3C3939"/>
                </a:solidFill>
                <a:latin typeface="Roboto" pitchFamily="34" charset="0"/>
                <a:ea typeface="Roboto" pitchFamily="34" charset="-122"/>
                <a:cs typeface="Roboto" pitchFamily="34" charset="-120"/>
              </a:rPr>
              <a:t>বিসিজি (BCG) টিকা কোন রোগের প্রতিরোধে দেওয়া হয়? [১]</a:t>
            </a:r>
            <a:endParaRPr lang="en-US" sz="1100" dirty="0"/>
          </a:p>
          <a:p>
            <a:pPr algn="l" marL="223520" indent="-223520">
              <a:lnSpc>
                <a:spcPct val="133000"/>
              </a:lnSpc>
              <a:buSzPct val="100000"/>
              <a:buFont typeface="+mj-lt"/>
              <a:buAutoNum type="arabicPeriod" startAt="2"/>
            </a:pPr>
            <a:r>
              <a:rPr lang="en-US" sz="1100" dirty="0">
                <a:solidFill>
                  <a:srgbClr val="3C3939"/>
                </a:solidFill>
                <a:latin typeface="Roboto" pitchFamily="34" charset="0"/>
                <a:ea typeface="Roboto" pitchFamily="34" charset="-122"/>
                <a:cs typeface="Roboto" pitchFamily="34" charset="-120"/>
              </a:rPr>
              <a:t>ব্রঙ্কাইটিস বলতে কী বোঝায়? [২]</a:t>
            </a:r>
            <a:endParaRPr lang="en-US" sz="1100" dirty="0"/>
          </a:p>
          <a:p>
            <a:pPr algn="l" marL="223520" indent="-223520">
              <a:lnSpc>
                <a:spcPct val="133000"/>
              </a:lnSpc>
              <a:buSzPct val="100000"/>
              <a:buFont typeface="+mj-lt"/>
              <a:buAutoNum type="arabicPeriod" startAt="3"/>
            </a:pPr>
            <a:r>
              <a:rPr lang="en-US" sz="1100" dirty="0">
                <a:solidFill>
                  <a:srgbClr val="3C3939"/>
                </a:solidFill>
                <a:latin typeface="Roboto" pitchFamily="34" charset="0"/>
                <a:ea typeface="Roboto" pitchFamily="34" charset="-122"/>
                <a:cs typeface="Roboto" pitchFamily="34" charset="-120"/>
              </a:rPr>
              <a:t>উদ্দীপকে রফিক সাহেবের ছেলের রোগের কারণ ও প্রতিকার ব্যাখ্যা করো। [৩]</a:t>
            </a:r>
            <a:endParaRPr lang="en-US" sz="1100" dirty="0"/>
          </a:p>
          <a:p>
            <a:pPr algn="l" marL="223520" indent="-223520">
              <a:lnSpc>
                <a:spcPct val="133000"/>
              </a:lnSpc>
              <a:buSzPct val="100000"/>
              <a:buFont typeface="+mj-lt"/>
              <a:buAutoNum type="arabicPeriod" startAt="4"/>
            </a:pPr>
            <a:r>
              <a:rPr lang="en-US" sz="1100" dirty="0">
                <a:solidFill>
                  <a:srgbClr val="3C3939"/>
                </a:solidFill>
                <a:latin typeface="Roboto" pitchFamily="34" charset="0"/>
                <a:ea typeface="Roboto" pitchFamily="34" charset="-122"/>
                <a:cs typeface="Roboto" pitchFamily="34" charset="-120"/>
              </a:rPr>
              <a:t>"রফিক সাহেবের বাবার সঠিক রোগ নির্ণয় এবং দীর্ঘমেয়াদী নিয়মিত চিকিৎসায় সুস্থ হওয়া সম্ভব" — বিশ্লেষণ করো। [৪]</a:t>
            </a:r>
            <a:endParaRPr lang="en-US" sz="11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nvSpPr>
        <p:spPr>
          <a:xfrm>
            <a:off x="496119" y="982414"/>
            <a:ext cx="8151763" cy="442987"/>
          </a:xfrm>
          <a:prstGeom prst="rect">
            <a:avLst/>
          </a:prstGeom>
          <a:noFill/>
          <a:ln/>
        </p:spPr>
        <p:txBody>
          <a:bodyPr wrap="none" lIns="0" tIns="0" rIns="0" bIns="0" rtlCol="0" anchor="t"/>
          <a:lstStyle/>
          <a:p>
            <a:pPr algn="l" indent="0" marL="0">
              <a:lnSpc>
                <a:spcPct val="104000"/>
              </a:lnSpc>
              <a:buNone/>
            </a:pPr>
            <a:r>
              <a:rPr lang="en-US" sz="2750" dirty="0">
                <a:solidFill>
                  <a:srgbClr val="1B1B27"/>
                </a:solidFill>
                <a:latin typeface="Raleway" pitchFamily="34" charset="0"/>
                <a:ea typeface="Raleway" pitchFamily="34" charset="-122"/>
                <a:cs typeface="Raleway" pitchFamily="34" charset="-120"/>
              </a:rPr>
              <a:t>বাড়ির কাজ - উদ্দীপক ২</a:t>
            </a:r>
            <a:endParaRPr lang="en-US" sz="2750" dirty="0"/>
          </a:p>
        </p:txBody>
      </p:sp>
      <p:sp>
        <p:nvSpPr>
          <p:cNvPr id="3" name="Text 1"/>
          <p:cNvSpPr/>
          <p:nvPr/>
        </p:nvSpPr>
        <p:spPr>
          <a:xfrm>
            <a:off x="496119" y="1482105"/>
            <a:ext cx="8151763" cy="265807"/>
          </a:xfrm>
          <a:prstGeom prst="rect">
            <a:avLst/>
          </a:prstGeom>
          <a:noFill/>
          <a:ln/>
        </p:spPr>
        <p:txBody>
          <a:bodyPr wrap="none" lIns="0" tIns="0" rIns="0" bIns="0" rtlCol="0" anchor="t"/>
          <a:lstStyle/>
          <a:p>
            <a:pPr algn="l" indent="0" marL="0">
              <a:lnSpc>
                <a:spcPct val="104000"/>
              </a:lnSpc>
              <a:buNone/>
            </a:pPr>
            <a:r>
              <a:rPr lang="en-US" sz="1650" dirty="0">
                <a:solidFill>
                  <a:srgbClr val="1B1B27"/>
                </a:solidFill>
                <a:latin typeface="Raleway" pitchFamily="34" charset="0"/>
                <a:ea typeface="Raleway" pitchFamily="34" charset="-122"/>
                <a:cs typeface="Raleway" pitchFamily="34" charset="-120"/>
              </a:rPr>
              <a:t>উদ্দীপক:</a:t>
            </a:r>
            <a:endParaRPr lang="en-US" sz="1650" dirty="0"/>
          </a:p>
        </p:txBody>
      </p:sp>
      <p:sp>
        <p:nvSpPr>
          <p:cNvPr id="4" name="Text 2"/>
          <p:cNvSpPr/>
          <p:nvPr/>
        </p:nvSpPr>
        <p:spPr>
          <a:xfrm>
            <a:off x="496119" y="1960513"/>
            <a:ext cx="8151763" cy="453628"/>
          </a:xfrm>
          <a:prstGeom prst="rect">
            <a:avLst/>
          </a:prstGeom>
          <a:noFill/>
          <a:ln/>
        </p:spPr>
        <p:txBody>
          <a:bodyPr wrap="square" lIns="0" tIns="0" rIns="0" bIns="0" rtlCol="0" anchor="t">
            <a:normAutofit/>
          </a:bodyPr>
          <a:lstStyle/>
          <a:p>
            <a:pPr algn="l" indent="0" marL="0">
              <a:lnSpc>
                <a:spcPct val="133000"/>
              </a:lnSpc>
              <a:buNone/>
            </a:pPr>
            <a:r>
              <a:rPr lang="en-US" sz="1100" dirty="0">
                <a:solidFill>
                  <a:srgbClr val="3C3939"/>
                </a:solidFill>
                <a:latin typeface="Roboto" pitchFamily="34" charset="0"/>
                <a:ea typeface="Roboto" pitchFamily="34" charset="-122"/>
                <a:cs typeface="Roboto" pitchFamily="34" charset="-120"/>
              </a:rPr>
              <a:t>"কোহাকান্দা গ্রামের জামিল সাহেব দীর্ঘদিন ধরে একটি অ্যাসবেস্টস কারখানায় কাজ করেন এবং তিনি চেইন স্মোকার। সম্প্রতি তার দীর্ঘদিন ধরে খুসখুসে কাশি, কণ্ঠস্বর ভেঙে যাওয়া এবং দ্রুত ওজন কমছে। ডাক্তার তাকে তেজস্ক্রিয় বিকিরণের একটি বিশেষ চিকিৎসা ব্যবস্থার পরামর্শ দিলেন।"</a:t>
            </a:r>
            <a:endParaRPr lang="en-US" sz="1100" dirty="0"/>
          </a:p>
        </p:txBody>
      </p:sp>
      <p:sp>
        <p:nvSpPr>
          <p:cNvPr id="5" name="Text 3"/>
          <p:cNvSpPr/>
          <p:nvPr/>
        </p:nvSpPr>
        <p:spPr>
          <a:xfrm>
            <a:off x="496119" y="2626742"/>
            <a:ext cx="8151763" cy="265807"/>
          </a:xfrm>
          <a:prstGeom prst="rect">
            <a:avLst/>
          </a:prstGeom>
          <a:noFill/>
          <a:ln/>
        </p:spPr>
        <p:txBody>
          <a:bodyPr wrap="none" lIns="0" tIns="0" rIns="0" bIns="0" rtlCol="0" anchor="t"/>
          <a:lstStyle/>
          <a:p>
            <a:pPr algn="l" indent="0" marL="0">
              <a:lnSpc>
                <a:spcPct val="104000"/>
              </a:lnSpc>
              <a:buNone/>
            </a:pPr>
            <a:r>
              <a:rPr lang="en-US" sz="1650" dirty="0">
                <a:solidFill>
                  <a:srgbClr val="1B1B27"/>
                </a:solidFill>
                <a:latin typeface="Raleway" pitchFamily="34" charset="0"/>
                <a:ea typeface="Raleway" pitchFamily="34" charset="-122"/>
                <a:cs typeface="Raleway" pitchFamily="34" charset="-120"/>
              </a:rPr>
              <a:t>প্রশ্নসমূহ:</a:t>
            </a:r>
            <a:endParaRPr lang="en-US" sz="1650" dirty="0"/>
          </a:p>
        </p:txBody>
      </p:sp>
      <p:sp>
        <p:nvSpPr>
          <p:cNvPr id="6" name="Text 4"/>
          <p:cNvSpPr/>
          <p:nvPr/>
        </p:nvSpPr>
        <p:spPr>
          <a:xfrm>
            <a:off x="496119" y="3105150"/>
            <a:ext cx="8151763" cy="1055936"/>
          </a:xfrm>
          <a:prstGeom prst="rect">
            <a:avLst/>
          </a:prstGeom>
          <a:noFill/>
          <a:ln/>
        </p:spPr>
        <p:txBody>
          <a:bodyPr wrap="square" lIns="0" tIns="0" rIns="0" bIns="0" rtlCol="0" anchor="t">
            <a:normAutofit/>
          </a:bodyPr>
          <a:lstStyle/>
          <a:p>
            <a:pPr algn="l" marL="223520" indent="-223520">
              <a:lnSpc>
                <a:spcPct val="133000"/>
              </a:lnSpc>
              <a:buSzPct val="100000"/>
              <a:buFont typeface="+mj-lt"/>
              <a:buAutoNum type="arabicPeriod" startAt="1"/>
            </a:pPr>
            <a:r>
              <a:rPr lang="en-US" sz="1100" dirty="0">
                <a:solidFill>
                  <a:srgbClr val="3C3939"/>
                </a:solidFill>
                <a:latin typeface="Roboto" pitchFamily="34" charset="0"/>
                <a:ea typeface="Roboto" pitchFamily="34" charset="-122"/>
                <a:cs typeface="Roboto" pitchFamily="34" charset="-120"/>
              </a:rPr>
              <a:t>(ক) ফুসফুসে ক্যান্সার সৃষ্টিকারী একটি ক্ষতিকর ধাতুর নাম লেখো। [১]</a:t>
            </a:r>
            <a:endParaRPr lang="en-US" sz="1100" dirty="0"/>
          </a:p>
          <a:p>
            <a:pPr algn="l" marL="223520" indent="-223520">
              <a:lnSpc>
                <a:spcPct val="133000"/>
              </a:lnSpc>
              <a:buSzPct val="100000"/>
              <a:buFont typeface="+mj-lt"/>
              <a:buAutoNum type="arabicPeriod" startAt="2"/>
            </a:pPr>
            <a:r>
              <a:rPr lang="en-US" sz="1100" dirty="0">
                <a:solidFill>
                  <a:srgbClr val="3C3939"/>
                </a:solidFill>
                <a:latin typeface="Roboto" pitchFamily="34" charset="0"/>
                <a:ea typeface="Roboto" pitchFamily="34" charset="-122"/>
                <a:cs typeface="Roboto" pitchFamily="34" charset="-120"/>
              </a:rPr>
              <a:t>(খ) অ্যাজমা কেন ছোঁয়াচে রোগ নয়? ব্যাখ্যা করো। [২]</a:t>
            </a:r>
            <a:endParaRPr lang="en-US" sz="1100" dirty="0"/>
          </a:p>
          <a:p>
            <a:pPr algn="l" marL="223520" indent="-223520">
              <a:lnSpc>
                <a:spcPct val="133000"/>
              </a:lnSpc>
              <a:buSzPct val="100000"/>
              <a:buFont typeface="+mj-lt"/>
              <a:buAutoNum type="arabicPeriod" startAt="3"/>
            </a:pPr>
            <a:r>
              <a:rPr lang="en-US" sz="1100" dirty="0">
                <a:solidFill>
                  <a:srgbClr val="3C3939"/>
                </a:solidFill>
                <a:latin typeface="Roboto" pitchFamily="34" charset="0"/>
                <a:ea typeface="Roboto" pitchFamily="34" charset="-122"/>
                <a:cs typeface="Roboto" pitchFamily="34" charset="-120"/>
              </a:rPr>
              <a:t>(গ) জামিল সাহেবের রোগ নির্ণয়ে ব্যবহৃত আধুনিক পরীক্ষাগুলোর বিবরণ দাও। [৩]</a:t>
            </a:r>
            <a:endParaRPr lang="en-US" sz="1100" dirty="0"/>
          </a:p>
          <a:p>
            <a:pPr algn="l" marL="223520" indent="-223520">
              <a:lnSpc>
                <a:spcPct val="133000"/>
              </a:lnSpc>
              <a:buSzPct val="100000"/>
              <a:buFont typeface="+mj-lt"/>
              <a:buAutoNum type="arabicPeriod" startAt="4"/>
            </a:pPr>
            <a:r>
              <a:rPr lang="en-US" sz="1100" dirty="0">
                <a:solidFill>
                  <a:srgbClr val="3C3939"/>
                </a:solidFill>
                <a:latin typeface="Roboto" pitchFamily="34" charset="0"/>
                <a:ea typeface="Roboto" pitchFamily="34" charset="-122"/>
                <a:cs typeface="Roboto" pitchFamily="34" charset="-120"/>
              </a:rPr>
              <a:t>(ঘ) উদ্দীপকে জামিল সাহেবের অসুখের পেছনে প্রধান কারণগুলো চিহ্নিত করে কীভাবে তা প্রতিরোধ করা সম্ভব ছিল? মতামত দাও। [৪]</a:t>
            </a:r>
            <a:endParaRPr lang="en-US" sz="11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9144000" cy="1716658"/>
          </a:xfrm>
          <a:prstGeom prst="rect">
            <a:avLst/>
          </a:prstGeom>
        </p:spPr>
      </p:pic>
      <p:sp>
        <p:nvSpPr>
          <p:cNvPr id="3" name="Text 0"/>
          <p:cNvSpPr/>
          <p:nvPr/>
        </p:nvSpPr>
        <p:spPr>
          <a:xfrm>
            <a:off x="496119" y="2132633"/>
            <a:ext cx="8151763" cy="429146"/>
          </a:xfrm>
          <a:prstGeom prst="rect">
            <a:avLst/>
          </a:prstGeom>
          <a:noFill/>
          <a:ln/>
        </p:spPr>
        <p:txBody>
          <a:bodyPr wrap="none" lIns="0" tIns="0" rIns="0" bIns="0" rtlCol="0" anchor="t"/>
          <a:lstStyle/>
          <a:p>
            <a:pPr algn="ctr" indent="0" marL="0">
              <a:lnSpc>
                <a:spcPct val="104000"/>
              </a:lnSpc>
              <a:buNone/>
            </a:pPr>
            <a:r>
              <a:rPr lang="en-US" sz="2700" dirty="0">
                <a:solidFill>
                  <a:srgbClr val="1B1B27"/>
                </a:solidFill>
                <a:latin typeface="Raleway" pitchFamily="34" charset="0"/>
                <a:ea typeface="Raleway" pitchFamily="34" charset="-122"/>
                <a:cs typeface="Raleway" pitchFamily="34" charset="-120"/>
              </a:rPr>
              <a:t>ধন্যবাদ ও সমাপ্তি</a:t>
            </a:r>
            <a:endParaRPr lang="en-US" sz="2700" dirty="0"/>
          </a:p>
        </p:txBody>
      </p:sp>
      <p:sp>
        <p:nvSpPr>
          <p:cNvPr id="4" name="Text 1"/>
          <p:cNvSpPr/>
          <p:nvPr/>
        </p:nvSpPr>
        <p:spPr>
          <a:xfrm>
            <a:off x="496119" y="2761283"/>
            <a:ext cx="8151763" cy="1184374"/>
          </a:xfrm>
          <a:prstGeom prst="rect">
            <a:avLst/>
          </a:prstGeom>
          <a:noFill/>
          <a:ln/>
        </p:spPr>
        <p:txBody>
          <a:bodyPr wrap="square" lIns="0" tIns="0" rIns="0" bIns="0" rtlCol="0" anchor="t">
            <a:normAutofit/>
          </a:bodyPr>
          <a:lstStyle/>
          <a:p>
            <a:pPr algn="ctr" indent="0" marL="0">
              <a:lnSpc>
                <a:spcPct val="104000"/>
              </a:lnSpc>
              <a:buNone/>
            </a:pPr>
            <a:r>
              <a:rPr lang="en-US" sz="3700" dirty="0">
                <a:solidFill>
                  <a:srgbClr val="1B1B27"/>
                </a:solidFill>
                <a:latin typeface="Raleway" pitchFamily="34" charset="0"/>
                <a:ea typeface="Raleway" pitchFamily="34" charset="-122"/>
                <a:cs typeface="Raleway" pitchFamily="34" charset="-120"/>
              </a:rPr>
              <a:t>আজকের প্রেজেন্টেশন ক্লাসে অংশগ্রহণের জন্য সবাইকে ধন্যবাদ।</a:t>
            </a:r>
            <a:endParaRPr lang="en-US" sz="3700" dirty="0"/>
          </a:p>
        </p:txBody>
      </p:sp>
      <p:sp>
        <p:nvSpPr>
          <p:cNvPr id="5" name="Text 2"/>
          <p:cNvSpPr/>
          <p:nvPr/>
        </p:nvSpPr>
        <p:spPr>
          <a:xfrm>
            <a:off x="496119" y="4145161"/>
            <a:ext cx="8151763" cy="582290"/>
          </a:xfrm>
          <a:prstGeom prst="rect">
            <a:avLst/>
          </a:prstGeom>
          <a:noFill/>
          <a:ln/>
        </p:spPr>
        <p:txBody>
          <a:bodyPr wrap="square" lIns="0" tIns="0" rIns="0" bIns="0" rtlCol="0" anchor="t"/>
          <a:lstStyle/>
          <a:p>
            <a:pPr algn="ctr" indent="0" marL="0">
              <a:lnSpc>
                <a:spcPct val="131000"/>
              </a:lnSpc>
              <a:spcAft>
                <a:spcPts val="1150"/>
              </a:spcAft>
              <a:buNone/>
            </a:pPr>
            <a:r>
              <a:rPr lang="en-US" sz="1050" dirty="0">
                <a:solidFill>
                  <a:srgbClr val="3C3939"/>
                </a:solidFill>
                <a:latin typeface="Roboto" pitchFamily="34" charset="0"/>
                <a:ea typeface="Roboto" pitchFamily="34" charset="-122"/>
                <a:cs typeface="Roboto" pitchFamily="34" charset="-120"/>
              </a:rPr>
              <a:t>স্বাস্থ্যবিধি মেনে চলুন, শ্বসনতন্ত্র সুস্থ রাখুন।</a:t>
            </a:r>
            <a:endParaRPr lang="en-US" sz="1050" dirty="0"/>
          </a:p>
          <a:p>
            <a:pPr algn="ctr" indent="0" marL="0">
              <a:lnSpc>
                <a:spcPct val="131000"/>
              </a:lnSpc>
              <a:buNone/>
            </a:pPr>
            <a:r>
              <a:rPr lang="en-US" sz="1050" dirty="0">
                <a:solidFill>
                  <a:srgbClr val="3C3939"/>
                </a:solidFill>
                <a:latin typeface="Roboto" pitchFamily="34" charset="0"/>
                <a:ea typeface="Roboto" pitchFamily="34" charset="-122"/>
                <a:cs typeface="Roboto" pitchFamily="34" charset="-120"/>
              </a:rPr>
              <a:t>কোহাকান্দা সিরাজল হক উচ্চ বিদ্যালয়</a:t>
            </a:r>
            <a:endParaRPr lang="en-US" sz="10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26</Slides>
  <Notes>26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2026-08-17T19:18:42Z</dcterms:created>
  <dcterms:modified xsi:type="dcterms:W3CDTF">2026-08-17T19:18:42Z</dcterms:modified>
</cp:coreProperties>
</file>