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6858000" cx="12192000"/>
  <p:notesSz cx="6858000" cy="9144000"/>
  <p:embeddedFontLst>
    <p:embeddedFont>
      <p:font typeface="Hind Siliguri SemiBold"/>
      <p:regular r:id="rId27"/>
      <p:bold r:id="rId28"/>
    </p:embeddedFont>
    <p:embeddedFont>
      <p:font typeface="Hind Siliguri Medium"/>
      <p:regular r:id="rId29"/>
      <p:bold r:id="rId30"/>
    </p:embeddedFont>
    <p:embeddedFont>
      <p:font typeface="Hind Siliguri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CA91EF6-805B-4A12-85FA-003E2E2C7FBC}">
  <a:tblStyle styleId="{ECA91EF6-805B-4A12-85FA-003E2E2C7FB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HindSiliguriSemiBold-bold.fntdata"/><Relationship Id="rId27" Type="http://schemas.openxmlformats.org/officeDocument/2006/relationships/font" Target="fonts/HindSiliguriSemiBold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HindSiliguriMedium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HindSiliguri-regular.fntdata"/><Relationship Id="rId30" Type="http://schemas.openxmlformats.org/officeDocument/2006/relationships/font" Target="fonts/HindSiliguriMedium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HindSiliguri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image" Target="../media/image9.png"/><Relationship Id="rId5" Type="http://schemas.openxmlformats.org/officeDocument/2006/relationships/image" Target="../media/image22.png"/><Relationship Id="rId6" Type="http://schemas.openxmlformats.org/officeDocument/2006/relationships/image" Target="../media/image11.png"/><Relationship Id="rId7" Type="http://schemas.openxmlformats.org/officeDocument/2006/relationships/image" Target="../media/image4.png"/><Relationship Id="rId8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0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2.png"/><Relationship Id="rId4" Type="http://schemas.openxmlformats.org/officeDocument/2006/relationships/image" Target="../media/image65.png"/><Relationship Id="rId9" Type="http://schemas.openxmlformats.org/officeDocument/2006/relationships/image" Target="../media/image88.png"/><Relationship Id="rId5" Type="http://schemas.openxmlformats.org/officeDocument/2006/relationships/image" Target="../media/image84.png"/><Relationship Id="rId6" Type="http://schemas.openxmlformats.org/officeDocument/2006/relationships/image" Target="../media/image80.png"/><Relationship Id="rId7" Type="http://schemas.openxmlformats.org/officeDocument/2006/relationships/image" Target="../media/image85.png"/><Relationship Id="rId8" Type="http://schemas.openxmlformats.org/officeDocument/2006/relationships/image" Target="../media/image87.pn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2.png"/><Relationship Id="rId4" Type="http://schemas.openxmlformats.org/officeDocument/2006/relationships/image" Target="../media/image65.png"/><Relationship Id="rId9" Type="http://schemas.openxmlformats.org/officeDocument/2006/relationships/image" Target="../media/image91.png"/><Relationship Id="rId5" Type="http://schemas.openxmlformats.org/officeDocument/2006/relationships/image" Target="../media/image90.png"/><Relationship Id="rId6" Type="http://schemas.openxmlformats.org/officeDocument/2006/relationships/image" Target="../media/image94.png"/><Relationship Id="rId7" Type="http://schemas.openxmlformats.org/officeDocument/2006/relationships/image" Target="../media/image97.png"/><Relationship Id="rId8" Type="http://schemas.openxmlformats.org/officeDocument/2006/relationships/image" Target="../media/image9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8.png"/><Relationship Id="rId4" Type="http://schemas.openxmlformats.org/officeDocument/2006/relationships/image" Target="../media/image98.png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9" Type="http://schemas.openxmlformats.org/officeDocument/2006/relationships/image" Target="../media/image106.png"/><Relationship Id="rId5" Type="http://schemas.openxmlformats.org/officeDocument/2006/relationships/image" Target="../media/image102.png"/><Relationship Id="rId6" Type="http://schemas.openxmlformats.org/officeDocument/2006/relationships/image" Target="../media/image105.png"/><Relationship Id="rId7" Type="http://schemas.openxmlformats.org/officeDocument/2006/relationships/image" Target="../media/image101.png"/><Relationship Id="rId8" Type="http://schemas.openxmlformats.org/officeDocument/2006/relationships/image" Target="../media/image103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3.png"/><Relationship Id="rId10" Type="http://schemas.openxmlformats.org/officeDocument/2006/relationships/image" Target="../media/image111.png"/><Relationship Id="rId12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2.png"/><Relationship Id="rId4" Type="http://schemas.openxmlformats.org/officeDocument/2006/relationships/image" Target="../media/image107.png"/><Relationship Id="rId9" Type="http://schemas.openxmlformats.org/officeDocument/2006/relationships/image" Target="../media/image131.png"/><Relationship Id="rId5" Type="http://schemas.openxmlformats.org/officeDocument/2006/relationships/image" Target="../media/image109.png"/><Relationship Id="rId6" Type="http://schemas.openxmlformats.org/officeDocument/2006/relationships/image" Target="../media/image110.png"/><Relationship Id="rId7" Type="http://schemas.openxmlformats.org/officeDocument/2006/relationships/image" Target="../media/image143.png"/><Relationship Id="rId8" Type="http://schemas.openxmlformats.org/officeDocument/2006/relationships/image" Target="../media/image1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20.png"/><Relationship Id="rId5" Type="http://schemas.openxmlformats.org/officeDocument/2006/relationships/image" Target="../media/image156.png"/><Relationship Id="rId6" Type="http://schemas.openxmlformats.org/officeDocument/2006/relationships/image" Target="../media/image118.png"/><Relationship Id="rId7" Type="http://schemas.openxmlformats.org/officeDocument/2006/relationships/image" Target="../media/image117.png"/><Relationship Id="rId8" Type="http://schemas.openxmlformats.org/officeDocument/2006/relationships/image" Target="../media/image1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2.png"/><Relationship Id="rId4" Type="http://schemas.openxmlformats.org/officeDocument/2006/relationships/image" Target="../media/image147.png"/><Relationship Id="rId9" Type="http://schemas.openxmlformats.org/officeDocument/2006/relationships/image" Target="../media/image123.png"/><Relationship Id="rId5" Type="http://schemas.openxmlformats.org/officeDocument/2006/relationships/image" Target="../media/image134.png"/><Relationship Id="rId6" Type="http://schemas.openxmlformats.org/officeDocument/2006/relationships/image" Target="../media/image124.png"/><Relationship Id="rId7" Type="http://schemas.openxmlformats.org/officeDocument/2006/relationships/image" Target="../media/image126.png"/><Relationship Id="rId8" Type="http://schemas.openxmlformats.org/officeDocument/2006/relationships/image" Target="../media/image125.png"/></Relationships>
</file>

<file path=ppt/slides/_rels/slide17.xml.rels><?xml version="1.0" encoding="UTF-8" standalone="yes"?><Relationships xmlns="http://schemas.openxmlformats.org/package/2006/relationships"><Relationship Id="rId10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9.png"/><Relationship Id="rId4" Type="http://schemas.openxmlformats.org/officeDocument/2006/relationships/image" Target="../media/image128.png"/><Relationship Id="rId9" Type="http://schemas.openxmlformats.org/officeDocument/2006/relationships/image" Target="../media/image150.png"/><Relationship Id="rId5" Type="http://schemas.openxmlformats.org/officeDocument/2006/relationships/image" Target="../media/image127.png"/><Relationship Id="rId6" Type="http://schemas.openxmlformats.org/officeDocument/2006/relationships/image" Target="../media/image132.png"/><Relationship Id="rId7" Type="http://schemas.openxmlformats.org/officeDocument/2006/relationships/image" Target="../media/image149.png"/><Relationship Id="rId8" Type="http://schemas.openxmlformats.org/officeDocument/2006/relationships/image" Target="../media/image13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8.png"/><Relationship Id="rId4" Type="http://schemas.openxmlformats.org/officeDocument/2006/relationships/image" Target="../media/image146.png"/><Relationship Id="rId9" Type="http://schemas.openxmlformats.org/officeDocument/2006/relationships/image" Target="../media/image142.png"/><Relationship Id="rId5" Type="http://schemas.openxmlformats.org/officeDocument/2006/relationships/image" Target="../media/image140.png"/><Relationship Id="rId6" Type="http://schemas.openxmlformats.org/officeDocument/2006/relationships/image" Target="../media/image137.png"/><Relationship Id="rId7" Type="http://schemas.openxmlformats.org/officeDocument/2006/relationships/image" Target="../media/image139.png"/><Relationship Id="rId8" Type="http://schemas.openxmlformats.org/officeDocument/2006/relationships/image" Target="../media/image1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4.png"/><Relationship Id="rId4" Type="http://schemas.openxmlformats.org/officeDocument/2006/relationships/image" Target="../media/image151.png"/><Relationship Id="rId5" Type="http://schemas.openxmlformats.org/officeDocument/2006/relationships/image" Target="../media/image153.png"/><Relationship Id="rId6" Type="http://schemas.openxmlformats.org/officeDocument/2006/relationships/image" Target="../media/image144.png"/><Relationship Id="rId7" Type="http://schemas.openxmlformats.org/officeDocument/2006/relationships/image" Target="../media/image155.png"/><Relationship Id="rId8" Type="http://schemas.openxmlformats.org/officeDocument/2006/relationships/image" Target="../media/image145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.png"/><Relationship Id="rId10" Type="http://schemas.openxmlformats.org/officeDocument/2006/relationships/image" Target="../media/image18.png"/><Relationship Id="rId13" Type="http://schemas.openxmlformats.org/officeDocument/2006/relationships/image" Target="../media/image55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2.png"/><Relationship Id="rId15" Type="http://schemas.openxmlformats.org/officeDocument/2006/relationships/image" Target="../media/image6.jpg"/><Relationship Id="rId14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13.png"/><Relationship Id="rId7" Type="http://schemas.openxmlformats.org/officeDocument/2006/relationships/image" Target="../media/image3.png"/><Relationship Id="rId8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8.png"/><Relationship Id="rId4" Type="http://schemas.openxmlformats.org/officeDocument/2006/relationships/image" Target="../media/image152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70.png"/><Relationship Id="rId10" Type="http://schemas.openxmlformats.org/officeDocument/2006/relationships/image" Target="../media/image26.png"/><Relationship Id="rId13" Type="http://schemas.openxmlformats.org/officeDocument/2006/relationships/image" Target="../media/image28.png"/><Relationship Id="rId1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Relationship Id="rId7" Type="http://schemas.openxmlformats.org/officeDocument/2006/relationships/image" Target="../media/image19.png"/><Relationship Id="rId8" Type="http://schemas.openxmlformats.org/officeDocument/2006/relationships/image" Target="../media/image23.png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Relationship Id="rId9" Type="http://schemas.openxmlformats.org/officeDocument/2006/relationships/image" Target="../media/image40.png"/><Relationship Id="rId5" Type="http://schemas.openxmlformats.org/officeDocument/2006/relationships/image" Target="../media/image32.png"/><Relationship Id="rId6" Type="http://schemas.openxmlformats.org/officeDocument/2006/relationships/image" Target="../media/image34.png"/><Relationship Id="rId7" Type="http://schemas.openxmlformats.org/officeDocument/2006/relationships/image" Target="../media/image33.png"/><Relationship Id="rId8" Type="http://schemas.openxmlformats.org/officeDocument/2006/relationships/image" Target="../media/image31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9.png"/><Relationship Id="rId10" Type="http://schemas.openxmlformats.org/officeDocument/2006/relationships/image" Target="../media/image57.png"/><Relationship Id="rId13" Type="http://schemas.openxmlformats.org/officeDocument/2006/relationships/image" Target="../media/image43.png"/><Relationship Id="rId1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71.png"/><Relationship Id="rId15" Type="http://schemas.openxmlformats.org/officeDocument/2006/relationships/image" Target="../media/image44.png"/><Relationship Id="rId14" Type="http://schemas.openxmlformats.org/officeDocument/2006/relationships/image" Target="../media/image79.png"/><Relationship Id="rId5" Type="http://schemas.openxmlformats.org/officeDocument/2006/relationships/image" Target="../media/image49.png"/><Relationship Id="rId6" Type="http://schemas.openxmlformats.org/officeDocument/2006/relationships/image" Target="../media/image41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51.png"/><Relationship Id="rId10" Type="http://schemas.openxmlformats.org/officeDocument/2006/relationships/image" Target="../media/image50.png"/><Relationship Id="rId13" Type="http://schemas.openxmlformats.org/officeDocument/2006/relationships/image" Target="../media/image54.png"/><Relationship Id="rId1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69.png"/><Relationship Id="rId14" Type="http://schemas.openxmlformats.org/officeDocument/2006/relationships/image" Target="../media/image53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61.png"/><Relationship Id="rId8" Type="http://schemas.openxmlformats.org/officeDocument/2006/relationships/image" Target="../media/image52.png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2.png"/><Relationship Id="rId4" Type="http://schemas.openxmlformats.org/officeDocument/2006/relationships/image" Target="../media/image65.png"/><Relationship Id="rId9" Type="http://schemas.openxmlformats.org/officeDocument/2006/relationships/image" Target="../media/image67.png"/><Relationship Id="rId5" Type="http://schemas.openxmlformats.org/officeDocument/2006/relationships/image" Target="../media/image62.png"/><Relationship Id="rId6" Type="http://schemas.openxmlformats.org/officeDocument/2006/relationships/image" Target="../media/image60.png"/><Relationship Id="rId7" Type="http://schemas.openxmlformats.org/officeDocument/2006/relationships/image" Target="../media/image59.png"/><Relationship Id="rId8" Type="http://schemas.openxmlformats.org/officeDocument/2006/relationships/image" Target="../media/image63.png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8.png"/><Relationship Id="rId4" Type="http://schemas.openxmlformats.org/officeDocument/2006/relationships/image" Target="../media/image65.png"/><Relationship Id="rId9" Type="http://schemas.openxmlformats.org/officeDocument/2006/relationships/image" Target="../media/image68.png"/><Relationship Id="rId5" Type="http://schemas.openxmlformats.org/officeDocument/2006/relationships/image" Target="../media/image73.png"/><Relationship Id="rId6" Type="http://schemas.openxmlformats.org/officeDocument/2006/relationships/image" Target="../media/image76.png"/><Relationship Id="rId7" Type="http://schemas.openxmlformats.org/officeDocument/2006/relationships/image" Target="../media/image66.png"/><Relationship Id="rId8" Type="http://schemas.openxmlformats.org/officeDocument/2006/relationships/image" Target="../media/image86.png"/></Relationships>
</file>

<file path=ppt/slides/_rels/slide9.xml.rels><?xml version="1.0" encoding="UTF-8" standalone="yes"?><Relationships xmlns="http://schemas.openxmlformats.org/package/2006/relationships"><Relationship Id="rId10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7.png"/><Relationship Id="rId4" Type="http://schemas.openxmlformats.org/officeDocument/2006/relationships/image" Target="../media/image65.png"/><Relationship Id="rId9" Type="http://schemas.openxmlformats.org/officeDocument/2006/relationships/image" Target="../media/image81.png"/><Relationship Id="rId5" Type="http://schemas.openxmlformats.org/officeDocument/2006/relationships/image" Target="../media/image74.png"/><Relationship Id="rId6" Type="http://schemas.openxmlformats.org/officeDocument/2006/relationships/image" Target="../media/image119.png"/><Relationship Id="rId7" Type="http://schemas.openxmlformats.org/officeDocument/2006/relationships/image" Target="../media/image75.png"/><Relationship Id="rId8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0" y="981075"/>
            <a:ext cx="17145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6" name="Google Shape;8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76600" y="2886075"/>
            <a:ext cx="563880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7" name="Google Shape;8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95900" y="1038225"/>
            <a:ext cx="16002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3755707" y="3238500"/>
            <a:ext cx="4680585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2875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75" u="none" cap="none" strike="noStrike">
                <a:solidFill>
                  <a:srgbClr val="FFE4E6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সবাইকে স্বাগতম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3867150" y="4343400"/>
            <a:ext cx="44577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ECDD3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ইংরেজি ব্যাকরণ শ্রেণীকক্ষে আপনাদের সুস্বাগতম</a:t>
            </a:r>
            <a:endParaRPr/>
          </a:p>
        </p:txBody>
      </p:sp>
      <p:pic>
        <p:nvPicPr>
          <p:cNvPr descr="image.png" id="90" name="Google Shape;90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05387" y="5381625"/>
            <a:ext cx="218122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1" name="Google Shape;91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43512" y="5524500"/>
            <a:ext cx="219075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1" name="Google Shape;28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2" name="Google Shape;28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2687" y="1933575"/>
            <a:ext cx="5329237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3" name="Google Shape;28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1966912"/>
            <a:ext cx="5329237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4" name="Google Shape;28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075" y="3671887"/>
            <a:ext cx="5329237" cy="20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2"/>
          <p:cNvSpPr txBox="1"/>
          <p:nvPr/>
        </p:nvSpPr>
        <p:spPr>
          <a:xfrm>
            <a:off x="1171575" y="504825"/>
            <a:ext cx="10941367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ECDD3"/>
                </a:solidFill>
                <a:latin typeface="Hind Siliguri"/>
                <a:ea typeface="Hind Siliguri"/>
                <a:cs typeface="Hind Siliguri"/>
                <a:sym typeface="Hind Siliguri"/>
              </a:rPr>
              <a:t>৪. Optative Sentence (ইচ্ছাসূচক বাক্য)</a:t>
            </a:r>
            <a:endParaRPr/>
          </a:p>
        </p:txBody>
      </p:sp>
      <p:pic>
        <p:nvPicPr>
          <p:cNvPr descr="image.png" id="286" name="Google Shape;286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075" y="623887"/>
            <a:ext cx="4286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7" name="Google Shape;287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00787" y="1971675"/>
            <a:ext cx="5253037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2"/>
          <p:cNvSpPr txBox="1"/>
          <p:nvPr/>
        </p:nvSpPr>
        <p:spPr>
          <a:xfrm>
            <a:off x="962025" y="2205037"/>
            <a:ext cx="4915614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ECDD3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সংজ্ঞা:</a:t>
            </a:r>
            <a:endParaRPr/>
          </a:p>
        </p:txBody>
      </p:sp>
      <p:sp>
        <p:nvSpPr>
          <p:cNvPr id="289" name="Google Shape;289;p22"/>
          <p:cNvSpPr txBox="1"/>
          <p:nvPr/>
        </p:nvSpPr>
        <p:spPr>
          <a:xfrm>
            <a:off x="962025" y="2633662"/>
            <a:ext cx="4681537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যে বাক্য দ্বারা মনের ইচ্ছা, প্রার্থনা বা আশীর্বাদ প্রকাশ করা হয়, তাকে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Optative Sentence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বলে।</a:t>
            </a:r>
            <a:endParaRPr/>
          </a:p>
        </p:txBody>
      </p:sp>
      <p:sp>
        <p:nvSpPr>
          <p:cNvPr id="290" name="Google Shape;290;p22"/>
          <p:cNvSpPr txBox="1"/>
          <p:nvPr/>
        </p:nvSpPr>
        <p:spPr>
          <a:xfrm>
            <a:off x="895350" y="3919537"/>
            <a:ext cx="4975621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ECDD3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উদাহরণ (Examples):</a:t>
            </a:r>
            <a:endParaRPr/>
          </a:p>
        </p:txBody>
      </p:sp>
      <p:pic>
        <p:nvPicPr>
          <p:cNvPr descr="image.png" id="291" name="Google Shape;291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95350" y="3976687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2"/>
          <p:cNvSpPr txBox="1"/>
          <p:nvPr/>
        </p:nvSpPr>
        <p:spPr>
          <a:xfrm>
            <a:off x="895350" y="4357687"/>
            <a:ext cx="4738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952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May Allah bless you.</a:t>
            </a:r>
            <a:endParaRPr/>
          </a:p>
        </p:txBody>
      </p:sp>
      <p:sp>
        <p:nvSpPr>
          <p:cNvPr id="293" name="Google Shape;293;p22"/>
          <p:cNvSpPr txBox="1"/>
          <p:nvPr/>
        </p:nvSpPr>
        <p:spPr>
          <a:xfrm>
            <a:off x="895350" y="4757737"/>
            <a:ext cx="4738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952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May you live long.</a:t>
            </a:r>
            <a:endParaRPr/>
          </a:p>
        </p:txBody>
      </p:sp>
      <p:sp>
        <p:nvSpPr>
          <p:cNvPr id="294" name="Google Shape;294;p22"/>
          <p:cNvSpPr txBox="1"/>
          <p:nvPr/>
        </p:nvSpPr>
        <p:spPr>
          <a:xfrm>
            <a:off x="895350" y="5157787"/>
            <a:ext cx="4738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952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Long live our President / Country.</a:t>
            </a:r>
            <a:endParaRPr/>
          </a:p>
        </p:txBody>
      </p:sp>
      <p:pic>
        <p:nvPicPr>
          <p:cNvPr descr="image.png" id="295" name="Google Shape;295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400550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6" name="Google Shape;296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800600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7" name="Google Shape;297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5200650"/>
            <a:ext cx="219075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02" name="Google Shape;30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3" name="Google Shape;30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2687" y="1933575"/>
            <a:ext cx="5329237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4" name="Google Shape;304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1828800"/>
            <a:ext cx="5329237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5" name="Google Shape;305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075" y="3838575"/>
            <a:ext cx="5329237" cy="20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3"/>
          <p:cNvSpPr txBox="1"/>
          <p:nvPr/>
        </p:nvSpPr>
        <p:spPr>
          <a:xfrm>
            <a:off x="1085850" y="504825"/>
            <a:ext cx="11031378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0ABFC"/>
                </a:solidFill>
                <a:latin typeface="Hind Siliguri"/>
                <a:ea typeface="Hind Siliguri"/>
                <a:cs typeface="Hind Siliguri"/>
                <a:sym typeface="Hind Siliguri"/>
              </a:rPr>
              <a:t>৫. Exclamatory Sentence (আবেগসূচক বাক্য)</a:t>
            </a:r>
            <a:endParaRPr/>
          </a:p>
        </p:txBody>
      </p:sp>
      <p:pic>
        <p:nvPicPr>
          <p:cNvPr descr="image.png" id="307" name="Google Shape;307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075" y="62388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8" name="Google Shape;308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00787" y="1971675"/>
            <a:ext cx="26479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3"/>
          <p:cNvSpPr txBox="1"/>
          <p:nvPr/>
        </p:nvSpPr>
        <p:spPr>
          <a:xfrm>
            <a:off x="962025" y="2066925"/>
            <a:ext cx="4915614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0ABF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সংজ্ঞা:</a:t>
            </a:r>
            <a:endParaRPr/>
          </a:p>
        </p:txBody>
      </p:sp>
      <p:sp>
        <p:nvSpPr>
          <p:cNvPr id="310" name="Google Shape;310;p23"/>
          <p:cNvSpPr txBox="1"/>
          <p:nvPr/>
        </p:nvSpPr>
        <p:spPr>
          <a:xfrm>
            <a:off x="962025" y="2495550"/>
            <a:ext cx="4681537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যে বাক্য দ্বারা মনের আকস্মিক আবেগ, আনন্দ, দুঃখ, বা বিস্ময় প্রকাশ পায়, তাকে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Exclamatory Sentence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বলে। বাক্যের শেষে (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!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) চিহ্ন বসে।</a:t>
            </a:r>
            <a:endParaRPr/>
          </a:p>
        </p:txBody>
      </p:sp>
      <p:sp>
        <p:nvSpPr>
          <p:cNvPr id="311" name="Google Shape;311;p23"/>
          <p:cNvSpPr txBox="1"/>
          <p:nvPr/>
        </p:nvSpPr>
        <p:spPr>
          <a:xfrm>
            <a:off x="895350" y="4086225"/>
            <a:ext cx="4975621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09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0ABF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উদাহরণ (Examples):</a:t>
            </a:r>
            <a:endParaRPr/>
          </a:p>
        </p:txBody>
      </p:sp>
      <p:pic>
        <p:nvPicPr>
          <p:cNvPr descr="image.png" id="312" name="Google Shape;312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95350" y="4143375"/>
            <a:ext cx="180975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3"/>
          <p:cNvSpPr txBox="1"/>
          <p:nvPr/>
        </p:nvSpPr>
        <p:spPr>
          <a:xfrm>
            <a:off x="895350" y="4524375"/>
            <a:ext cx="473868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71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Hurrah! We have won the cricket match!</a:t>
            </a:r>
            <a:endParaRPr/>
          </a:p>
        </p:txBody>
      </p:sp>
      <p:sp>
        <p:nvSpPr>
          <p:cNvPr id="314" name="Google Shape;314;p23"/>
          <p:cNvSpPr txBox="1"/>
          <p:nvPr/>
        </p:nvSpPr>
        <p:spPr>
          <a:xfrm>
            <a:off x="895350" y="4914900"/>
            <a:ext cx="473868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71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Alas! The old man is dead!</a:t>
            </a:r>
            <a:endParaRPr/>
          </a:p>
        </p:txBody>
      </p:sp>
      <p:sp>
        <p:nvSpPr>
          <p:cNvPr id="315" name="Google Shape;315;p23"/>
          <p:cNvSpPr txBox="1"/>
          <p:nvPr/>
        </p:nvSpPr>
        <p:spPr>
          <a:xfrm>
            <a:off x="895350" y="5305425"/>
            <a:ext cx="473868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71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What a beautiful bird it is!</a:t>
            </a:r>
            <a:endParaRPr/>
          </a:p>
        </p:txBody>
      </p:sp>
      <p:pic>
        <p:nvPicPr>
          <p:cNvPr descr="image.png" id="316" name="Google Shape;316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567237"/>
            <a:ext cx="18097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7" name="Google Shape;317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957762"/>
            <a:ext cx="18097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8" name="Google Shape;318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5348287"/>
            <a:ext cx="180975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23" name="Google Shape;32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4"/>
          <p:cNvSpPr txBox="1"/>
          <p:nvPr/>
        </p:nvSpPr>
        <p:spPr>
          <a:xfrm>
            <a:off x="1085850" y="504825"/>
            <a:ext cx="11031378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EAB308"/>
                </a:solidFill>
                <a:latin typeface="Hind Siliguri"/>
                <a:ea typeface="Hind Siliguri"/>
                <a:cs typeface="Hind Siliguri"/>
                <a:sym typeface="Hind Siliguri"/>
              </a:rPr>
              <a:t>৫ প্রকার বাক্যের তুলনামূলক চিত্র</a:t>
            </a:r>
            <a:endParaRPr/>
          </a:p>
        </p:txBody>
      </p:sp>
      <p:pic>
        <p:nvPicPr>
          <p:cNvPr descr="image.png" id="325" name="Google Shape;325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623887"/>
            <a:ext cx="342900" cy="3429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6" name="Google Shape;326;p24"/>
          <p:cNvGraphicFramePr/>
          <p:nvPr/>
        </p:nvGraphicFramePr>
        <p:xfrm>
          <a:off x="600075" y="20716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{ECA91EF6-805B-4A12-85FA-003E2E2C7FBC}</a:tableStyleId>
              </a:tblPr>
              <a:tblGrid>
                <a:gridCol w="1977925"/>
                <a:gridCol w="1403750"/>
                <a:gridCol w="4689875"/>
                <a:gridCol w="2882200"/>
              </a:tblGrid>
              <a:tr h="588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000000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Sentence Type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B30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000000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বাংলা অর্থ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B30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000000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মূল লক্ষণ / চিহ্ন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B30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000000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উদাহরণ (Example)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B308"/>
                    </a:solidFill>
                  </a:tcPr>
                </a:tc>
              </a:tr>
              <a:tr h="588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Assertive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বিবৃতিমূলক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Subject দিয়ে শুরু, শেষে (.) full stop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I go to school daily.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88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Interrogative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প্রশ্নবোধক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Auxiliary/Wh word, শেষে (?) question mark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What is your name?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88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Imperative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অনুজ্ঞাসূচক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Verb/Please/Do not দিয়ে শুরু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Always speak the truth.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88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Optative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ইচ্ছাসূচক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May/Long দিয়ে শুরু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May Allah bless you.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889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Exclamatory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আবেগসূচক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Hurrah/Alas/What/How, শেষে (!) exclamation mark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How beautiful the scenery is!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27" name="Google Shape;327;p24"/>
          <p:cNvSpPr/>
          <p:nvPr/>
        </p:nvSpPr>
        <p:spPr>
          <a:xfrm>
            <a:off x="619125" y="3300412"/>
            <a:ext cx="1977925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4"/>
          <p:cNvSpPr/>
          <p:nvPr/>
        </p:nvSpPr>
        <p:spPr>
          <a:xfrm>
            <a:off x="2597050" y="3300412"/>
            <a:ext cx="1403746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4"/>
          <p:cNvSpPr/>
          <p:nvPr/>
        </p:nvSpPr>
        <p:spPr>
          <a:xfrm>
            <a:off x="4000797" y="3300412"/>
            <a:ext cx="4689871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4"/>
          <p:cNvSpPr/>
          <p:nvPr/>
        </p:nvSpPr>
        <p:spPr>
          <a:xfrm>
            <a:off x="8690669" y="3300412"/>
            <a:ext cx="2882205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4"/>
          <p:cNvSpPr/>
          <p:nvPr/>
        </p:nvSpPr>
        <p:spPr>
          <a:xfrm>
            <a:off x="619125" y="3871912"/>
            <a:ext cx="1977925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4"/>
          <p:cNvSpPr/>
          <p:nvPr/>
        </p:nvSpPr>
        <p:spPr>
          <a:xfrm>
            <a:off x="2597050" y="3871912"/>
            <a:ext cx="1403746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4"/>
          <p:cNvSpPr/>
          <p:nvPr/>
        </p:nvSpPr>
        <p:spPr>
          <a:xfrm>
            <a:off x="4000797" y="3871912"/>
            <a:ext cx="4689871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4"/>
          <p:cNvSpPr/>
          <p:nvPr/>
        </p:nvSpPr>
        <p:spPr>
          <a:xfrm>
            <a:off x="8690669" y="3871912"/>
            <a:ext cx="2882205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4"/>
          <p:cNvSpPr/>
          <p:nvPr/>
        </p:nvSpPr>
        <p:spPr>
          <a:xfrm>
            <a:off x="619125" y="4443412"/>
            <a:ext cx="1977925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4"/>
          <p:cNvSpPr/>
          <p:nvPr/>
        </p:nvSpPr>
        <p:spPr>
          <a:xfrm>
            <a:off x="2597050" y="4443412"/>
            <a:ext cx="1403746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4"/>
          <p:cNvSpPr/>
          <p:nvPr/>
        </p:nvSpPr>
        <p:spPr>
          <a:xfrm>
            <a:off x="4000797" y="4443412"/>
            <a:ext cx="4689871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4"/>
          <p:cNvSpPr/>
          <p:nvPr/>
        </p:nvSpPr>
        <p:spPr>
          <a:xfrm>
            <a:off x="8690669" y="4443412"/>
            <a:ext cx="2882205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4"/>
          <p:cNvSpPr/>
          <p:nvPr/>
        </p:nvSpPr>
        <p:spPr>
          <a:xfrm>
            <a:off x="619125" y="5014912"/>
            <a:ext cx="1977925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4"/>
          <p:cNvSpPr/>
          <p:nvPr/>
        </p:nvSpPr>
        <p:spPr>
          <a:xfrm>
            <a:off x="2597050" y="5014912"/>
            <a:ext cx="1403746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4"/>
          <p:cNvSpPr/>
          <p:nvPr/>
        </p:nvSpPr>
        <p:spPr>
          <a:xfrm>
            <a:off x="4000797" y="5014912"/>
            <a:ext cx="4689871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4"/>
          <p:cNvSpPr/>
          <p:nvPr/>
        </p:nvSpPr>
        <p:spPr>
          <a:xfrm>
            <a:off x="8690669" y="5014912"/>
            <a:ext cx="2882205" cy="9525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47" name="Google Shape;34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8" name="Google Shape;34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1328737"/>
            <a:ext cx="109918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9" name="Google Shape;349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2452687"/>
            <a:ext cx="10991850" cy="866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0" name="Google Shape;350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3462337"/>
            <a:ext cx="10991850" cy="866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1" name="Google Shape;351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4471987"/>
            <a:ext cx="10991850" cy="866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2" name="Google Shape;352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5481637"/>
            <a:ext cx="10991850" cy="86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5"/>
          <p:cNvSpPr txBox="1"/>
          <p:nvPr/>
        </p:nvSpPr>
        <p:spPr>
          <a:xfrm>
            <a:off x="1171575" y="504825"/>
            <a:ext cx="10941367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5D0F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একক কাজ (Individual Task)</a:t>
            </a:r>
            <a:endParaRPr/>
          </a:p>
        </p:txBody>
      </p:sp>
      <p:pic>
        <p:nvPicPr>
          <p:cNvPr descr="image.png" id="354" name="Google Shape;354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075" y="623887"/>
            <a:ext cx="4286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5"/>
          <p:cNvSpPr txBox="1"/>
          <p:nvPr/>
        </p:nvSpPr>
        <p:spPr>
          <a:xfrm>
            <a:off x="904875" y="1585912"/>
            <a:ext cx="10382250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238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নিচের বাক্যগুলো পড়ে কোনটি কোন ধরনের Sentence তা চিহ্নিত করে খাতায় লেখো (সময়: ৫ মিনিট):</a:t>
            </a:r>
            <a:endParaRPr/>
          </a:p>
        </p:txBody>
      </p:sp>
      <p:pic>
        <p:nvPicPr>
          <p:cNvPr descr="image.png" id="356" name="Google Shape;356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4875" y="1643062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5"/>
          <p:cNvSpPr txBox="1"/>
          <p:nvPr/>
        </p:nvSpPr>
        <p:spPr>
          <a:xfrm>
            <a:off x="942975" y="2714625"/>
            <a:ext cx="40195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১. Please lend me your English grammar book.</a:t>
            </a:r>
            <a:endParaRPr/>
          </a:p>
        </p:txBody>
      </p:sp>
      <p:pic>
        <p:nvPicPr>
          <p:cNvPr descr="image.png" id="358" name="Google Shape;358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134600" y="2690812"/>
            <a:ext cx="1171575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25"/>
          <p:cNvSpPr txBox="1"/>
          <p:nvPr/>
        </p:nvSpPr>
        <p:spPr>
          <a:xfrm>
            <a:off x="942975" y="3724275"/>
            <a:ext cx="3429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২. What a splendid performance it was!</a:t>
            </a:r>
            <a:endParaRPr/>
          </a:p>
        </p:txBody>
      </p:sp>
      <p:pic>
        <p:nvPicPr>
          <p:cNvPr descr="image.png" id="360" name="Google Shape;360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134600" y="3700462"/>
            <a:ext cx="1171575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5"/>
          <p:cNvSpPr txBox="1"/>
          <p:nvPr/>
        </p:nvSpPr>
        <p:spPr>
          <a:xfrm>
            <a:off x="942975" y="4733925"/>
            <a:ext cx="334327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৩. Have you finished your homework?</a:t>
            </a:r>
            <a:endParaRPr/>
          </a:p>
        </p:txBody>
      </p:sp>
      <p:pic>
        <p:nvPicPr>
          <p:cNvPr descr="image.png" id="362" name="Google Shape;362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134600" y="4710112"/>
            <a:ext cx="1171575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5"/>
          <p:cNvSpPr txBox="1"/>
          <p:nvPr/>
        </p:nvSpPr>
        <p:spPr>
          <a:xfrm>
            <a:off x="942975" y="5743575"/>
            <a:ext cx="3276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৪. May you succeed in the final exam.</a:t>
            </a:r>
            <a:endParaRPr/>
          </a:p>
        </p:txBody>
      </p:sp>
      <p:pic>
        <p:nvPicPr>
          <p:cNvPr descr="image.png" id="364" name="Google Shape;364;p2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134600" y="5719762"/>
            <a:ext cx="1171575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69" name="Google Shape;36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0" name="Google Shape;37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2614612"/>
            <a:ext cx="5329237" cy="2447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1" name="Google Shape;371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2687" y="2466975"/>
            <a:ext cx="5329237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2" name="Google Shape;372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4875" y="2871787"/>
            <a:ext cx="220027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3" name="Google Shape;373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04875" y="4224337"/>
            <a:ext cx="4719637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4" name="Google Shape;374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67487" y="2724150"/>
            <a:ext cx="216217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5" name="Google Shape;375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67487" y="4076700"/>
            <a:ext cx="4719637" cy="8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26"/>
          <p:cNvSpPr txBox="1"/>
          <p:nvPr/>
        </p:nvSpPr>
        <p:spPr>
          <a:xfrm>
            <a:off x="1171575" y="504825"/>
            <a:ext cx="10941367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BAE6FD"/>
                </a:solidFill>
                <a:latin typeface="Hind Siliguri"/>
                <a:ea typeface="Hind Siliguri"/>
                <a:cs typeface="Hind Siliguri"/>
                <a:sym typeface="Hind Siliguri"/>
              </a:rPr>
              <a:t>জোড়ায় অথবা দলীয় কাজ (Group Work)</a:t>
            </a:r>
            <a:endParaRPr/>
          </a:p>
        </p:txBody>
      </p:sp>
      <p:pic>
        <p:nvPicPr>
          <p:cNvPr descr="image.png" id="377" name="Google Shape;377;p2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0075" y="623887"/>
            <a:ext cx="4286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26"/>
          <p:cNvSpPr txBox="1"/>
          <p:nvPr/>
        </p:nvSpPr>
        <p:spPr>
          <a:xfrm>
            <a:off x="904875" y="3509962"/>
            <a:ext cx="471963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নিচের শব্দগুলো ব্যবহার করে ২ টি করে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Assertive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 এবং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Interrogative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 Sentence তৈরি করো:</a:t>
            </a:r>
            <a:endParaRPr/>
          </a:p>
        </p:txBody>
      </p:sp>
      <p:sp>
        <p:nvSpPr>
          <p:cNvPr id="379" name="Google Shape;379;p26"/>
          <p:cNvSpPr txBox="1"/>
          <p:nvPr/>
        </p:nvSpPr>
        <p:spPr>
          <a:xfrm>
            <a:off x="6567487" y="3362325"/>
            <a:ext cx="471963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নিচের নির্দেশনা অনুযায়ী ২টি করে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Imperative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 এবং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Exclamatory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 Sentence গঠন করো:</a:t>
            </a:r>
            <a:endParaRPr/>
          </a:p>
        </p:txBody>
      </p:sp>
      <p:pic>
        <p:nvPicPr>
          <p:cNvPr descr="image.png" id="380" name="Google Shape;380;p2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95375" y="3005137"/>
            <a:ext cx="26670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1" name="Google Shape;381;p2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57987" y="2857500"/>
            <a:ext cx="266700" cy="20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86" name="Google Shape;38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7" name="Google Shape;38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1909762"/>
            <a:ext cx="109918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8" name="Google Shape;38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2909887"/>
            <a:ext cx="109918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9" name="Google Shape;38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3910012"/>
            <a:ext cx="109918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0" name="Google Shape;390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4910137"/>
            <a:ext cx="109918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27"/>
          <p:cNvSpPr txBox="1"/>
          <p:nvPr/>
        </p:nvSpPr>
        <p:spPr>
          <a:xfrm>
            <a:off x="1000125" y="504825"/>
            <a:ext cx="11121390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BCFE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পাঠ মূল্যায়ন (Evaluation)</a:t>
            </a:r>
            <a:endParaRPr/>
          </a:p>
        </p:txBody>
      </p:sp>
      <p:pic>
        <p:nvPicPr>
          <p:cNvPr descr="image.png" id="392" name="Google Shape;392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623887"/>
            <a:ext cx="25717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3" name="Google Shape;393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2975" y="2147887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27"/>
          <p:cNvSpPr txBox="1"/>
          <p:nvPr/>
        </p:nvSpPr>
        <p:spPr>
          <a:xfrm>
            <a:off x="1466850" y="2176462"/>
            <a:ext cx="381952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7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Sentence প্রধানত অর্থানুসারে কত প্রকার ও কী কী?</a:t>
            </a:r>
            <a:endParaRPr/>
          </a:p>
        </p:txBody>
      </p:sp>
      <p:pic>
        <p:nvPicPr>
          <p:cNvPr descr="image.png" id="395" name="Google Shape;395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2975" y="3148012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27"/>
          <p:cNvSpPr txBox="1"/>
          <p:nvPr/>
        </p:nvSpPr>
        <p:spPr>
          <a:xfrm>
            <a:off x="1466850" y="3176587"/>
            <a:ext cx="502920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7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"Always respect your parents." — এটি কোন ধরনের Sentence?</a:t>
            </a:r>
            <a:endParaRPr/>
          </a:p>
        </p:txBody>
      </p:sp>
      <p:pic>
        <p:nvPicPr>
          <p:cNvPr descr="image.png" id="397" name="Google Shape;397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42975" y="4148137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27"/>
          <p:cNvSpPr txBox="1"/>
          <p:nvPr/>
        </p:nvSpPr>
        <p:spPr>
          <a:xfrm>
            <a:off x="1466850" y="4176712"/>
            <a:ext cx="531495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7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Interrogative Sentence এর চেনার উপায় ও বাক্যের শেষের চিহ্নটি কী?</a:t>
            </a:r>
            <a:endParaRPr/>
          </a:p>
        </p:txBody>
      </p:sp>
      <p:pic>
        <p:nvPicPr>
          <p:cNvPr descr="image.png" id="399" name="Google Shape;399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2975" y="5148262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27"/>
          <p:cNvSpPr txBox="1"/>
          <p:nvPr/>
        </p:nvSpPr>
        <p:spPr>
          <a:xfrm>
            <a:off x="1466850" y="5176837"/>
            <a:ext cx="4657725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7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"May God help you." — বাক্যটি কোন মনের ভাব প্রকাশ করে?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05" name="Google Shape;40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6" name="Google Shape;40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71625" y="1886991"/>
            <a:ext cx="9048750" cy="3903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7" name="Google Shape;407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81200" y="4856708"/>
            <a:ext cx="8229600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28"/>
          <p:cNvSpPr txBox="1"/>
          <p:nvPr/>
        </p:nvSpPr>
        <p:spPr>
          <a:xfrm>
            <a:off x="1171575" y="504825"/>
            <a:ext cx="10941367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86EFA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বাড়ির কাজ (Homework)</a:t>
            </a:r>
            <a:endParaRPr/>
          </a:p>
        </p:txBody>
      </p:sp>
      <p:pic>
        <p:nvPicPr>
          <p:cNvPr descr="image.png" id="409" name="Google Shape;409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075" y="623887"/>
            <a:ext cx="4286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0" name="Google Shape;410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0" y="2296566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28"/>
          <p:cNvSpPr txBox="1"/>
          <p:nvPr/>
        </p:nvSpPr>
        <p:spPr>
          <a:xfrm>
            <a:off x="1775459" y="3249066"/>
            <a:ext cx="864108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আজকের অ্যাসাইনমেন্ট</a:t>
            </a:r>
            <a:endParaRPr/>
          </a:p>
        </p:txBody>
      </p:sp>
      <p:sp>
        <p:nvSpPr>
          <p:cNvPr id="412" name="Google Shape;412;p28"/>
          <p:cNvSpPr txBox="1"/>
          <p:nvPr/>
        </p:nvSpPr>
        <p:spPr>
          <a:xfrm>
            <a:off x="1981200" y="3887241"/>
            <a:ext cx="82296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DCFCE7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অর্থ অনুসারে Sentence এর </a:t>
            </a:r>
            <a:r>
              <a:rPr b="1" i="0" lang="en-US" sz="1800" u="none" cap="none" strike="noStrike">
                <a:solidFill>
                  <a:srgbClr val="DCFCE7"/>
                </a:solidFill>
                <a:latin typeface="Hind Siliguri"/>
                <a:ea typeface="Hind Siliguri"/>
                <a:cs typeface="Hind Siliguri"/>
                <a:sym typeface="Hind Siliguri"/>
              </a:rPr>
              <a:t>৫টি প্রকারভেদের প্রতিটি থেকে ২টি করে</a:t>
            </a:r>
            <a:r>
              <a:rPr b="0" i="0" lang="en-US" sz="1800" u="none" cap="none" strike="noStrike">
                <a:solidFill>
                  <a:srgbClr val="DCFCE7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 মোট ১০টি নতুন ইংরেজি বাক্য তৈরি করে আগামী ক্লাসে লিখে আনবে।</a:t>
            </a:r>
            <a:endParaRPr/>
          </a:p>
        </p:txBody>
      </p:sp>
      <p:pic>
        <p:nvPicPr>
          <p:cNvPr descr="image.png" id="413" name="Google Shape;413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43600" y="2506116"/>
            <a:ext cx="3048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4" name="Google Shape;414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448050" y="5018633"/>
            <a:ext cx="180975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19" name="Google Shape;41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0" name="Google Shape;42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2762250"/>
            <a:ext cx="3505200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1" name="Google Shape;421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3400" y="2762250"/>
            <a:ext cx="3505200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2" name="Google Shape;422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86725" y="2762250"/>
            <a:ext cx="3505200" cy="2152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29"/>
          <p:cNvSpPr txBox="1"/>
          <p:nvPr/>
        </p:nvSpPr>
        <p:spPr>
          <a:xfrm>
            <a:off x="1085850" y="504825"/>
            <a:ext cx="11031378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59E0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সহজে মনে রাখার টিপস (Key Rules)</a:t>
            </a:r>
            <a:endParaRPr/>
          </a:p>
        </p:txBody>
      </p:sp>
      <p:pic>
        <p:nvPicPr>
          <p:cNvPr descr="image.png" id="424" name="Google Shape;424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075" y="62388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5" name="Google Shape;425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85825" y="3048000"/>
            <a:ext cx="1428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29"/>
          <p:cNvSpPr txBox="1"/>
          <p:nvPr/>
        </p:nvSpPr>
        <p:spPr>
          <a:xfrm>
            <a:off x="885825" y="3429000"/>
            <a:ext cx="30803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Punctuation Rules</a:t>
            </a:r>
            <a:endParaRPr/>
          </a:p>
        </p:txBody>
      </p:sp>
      <p:sp>
        <p:nvSpPr>
          <p:cNvPr id="427" name="Google Shape;427;p29"/>
          <p:cNvSpPr txBox="1"/>
          <p:nvPr/>
        </p:nvSpPr>
        <p:spPr>
          <a:xfrm>
            <a:off x="885825" y="3848100"/>
            <a:ext cx="2933700" cy="82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Interrogative এর শেষে (</a:t>
            </a:r>
            <a:r>
              <a:rPr b="1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?</a:t>
            </a:r>
            <a:r>
              <a:rPr b="0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) এবং Exclamatory এর শেষে (</a:t>
            </a:r>
            <a:r>
              <a:rPr b="1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!</a:t>
            </a:r>
            <a:r>
              <a:rPr b="0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) চিহ্ন দেখে সহজে বাক্য চেনা যায়।</a:t>
            </a:r>
            <a:endParaRPr/>
          </a:p>
        </p:txBody>
      </p:sp>
      <p:pic>
        <p:nvPicPr>
          <p:cNvPr descr="image.png" id="428" name="Google Shape;428;p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29150" y="3048000"/>
            <a:ext cx="1809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29"/>
          <p:cNvSpPr txBox="1"/>
          <p:nvPr/>
        </p:nvSpPr>
        <p:spPr>
          <a:xfrm>
            <a:off x="4629150" y="3429000"/>
            <a:ext cx="30803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Verb First Rule</a:t>
            </a:r>
            <a:endParaRPr/>
          </a:p>
        </p:txBody>
      </p:sp>
      <p:sp>
        <p:nvSpPr>
          <p:cNvPr id="430" name="Google Shape;430;p29"/>
          <p:cNvSpPr txBox="1"/>
          <p:nvPr/>
        </p:nvSpPr>
        <p:spPr>
          <a:xfrm>
            <a:off x="4629150" y="3848100"/>
            <a:ext cx="2933700" cy="82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Imperative Sentence সাধারণত মূল Verb, Please বা Do not দিয়ে শুরু হয় (Subject গোপন থাকে)।</a:t>
            </a:r>
            <a:endParaRPr/>
          </a:p>
        </p:txBody>
      </p:sp>
      <p:pic>
        <p:nvPicPr>
          <p:cNvPr descr="image.png" id="431" name="Google Shape;431;p2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372475" y="3048000"/>
            <a:ext cx="1809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29"/>
          <p:cNvSpPr txBox="1"/>
          <p:nvPr/>
        </p:nvSpPr>
        <p:spPr>
          <a:xfrm>
            <a:off x="8372475" y="3429000"/>
            <a:ext cx="30803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Wish / Prayer Rule</a:t>
            </a:r>
            <a:endParaRPr/>
          </a:p>
        </p:txBody>
      </p:sp>
      <p:sp>
        <p:nvSpPr>
          <p:cNvPr id="433" name="Google Shape;433;p29"/>
          <p:cNvSpPr txBox="1"/>
          <p:nvPr/>
        </p:nvSpPr>
        <p:spPr>
          <a:xfrm>
            <a:off x="8372475" y="3848100"/>
            <a:ext cx="2933700" cy="82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Optative Sentence সাধারণত </a:t>
            </a:r>
            <a:r>
              <a:rPr b="1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May</a:t>
            </a:r>
            <a:r>
              <a:rPr b="0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বা </a:t>
            </a:r>
            <a:r>
              <a:rPr b="1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Long live</a:t>
            </a:r>
            <a:r>
              <a:rPr b="0" i="0" lang="en-US" sz="1350" u="none" cap="none" strike="noStrike">
                <a:solidFill>
                  <a:srgbClr val="D4D4D8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শব্দ দ্বারা শুরু হয়ে প্রার্থনা প্রকাশ করে।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38" name="Google Shape;43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9" name="Google Shape;439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500" y="942975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0" name="Google Shape;440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14587" y="3038475"/>
            <a:ext cx="7362825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1" name="Google Shape;441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00650" y="1000125"/>
            <a:ext cx="1790700" cy="17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30"/>
          <p:cNvSpPr txBox="1"/>
          <p:nvPr/>
        </p:nvSpPr>
        <p:spPr>
          <a:xfrm>
            <a:off x="2950606" y="3438525"/>
            <a:ext cx="6290786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14375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E4E6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সবাইকে ফুলেল শুভেচ্ছা</a:t>
            </a:r>
            <a:endParaRPr/>
          </a:p>
        </p:txBody>
      </p:sp>
      <p:sp>
        <p:nvSpPr>
          <p:cNvPr id="443" name="Google Shape;443;p30"/>
          <p:cNvSpPr txBox="1"/>
          <p:nvPr/>
        </p:nvSpPr>
        <p:spPr>
          <a:xfrm>
            <a:off x="3100387" y="4457700"/>
            <a:ext cx="599122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BCFE8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আজকের মতো ক্লাসের সমাপ্তি। সবাই ভালো ও সুস্থ থেকো!</a:t>
            </a:r>
            <a:endParaRPr/>
          </a:p>
        </p:txBody>
      </p:sp>
      <p:pic>
        <p:nvPicPr>
          <p:cNvPr descr="image.png" id="444" name="Google Shape;444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86300" y="5457825"/>
            <a:ext cx="28194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5" name="Google Shape;445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100387" y="358140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6" name="Google Shape;446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019675" y="5629275"/>
            <a:ext cx="209550" cy="20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1"/>
          <p:cNvSpPr txBox="1"/>
          <p:nvPr/>
        </p:nvSpPr>
        <p:spPr>
          <a:xfrm>
            <a:off x="523875" y="428625"/>
            <a:ext cx="11668125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Image Sources</a:t>
            </a:r>
            <a:endParaRPr/>
          </a:p>
        </p:txBody>
      </p:sp>
      <p:sp>
        <p:nvSpPr>
          <p:cNvPr id="452" name="Google Shape;452;p31"/>
          <p:cNvSpPr/>
          <p:nvPr/>
        </p:nvSpPr>
        <p:spPr>
          <a:xfrm>
            <a:off x="523875" y="1247775"/>
            <a:ext cx="1114425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31"/>
          <p:cNvSpPr/>
          <p:nvPr/>
        </p:nvSpPr>
        <p:spPr>
          <a:xfrm>
            <a:off x="523875" y="2047875"/>
            <a:ext cx="1114425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31"/>
          <p:cNvSpPr/>
          <p:nvPr/>
        </p:nvSpPr>
        <p:spPr>
          <a:xfrm>
            <a:off x="523875" y="2847975"/>
            <a:ext cx="1114425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31"/>
          <p:cNvSpPr/>
          <p:nvPr/>
        </p:nvSpPr>
        <p:spPr>
          <a:xfrm>
            <a:off x="523875" y="3648075"/>
            <a:ext cx="1114425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31"/>
          <p:cNvSpPr/>
          <p:nvPr/>
        </p:nvSpPr>
        <p:spPr>
          <a:xfrm>
            <a:off x="523875" y="4657725"/>
            <a:ext cx="1114425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31"/>
          <p:cNvSpPr/>
          <p:nvPr/>
        </p:nvSpPr>
        <p:spPr>
          <a:xfrm>
            <a:off x="523875" y="203835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31"/>
          <p:cNvSpPr/>
          <p:nvPr/>
        </p:nvSpPr>
        <p:spPr>
          <a:xfrm>
            <a:off x="523875" y="203835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31"/>
          <p:cNvSpPr/>
          <p:nvPr/>
        </p:nvSpPr>
        <p:spPr>
          <a:xfrm>
            <a:off x="523875" y="283845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31"/>
          <p:cNvSpPr/>
          <p:nvPr/>
        </p:nvSpPr>
        <p:spPr>
          <a:xfrm>
            <a:off x="523875" y="283845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31"/>
          <p:cNvSpPr/>
          <p:nvPr/>
        </p:nvSpPr>
        <p:spPr>
          <a:xfrm>
            <a:off x="523875" y="363855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31"/>
          <p:cNvSpPr/>
          <p:nvPr/>
        </p:nvSpPr>
        <p:spPr>
          <a:xfrm>
            <a:off x="523875" y="363855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31"/>
          <p:cNvSpPr/>
          <p:nvPr/>
        </p:nvSpPr>
        <p:spPr>
          <a:xfrm>
            <a:off x="523875" y="464820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31"/>
          <p:cNvSpPr/>
          <p:nvPr/>
        </p:nvSpPr>
        <p:spPr>
          <a:xfrm>
            <a:off x="523875" y="464820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1"/>
          <p:cNvSpPr/>
          <p:nvPr/>
        </p:nvSpPr>
        <p:spPr>
          <a:xfrm>
            <a:off x="523875" y="565785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31"/>
          <p:cNvSpPr/>
          <p:nvPr/>
        </p:nvSpPr>
        <p:spPr>
          <a:xfrm>
            <a:off x="523875" y="5657850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67" name="Google Shape;46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875" y="140493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31"/>
          <p:cNvSpPr txBox="1"/>
          <p:nvPr/>
        </p:nvSpPr>
        <p:spPr>
          <a:xfrm>
            <a:off x="1619250" y="1390650"/>
            <a:ext cx="10048875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https://www.ubackdrop.com/cdn/shop/files/Heart-shaped-red-rose-flower-wall-with-petals-on-the-ground-by-in-flated.jpg?v=1773972673&amp;width=1946</a:t>
            </a:r>
            <a:endParaRPr/>
          </a:p>
        </p:txBody>
      </p:sp>
      <p:sp>
        <p:nvSpPr>
          <p:cNvPr id="469" name="Google Shape;469;p31"/>
          <p:cNvSpPr txBox="1"/>
          <p:nvPr/>
        </p:nvSpPr>
        <p:spPr>
          <a:xfrm>
            <a:off x="1619250" y="1647825"/>
            <a:ext cx="1004887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www.ubackdrop.com</a:t>
            </a:r>
            <a:endParaRPr/>
          </a:p>
        </p:txBody>
      </p:sp>
      <p:pic>
        <p:nvPicPr>
          <p:cNvPr descr="image.png" id="470" name="Google Shape;470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220503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31"/>
          <p:cNvSpPr txBox="1"/>
          <p:nvPr/>
        </p:nvSpPr>
        <p:spPr>
          <a:xfrm>
            <a:off x="1619250" y="2190750"/>
            <a:ext cx="10048875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https://png.pngtree.com/png-vector/20250808/ourlarge/pngtree-cartoon-male-teacher-character-vector-png-image_16793351.webp</a:t>
            </a:r>
            <a:endParaRPr/>
          </a:p>
        </p:txBody>
      </p:sp>
      <p:sp>
        <p:nvSpPr>
          <p:cNvPr id="472" name="Google Shape;472;p31"/>
          <p:cNvSpPr txBox="1"/>
          <p:nvPr/>
        </p:nvSpPr>
        <p:spPr>
          <a:xfrm>
            <a:off x="1619250" y="2447925"/>
            <a:ext cx="1004887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pngtree.com</a:t>
            </a:r>
            <a:endParaRPr/>
          </a:p>
        </p:txBody>
      </p:sp>
      <p:pic>
        <p:nvPicPr>
          <p:cNvPr descr="image.png" id="473" name="Google Shape;47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875" y="300513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31"/>
          <p:cNvSpPr txBox="1"/>
          <p:nvPr/>
        </p:nvSpPr>
        <p:spPr>
          <a:xfrm>
            <a:off x="1619250" y="2990850"/>
            <a:ext cx="10048875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https://png.pngtree.com/png-clipart/20231015/original/pngtree-illustration-student-reading-a-book-png-image_13301860.png</a:t>
            </a:r>
            <a:endParaRPr/>
          </a:p>
        </p:txBody>
      </p:sp>
      <p:sp>
        <p:nvSpPr>
          <p:cNvPr id="475" name="Google Shape;475;p31"/>
          <p:cNvSpPr txBox="1"/>
          <p:nvPr/>
        </p:nvSpPr>
        <p:spPr>
          <a:xfrm>
            <a:off x="1619250" y="3248025"/>
            <a:ext cx="1004887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pngtree.com</a:t>
            </a:r>
            <a:endParaRPr/>
          </a:p>
        </p:txBody>
      </p:sp>
      <p:pic>
        <p:nvPicPr>
          <p:cNvPr descr="image.png" id="476" name="Google Shape;476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3875" y="3910012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31"/>
          <p:cNvSpPr txBox="1"/>
          <p:nvPr/>
        </p:nvSpPr>
        <p:spPr>
          <a:xfrm>
            <a:off x="1619250" y="3790950"/>
            <a:ext cx="10048875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https://static.vecteezy.com/system/resources/previews/014/471/752/non_2x/new-idea-background-stroke-of-human-icon-with-light-bulb-and-question-mark-concept-of-innovation-and-inspiration-illustration-free-vector.jpg</a:t>
            </a:r>
            <a:endParaRPr/>
          </a:p>
        </p:txBody>
      </p:sp>
      <p:sp>
        <p:nvSpPr>
          <p:cNvPr id="478" name="Google Shape;478;p31"/>
          <p:cNvSpPr txBox="1"/>
          <p:nvPr/>
        </p:nvSpPr>
        <p:spPr>
          <a:xfrm>
            <a:off x="1619250" y="4257675"/>
            <a:ext cx="1004887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www.vecteezy.com</a:t>
            </a:r>
            <a:endParaRPr/>
          </a:p>
        </p:txBody>
      </p:sp>
      <p:pic>
        <p:nvPicPr>
          <p:cNvPr descr="image.png" id="479" name="Google Shape;479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875" y="4919662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1"/>
          <p:cNvSpPr txBox="1"/>
          <p:nvPr/>
        </p:nvSpPr>
        <p:spPr>
          <a:xfrm>
            <a:off x="1619250" y="4800600"/>
            <a:ext cx="10048875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https://static.vecteezy.com/system/resources/previews/024/557/513/non_2x/female-teacher-character-giving-instructions-to-her-students-in-front-of-empty-green-board-in-classroom-interior-view-vector.jpg</a:t>
            </a:r>
            <a:endParaRPr/>
          </a:p>
        </p:txBody>
      </p:sp>
      <p:sp>
        <p:nvSpPr>
          <p:cNvPr id="481" name="Google Shape;481;p31"/>
          <p:cNvSpPr txBox="1"/>
          <p:nvPr/>
        </p:nvSpPr>
        <p:spPr>
          <a:xfrm>
            <a:off x="1619250" y="5267325"/>
            <a:ext cx="1004887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www.vecteezy.com</a:t>
            </a:r>
            <a:endParaRPr/>
          </a:p>
        </p:txBody>
      </p:sp>
      <p:pic>
        <p:nvPicPr>
          <p:cNvPr descr="image.png" id="482" name="Google Shape;482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3875" y="582453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31"/>
          <p:cNvSpPr txBox="1"/>
          <p:nvPr/>
        </p:nvSpPr>
        <p:spPr>
          <a:xfrm>
            <a:off x="1619250" y="5810250"/>
            <a:ext cx="10048875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https://t.pimg.jp/046/567/644/1/46567644.jpg</a:t>
            </a:r>
            <a:endParaRPr/>
          </a:p>
        </p:txBody>
      </p:sp>
      <p:sp>
        <p:nvSpPr>
          <p:cNvPr id="484" name="Google Shape;484;p31"/>
          <p:cNvSpPr txBox="1"/>
          <p:nvPr/>
        </p:nvSpPr>
        <p:spPr>
          <a:xfrm>
            <a:off x="1619250" y="6067425"/>
            <a:ext cx="1004887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www.pixtastock.com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6" name="Google Shape;9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7" name="Google Shape;9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2600325"/>
            <a:ext cx="5329237" cy="2476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2687" y="2152650"/>
            <a:ext cx="5329237" cy="3371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" name="Google Shape;99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4875" y="3219450"/>
            <a:ext cx="1238250" cy="1238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" name="Google Shape;100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67487" y="2409825"/>
            <a:ext cx="12001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33625" y="2781075"/>
            <a:ext cx="3418975" cy="39052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" name="Google Shape;102;p14"/>
          <p:cNvSpPr txBox="1"/>
          <p:nvPr/>
        </p:nvSpPr>
        <p:spPr>
          <a:xfrm>
            <a:off x="1133475" y="504825"/>
            <a:ext cx="10981372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93C5FD"/>
                </a:solidFill>
                <a:latin typeface="Hind Siliguri"/>
                <a:ea typeface="Hind Siliguri"/>
                <a:cs typeface="Hind Siliguri"/>
                <a:sym typeface="Hind Siliguri"/>
              </a:rPr>
              <a:t>শিক্ষক ও পাঠ পরিচিতি</a:t>
            </a:r>
            <a:endParaRPr/>
          </a:p>
        </p:txBody>
      </p:sp>
      <p:pic>
        <p:nvPicPr>
          <p:cNvPr descr="image.png" id="103" name="Google Shape;103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0075" y="623887"/>
            <a:ext cx="390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42975" y="3257550"/>
            <a:ext cx="1162050" cy="116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3423075" y="3165225"/>
            <a:ext cx="2104200" cy="2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আব্দুস সামাদ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3508850" y="3423700"/>
            <a:ext cx="1914600" cy="2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93C5FD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সহকারী শিক্ষক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3508850" y="3717574"/>
            <a:ext cx="1638900" cy="1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E0F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ভাটেরা উচ্চ বিদ্যালয়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3442250" y="4043676"/>
            <a:ext cx="20004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ভাটেরা, কুলাউড়া, মৌলভীবাজার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 flipH="1">
            <a:off x="3202700" y="4360168"/>
            <a:ext cx="20004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14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93C5FD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তারিখ: ০৭।০৮।২০২৬</a:t>
            </a:r>
            <a:endParaRPr/>
          </a:p>
        </p:txBody>
      </p:sp>
      <p:pic>
        <p:nvPicPr>
          <p:cNvPr descr="image.png" id="110" name="Google Shape;110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38937" y="3076575"/>
            <a:ext cx="200025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4"/>
          <p:cNvSpPr txBox="1"/>
          <p:nvPr/>
        </p:nvSpPr>
        <p:spPr>
          <a:xfrm>
            <a:off x="7081837" y="3038475"/>
            <a:ext cx="256222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E0F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বিষয়:</a:t>
            </a:r>
            <a:r>
              <a:rPr b="0" i="0" lang="en-US" sz="1500" u="none" cap="none" strike="noStrike">
                <a:solidFill>
                  <a:srgbClr val="E0F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ইংরেজি (English Grammar)</a:t>
            </a:r>
            <a:endParaRPr/>
          </a:p>
        </p:txBody>
      </p:sp>
      <p:pic>
        <p:nvPicPr>
          <p:cNvPr descr="image.png" id="112" name="Google Shape;112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738937" y="3686175"/>
            <a:ext cx="28575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/>
          <p:nvPr/>
        </p:nvSpPr>
        <p:spPr>
          <a:xfrm>
            <a:off x="7167562" y="3648075"/>
            <a:ext cx="981075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E0F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শ্রেণি:</a:t>
            </a:r>
            <a:r>
              <a:rPr b="0" i="0" lang="en-US" sz="1500" u="none" cap="none" strike="noStrike">
                <a:solidFill>
                  <a:srgbClr val="E0F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 ৯ম (খ)</a:t>
            </a:r>
            <a:endParaRPr/>
          </a:p>
        </p:txBody>
      </p:sp>
      <p:pic>
        <p:nvPicPr>
          <p:cNvPr descr="image.png" id="114" name="Google Shape;114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738937" y="4295775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4"/>
          <p:cNvSpPr txBox="1"/>
          <p:nvPr/>
        </p:nvSpPr>
        <p:spPr>
          <a:xfrm>
            <a:off x="7110412" y="4257675"/>
            <a:ext cx="24193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E0F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অধ্যায়:</a:t>
            </a:r>
            <a:r>
              <a:rPr b="0" i="0" lang="en-US" sz="1500" u="none" cap="none" strike="noStrike">
                <a:solidFill>
                  <a:srgbClr val="E0F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 ১০ (Kinds of Sentence)</a:t>
            </a:r>
            <a:endParaRPr/>
          </a:p>
        </p:txBody>
      </p:sp>
      <p:pic>
        <p:nvPicPr>
          <p:cNvPr descr="image.png" id="116" name="Google Shape;116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738937" y="4905375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4"/>
          <p:cNvSpPr txBox="1"/>
          <p:nvPr/>
        </p:nvSpPr>
        <p:spPr>
          <a:xfrm>
            <a:off x="7110412" y="4867275"/>
            <a:ext cx="1123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E0F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সময়:</a:t>
            </a:r>
            <a:r>
              <a:rPr b="0" i="0" lang="en-US" sz="1500" u="none" cap="none" strike="noStrike">
                <a:solidFill>
                  <a:srgbClr val="E0F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 ৪০ মিনিট</a:t>
            </a:r>
            <a:endParaRPr/>
          </a:p>
        </p:txBody>
      </p:sp>
      <p:pic>
        <p:nvPicPr>
          <p:cNvPr id="118" name="Google Shape;118;p1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50050" y="3165225"/>
            <a:ext cx="1638900" cy="174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2"/>
          <p:cNvSpPr txBox="1"/>
          <p:nvPr/>
        </p:nvSpPr>
        <p:spPr>
          <a:xfrm>
            <a:off x="523875" y="428625"/>
            <a:ext cx="11668125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Image Sources</a:t>
            </a:r>
            <a:endParaRPr/>
          </a:p>
        </p:txBody>
      </p:sp>
      <p:sp>
        <p:nvSpPr>
          <p:cNvPr id="490" name="Google Shape;490;p32"/>
          <p:cNvSpPr/>
          <p:nvPr/>
        </p:nvSpPr>
        <p:spPr>
          <a:xfrm>
            <a:off x="523875" y="3043237"/>
            <a:ext cx="1114425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2"/>
          <p:cNvSpPr/>
          <p:nvPr/>
        </p:nvSpPr>
        <p:spPr>
          <a:xfrm>
            <a:off x="523875" y="383381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2"/>
          <p:cNvSpPr/>
          <p:nvPr/>
        </p:nvSpPr>
        <p:spPr>
          <a:xfrm>
            <a:off x="523875" y="3833812"/>
            <a:ext cx="111442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93" name="Google Shape;49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875" y="320040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32"/>
          <p:cNvSpPr txBox="1"/>
          <p:nvPr/>
        </p:nvSpPr>
        <p:spPr>
          <a:xfrm>
            <a:off x="1619250" y="3186112"/>
            <a:ext cx="10048875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https://www.funimada.com/assets/images/cards/big/back-to-school-4.gif</a:t>
            </a:r>
            <a:endParaRPr/>
          </a:p>
        </p:txBody>
      </p:sp>
      <p:sp>
        <p:nvSpPr>
          <p:cNvPr id="495" name="Google Shape;495;p32"/>
          <p:cNvSpPr txBox="1"/>
          <p:nvPr/>
        </p:nvSpPr>
        <p:spPr>
          <a:xfrm>
            <a:off x="1619250" y="3443287"/>
            <a:ext cx="1004887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www.funimada.com</a:t>
            </a:r>
            <a:endParaRPr/>
          </a:p>
        </p:txBody>
      </p:sp>
      <p:pic>
        <p:nvPicPr>
          <p:cNvPr descr="image.png" id="496" name="Google Shape;49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875" y="400050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32"/>
          <p:cNvSpPr txBox="1"/>
          <p:nvPr/>
        </p:nvSpPr>
        <p:spPr>
          <a:xfrm>
            <a:off x="1619250" y="3986212"/>
            <a:ext cx="10048875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https://img.magnific.com/free-photo/floral-watercolor-frame-with-blue-flowers-gold-border_23-2152004663.jpg?semt=ais_test_b&amp;w=740&amp;q=80</a:t>
            </a:r>
            <a:endParaRPr/>
          </a:p>
        </p:txBody>
      </p:sp>
      <p:sp>
        <p:nvSpPr>
          <p:cNvPr id="498" name="Google Shape;498;p32"/>
          <p:cNvSpPr txBox="1"/>
          <p:nvPr/>
        </p:nvSpPr>
        <p:spPr>
          <a:xfrm>
            <a:off x="1619250" y="4243387"/>
            <a:ext cx="1004887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www.magnific.com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3" name="Google Shape;12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4" name="Google Shape;12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1881187"/>
            <a:ext cx="1099185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5" name="Google Shape;12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3081337"/>
            <a:ext cx="1099185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4281487"/>
            <a:ext cx="1099185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5481637"/>
            <a:ext cx="1099185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5"/>
          <p:cNvSpPr txBox="1"/>
          <p:nvPr/>
        </p:nvSpPr>
        <p:spPr>
          <a:xfrm>
            <a:off x="1000125" y="504825"/>
            <a:ext cx="11121390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A7F3D0"/>
                </a:solidFill>
                <a:latin typeface="Hind Siliguri"/>
                <a:ea typeface="Hind Siliguri"/>
                <a:cs typeface="Hind Siliguri"/>
                <a:sym typeface="Hind Siliguri"/>
              </a:rPr>
              <a:t>শিখনফল (Learning Outcomes)</a:t>
            </a:r>
            <a:endParaRPr/>
          </a:p>
        </p:txBody>
      </p:sp>
      <p:pic>
        <p:nvPicPr>
          <p:cNvPr descr="image.png" id="129" name="Google Shape;12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623887"/>
            <a:ext cx="25717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5"/>
          <p:cNvSpPr txBox="1"/>
          <p:nvPr/>
        </p:nvSpPr>
        <p:spPr>
          <a:xfrm>
            <a:off x="600075" y="1300162"/>
            <a:ext cx="109918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CFDF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এই পাঠ শেষে শিক্ষার্থীরা—</a:t>
            </a:r>
            <a:endParaRPr/>
          </a:p>
        </p:txBody>
      </p:sp>
      <p:pic>
        <p:nvPicPr>
          <p:cNvPr descr="image.png" id="131" name="Google Shape;13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11931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5"/>
          <p:cNvSpPr txBox="1"/>
          <p:nvPr/>
        </p:nvSpPr>
        <p:spPr>
          <a:xfrm>
            <a:off x="1724025" y="2233612"/>
            <a:ext cx="475297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১. Sentence বা বাক্য কাকে বলে তা সংজ্ঞায়িত করতে পারবে।</a:t>
            </a:r>
            <a:endParaRPr/>
          </a:p>
        </p:txBody>
      </p:sp>
      <p:pic>
        <p:nvPicPr>
          <p:cNvPr descr="image.png" id="133" name="Google Shape;133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2025" y="331946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5"/>
          <p:cNvSpPr txBox="1"/>
          <p:nvPr/>
        </p:nvSpPr>
        <p:spPr>
          <a:xfrm>
            <a:off x="1724025" y="3433762"/>
            <a:ext cx="616267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২. অর্থ অনুসারে Sentence এর ৫ টি প্রকারভেদ চিহ্নিত ও শ্রেণীবদ্ধ করতে পারবে।</a:t>
            </a:r>
            <a:endParaRPr/>
          </a:p>
        </p:txBody>
      </p:sp>
      <p:pic>
        <p:nvPicPr>
          <p:cNvPr descr="image.png" id="135" name="Google Shape;135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2025" y="451961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 txBox="1"/>
          <p:nvPr/>
        </p:nvSpPr>
        <p:spPr>
          <a:xfrm>
            <a:off x="1724025" y="4633912"/>
            <a:ext cx="547687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৩. বিভিন্ন প্রকার বাক্যের গঠন ও বাস্তব উদাহরণ সঠিকভাবে দিতে পারবে।</a:t>
            </a:r>
            <a:endParaRPr/>
          </a:p>
        </p:txBody>
      </p:sp>
      <p:pic>
        <p:nvPicPr>
          <p:cNvPr descr="image.png" id="137" name="Google Shape;137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2025" y="571976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5"/>
          <p:cNvSpPr txBox="1"/>
          <p:nvPr/>
        </p:nvSpPr>
        <p:spPr>
          <a:xfrm>
            <a:off x="1724025" y="5834062"/>
            <a:ext cx="572452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৪. দৈনন্দিন ইংরেজি কথোপকথনে সঠিক বাক্য তৈরি ও প্রয়োগ করতে পারবে।</a:t>
            </a:r>
            <a:endParaRPr/>
          </a:p>
        </p:txBody>
      </p:sp>
      <p:pic>
        <p:nvPicPr>
          <p:cNvPr descr="image.png" id="139" name="Google Shape;139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38237" y="2281237"/>
            <a:ext cx="2190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0" name="Google Shape;140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09662" y="3481387"/>
            <a:ext cx="2762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1" name="Google Shape;141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23950" y="4681537"/>
            <a:ext cx="2476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2" name="Google Shape;142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90612" y="5881687"/>
            <a:ext cx="314325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7" name="Google Shape;14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8" name="Google Shape;14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1387822"/>
            <a:ext cx="8572500" cy="40823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9" name="Google Shape;14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81512" y="1892647"/>
            <a:ext cx="322897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/>
          <p:cNvSpPr txBox="1"/>
          <p:nvPr/>
        </p:nvSpPr>
        <p:spPr>
          <a:xfrm>
            <a:off x="2325528" y="2654647"/>
            <a:ext cx="7540942" cy="777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00" u="none" cap="none" strike="noStrike">
                <a:solidFill>
                  <a:srgbClr val="F3E8FF"/>
                </a:solidFill>
                <a:latin typeface="Hind Siliguri"/>
                <a:ea typeface="Hind Siliguri"/>
                <a:cs typeface="Hind Siliguri"/>
                <a:sym typeface="Hind Siliguri"/>
              </a:rPr>
              <a:t>Kinds of Sentences</a:t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2505075" y="3574702"/>
            <a:ext cx="718185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E9D5FF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(বাক্যের প্রকারভেদ - ৫ প্রকার)</a:t>
            </a:r>
            <a:endParaRPr/>
          </a:p>
        </p:txBody>
      </p:sp>
      <p:pic>
        <p:nvPicPr>
          <p:cNvPr descr="image.png" id="152" name="Google Shape;152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67262" y="2025997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3" name="Google Shape;153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00412" y="4431952"/>
            <a:ext cx="16573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4" name="Google Shape;154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48262" y="4431952"/>
            <a:ext cx="19240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5" name="Google Shape;155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262812" y="4431952"/>
            <a:ext cx="162877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6" name="Google Shape;156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38537" y="4593877"/>
            <a:ext cx="21907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386387" y="4593877"/>
            <a:ext cx="21907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500937" y="4593877"/>
            <a:ext cx="219075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3" name="Google Shape;16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4" name="Google Shape;16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1895475"/>
            <a:ext cx="1099185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3924300"/>
            <a:ext cx="3505200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43400" y="3924300"/>
            <a:ext cx="3505200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86725" y="3924300"/>
            <a:ext cx="3505200" cy="18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7"/>
          <p:cNvSpPr txBox="1"/>
          <p:nvPr/>
        </p:nvSpPr>
        <p:spPr>
          <a:xfrm>
            <a:off x="1047750" y="504825"/>
            <a:ext cx="11071383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EDD5"/>
                </a:solidFill>
                <a:latin typeface="Hind Siliguri"/>
                <a:ea typeface="Hind Siliguri"/>
                <a:cs typeface="Hind Siliguri"/>
                <a:sym typeface="Hind Siliguri"/>
              </a:rPr>
              <a:t>Sentence (বাক্য) কাকে বলে?</a:t>
            </a:r>
            <a:endParaRPr/>
          </a:p>
        </p:txBody>
      </p:sp>
      <p:pic>
        <p:nvPicPr>
          <p:cNvPr descr="image.png" id="169" name="Google Shape;169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0075" y="623887"/>
            <a:ext cx="3048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7"/>
          <p:cNvSpPr txBox="1"/>
          <p:nvPr/>
        </p:nvSpPr>
        <p:spPr>
          <a:xfrm>
            <a:off x="981075" y="2133600"/>
            <a:ext cx="10841355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EDD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সংজ্ঞা (Definition):</a:t>
            </a:r>
            <a:endParaRPr/>
          </a:p>
        </p:txBody>
      </p:sp>
      <p:sp>
        <p:nvSpPr>
          <p:cNvPr id="171" name="Google Shape;171;p17"/>
          <p:cNvSpPr txBox="1"/>
          <p:nvPr/>
        </p:nvSpPr>
        <p:spPr>
          <a:xfrm>
            <a:off x="981075" y="2657475"/>
            <a:ext cx="10325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যে শব্দ বা শব্দসমষ্টি একত্রে মিলিত হয়ে মনের ভাব সম্পূর্ণ ও স্পষ্টভাবে প্রকাশ করে, তাকে </a:t>
            </a:r>
            <a:r>
              <a:rPr b="1" i="0" lang="en-US" sz="18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Sentence</a:t>
            </a:r>
            <a:r>
              <a:rPr b="0" i="0" lang="en-US" sz="180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 বা </a:t>
            </a:r>
            <a:r>
              <a:rPr b="1" i="0" lang="en-US" sz="18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বাক্য</a:t>
            </a:r>
            <a:r>
              <a:rPr b="0" i="0" lang="en-US" sz="1800" u="none" cap="none" strike="noStrike">
                <a:solidFill>
                  <a:srgbClr val="FFFFFF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 বলে।</a:t>
            </a:r>
            <a:endParaRPr/>
          </a:p>
        </p:txBody>
      </p:sp>
      <p:sp>
        <p:nvSpPr>
          <p:cNvPr id="172" name="Google Shape;172;p17"/>
          <p:cNvSpPr txBox="1"/>
          <p:nvPr/>
        </p:nvSpPr>
        <p:spPr>
          <a:xfrm>
            <a:off x="981075" y="3095625"/>
            <a:ext cx="103251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500" u="none" cap="none" strike="noStrike">
                <a:solidFill>
                  <a:srgbClr val="FED7AA"/>
                </a:solidFill>
                <a:latin typeface="Hind Siliguri"/>
                <a:ea typeface="Hind Siliguri"/>
                <a:cs typeface="Hind Siliguri"/>
                <a:sym typeface="Hind Siliguri"/>
              </a:rPr>
              <a:t>"A combination of words that expresses a complete sense or thought is called a Sentence."</a:t>
            </a:r>
            <a:endParaRPr/>
          </a:p>
        </p:txBody>
      </p:sp>
      <p:pic>
        <p:nvPicPr>
          <p:cNvPr descr="image.png" id="173" name="Google Shape;173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81075" y="2200275"/>
            <a:ext cx="23812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4" name="Google Shape;174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066925" y="4162425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7"/>
          <p:cNvSpPr txBox="1"/>
          <p:nvPr/>
        </p:nvSpPr>
        <p:spPr>
          <a:xfrm>
            <a:off x="812482" y="4876800"/>
            <a:ext cx="30803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Subject (কর্তা)</a:t>
            </a:r>
            <a:endParaRPr/>
          </a:p>
        </p:txBody>
      </p:sp>
      <p:sp>
        <p:nvSpPr>
          <p:cNvPr id="176" name="Google Shape;176;p17"/>
          <p:cNvSpPr txBox="1"/>
          <p:nvPr/>
        </p:nvSpPr>
        <p:spPr>
          <a:xfrm>
            <a:off x="885825" y="5267325"/>
            <a:ext cx="29337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যার সম্পর্কে কিছু বলা হয়</a:t>
            </a:r>
            <a:endParaRPr/>
          </a:p>
        </p:txBody>
      </p:sp>
      <p:pic>
        <p:nvPicPr>
          <p:cNvPr descr="image.png" id="177" name="Google Shape;177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810250" y="4162425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7"/>
          <p:cNvSpPr txBox="1"/>
          <p:nvPr/>
        </p:nvSpPr>
        <p:spPr>
          <a:xfrm>
            <a:off x="4555807" y="4876800"/>
            <a:ext cx="30803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Verb (ক্রিয়া)</a:t>
            </a:r>
            <a:endParaRPr/>
          </a:p>
        </p:txBody>
      </p:sp>
      <p:sp>
        <p:nvSpPr>
          <p:cNvPr id="179" name="Google Shape;179;p17"/>
          <p:cNvSpPr txBox="1"/>
          <p:nvPr/>
        </p:nvSpPr>
        <p:spPr>
          <a:xfrm>
            <a:off x="4629150" y="5267325"/>
            <a:ext cx="29337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যা দ্বারা কোন কাজ সম্পন্ন হয়</a:t>
            </a:r>
            <a:endParaRPr/>
          </a:p>
        </p:txBody>
      </p:sp>
      <p:pic>
        <p:nvPicPr>
          <p:cNvPr descr="image.png" id="180" name="Google Shape;180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553575" y="4162425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7"/>
          <p:cNvSpPr txBox="1"/>
          <p:nvPr/>
        </p:nvSpPr>
        <p:spPr>
          <a:xfrm>
            <a:off x="8299132" y="4876800"/>
            <a:ext cx="308038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Object / Extra</a:t>
            </a: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8372475" y="5267325"/>
            <a:ext cx="29337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বাক্যের অবশিষ্ট পরিপূরক অংশ</a:t>
            </a:r>
            <a:endParaRPr/>
          </a:p>
        </p:txBody>
      </p:sp>
      <p:pic>
        <p:nvPicPr>
          <p:cNvPr descr="image.png" id="183" name="Google Shape;183;p1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243137" y="4324350"/>
            <a:ext cx="2190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1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972175" y="4324350"/>
            <a:ext cx="2476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5" name="Google Shape;185;p1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715500" y="4324350"/>
            <a:ext cx="24765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0" name="Google Shape;19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1" name="Google Shape;19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075" y="3333750"/>
            <a:ext cx="206112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2" name="Google Shape;19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32645" y="3333750"/>
            <a:ext cx="2061269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3" name="Google Shape;19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65365" y="3333750"/>
            <a:ext cx="206112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4" name="Google Shape;194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97935" y="3333750"/>
            <a:ext cx="2061269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5" name="Google Shape;195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530655" y="3333750"/>
            <a:ext cx="2061120" cy="159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8"/>
          <p:cNvSpPr txBox="1"/>
          <p:nvPr/>
        </p:nvSpPr>
        <p:spPr>
          <a:xfrm>
            <a:off x="1133475" y="504825"/>
            <a:ext cx="10981372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99F6E4"/>
                </a:solidFill>
                <a:latin typeface="Hind Siliguri"/>
                <a:ea typeface="Hind Siliguri"/>
                <a:cs typeface="Hind Siliguri"/>
                <a:sym typeface="Hind Siliguri"/>
              </a:rPr>
              <a:t>Kinds of Sentences (৫ প্রকার বাক্য)</a:t>
            </a:r>
            <a:endParaRPr/>
          </a:p>
        </p:txBody>
      </p:sp>
      <p:pic>
        <p:nvPicPr>
          <p:cNvPr descr="image.png" id="197" name="Google Shape;197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0075" y="623887"/>
            <a:ext cx="3905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8"/>
          <p:cNvSpPr txBox="1"/>
          <p:nvPr/>
        </p:nvSpPr>
        <p:spPr>
          <a:xfrm>
            <a:off x="600075" y="2752725"/>
            <a:ext cx="109918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CFBF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অর্থ বা মনের ভাব প্রকাশের ওপর ভিত্তি করে Sentence-কে প্রধানত </a:t>
            </a:r>
            <a:r>
              <a:rPr b="1" i="0" lang="en-US" sz="1650" u="none" cap="none" strike="noStrike">
                <a:solidFill>
                  <a:srgbClr val="CCFBF1"/>
                </a:solidFill>
                <a:latin typeface="Hind Siliguri"/>
                <a:ea typeface="Hind Siliguri"/>
                <a:cs typeface="Hind Siliguri"/>
                <a:sym typeface="Hind Siliguri"/>
              </a:rPr>
              <a:t>৫ ভাগে</a:t>
            </a:r>
            <a:r>
              <a:rPr b="0" i="0" lang="en-US" sz="1650" u="none" cap="none" strike="noStrike">
                <a:solidFill>
                  <a:srgbClr val="CCFBF1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ভাগ করা হয়:</a:t>
            </a:r>
            <a:endParaRPr/>
          </a:p>
        </p:txBody>
      </p:sp>
      <p:pic>
        <p:nvPicPr>
          <p:cNvPr descr="image.png" id="199" name="Google Shape;199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463873" y="3629025"/>
            <a:ext cx="333375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8"/>
          <p:cNvSpPr txBox="1"/>
          <p:nvPr/>
        </p:nvSpPr>
        <p:spPr>
          <a:xfrm>
            <a:off x="848584" y="4076700"/>
            <a:ext cx="1564101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Assertive</a:t>
            </a:r>
            <a:endParaRPr/>
          </a:p>
        </p:txBody>
      </p:sp>
      <p:sp>
        <p:nvSpPr>
          <p:cNvPr id="201" name="Google Shape;201;p18"/>
          <p:cNvSpPr txBox="1"/>
          <p:nvPr/>
        </p:nvSpPr>
        <p:spPr>
          <a:xfrm>
            <a:off x="885825" y="4438650"/>
            <a:ext cx="148962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9F6E4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বর্ণনামূলক বাক্য</a:t>
            </a:r>
            <a:endParaRPr/>
          </a:p>
        </p:txBody>
      </p:sp>
      <p:pic>
        <p:nvPicPr>
          <p:cNvPr descr="image.png" id="202" name="Google Shape;202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696592" y="3629025"/>
            <a:ext cx="333375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8"/>
          <p:cNvSpPr txBox="1"/>
          <p:nvPr/>
        </p:nvSpPr>
        <p:spPr>
          <a:xfrm>
            <a:off x="3081151" y="4076700"/>
            <a:ext cx="1564258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Interrogative</a:t>
            </a:r>
            <a:endParaRPr/>
          </a:p>
        </p:txBody>
      </p:sp>
      <p:sp>
        <p:nvSpPr>
          <p:cNvPr id="204" name="Google Shape;204;p18"/>
          <p:cNvSpPr txBox="1"/>
          <p:nvPr/>
        </p:nvSpPr>
        <p:spPr>
          <a:xfrm>
            <a:off x="3118395" y="4438650"/>
            <a:ext cx="1489769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9F6E4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প্রশ্নবোধক বাক্য</a:t>
            </a:r>
            <a:endParaRPr/>
          </a:p>
        </p:txBody>
      </p:sp>
      <p:pic>
        <p:nvPicPr>
          <p:cNvPr descr="image.png" id="205" name="Google Shape;205;p1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929163" y="3629025"/>
            <a:ext cx="333375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8"/>
          <p:cNvSpPr txBox="1"/>
          <p:nvPr/>
        </p:nvSpPr>
        <p:spPr>
          <a:xfrm>
            <a:off x="5313874" y="4076700"/>
            <a:ext cx="1564101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Imperative</a:t>
            </a:r>
            <a:endParaRPr/>
          </a:p>
        </p:txBody>
      </p:sp>
      <p:sp>
        <p:nvSpPr>
          <p:cNvPr id="207" name="Google Shape;207;p18"/>
          <p:cNvSpPr txBox="1"/>
          <p:nvPr/>
        </p:nvSpPr>
        <p:spPr>
          <a:xfrm>
            <a:off x="5351115" y="4438650"/>
            <a:ext cx="148962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9F6E4"/>
                </a:solidFill>
                <a:latin typeface="Hind Siliguri"/>
                <a:ea typeface="Hind Siliguri"/>
                <a:cs typeface="Hind Siliguri"/>
                <a:sym typeface="Hind Siliguri"/>
              </a:rPr>
              <a:t>অনুজ্ঞাসূচক বাক্য</a:t>
            </a:r>
            <a:endParaRPr/>
          </a:p>
        </p:txBody>
      </p:sp>
      <p:pic>
        <p:nvPicPr>
          <p:cNvPr descr="image.png" id="208" name="Google Shape;208;p1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161883" y="3629025"/>
            <a:ext cx="333375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8"/>
          <p:cNvSpPr txBox="1"/>
          <p:nvPr/>
        </p:nvSpPr>
        <p:spPr>
          <a:xfrm>
            <a:off x="7546441" y="4076700"/>
            <a:ext cx="1564258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Optative</a:t>
            </a:r>
            <a:endParaRPr/>
          </a:p>
        </p:txBody>
      </p:sp>
      <p:sp>
        <p:nvSpPr>
          <p:cNvPr id="210" name="Google Shape;210;p18"/>
          <p:cNvSpPr txBox="1"/>
          <p:nvPr/>
        </p:nvSpPr>
        <p:spPr>
          <a:xfrm>
            <a:off x="7583685" y="4438650"/>
            <a:ext cx="1489769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9F6E4"/>
                </a:solidFill>
                <a:latin typeface="Hind Siliguri"/>
                <a:ea typeface="Hind Siliguri"/>
                <a:cs typeface="Hind Siliguri"/>
                <a:sym typeface="Hind Siliguri"/>
              </a:rPr>
              <a:t>ইচ্ছাসূচক বাক্য</a:t>
            </a:r>
            <a:endParaRPr/>
          </a:p>
        </p:txBody>
      </p:sp>
      <p:pic>
        <p:nvPicPr>
          <p:cNvPr descr="image.png" id="211" name="Google Shape;211;p1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394453" y="3629025"/>
            <a:ext cx="333375" cy="333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8"/>
          <p:cNvSpPr txBox="1"/>
          <p:nvPr/>
        </p:nvSpPr>
        <p:spPr>
          <a:xfrm>
            <a:off x="9779164" y="4076700"/>
            <a:ext cx="1564101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Exclamatory</a:t>
            </a:r>
            <a:endParaRPr/>
          </a:p>
        </p:txBody>
      </p:sp>
      <p:sp>
        <p:nvSpPr>
          <p:cNvPr id="213" name="Google Shape;213;p18"/>
          <p:cNvSpPr txBox="1"/>
          <p:nvPr/>
        </p:nvSpPr>
        <p:spPr>
          <a:xfrm>
            <a:off x="9816405" y="4438650"/>
            <a:ext cx="148962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99F6E4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আবেগসূচক বাক্য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8" name="Google Shape;21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9" name="Google Shape;21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2687" y="1933575"/>
            <a:ext cx="5329237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0" name="Google Shape;220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1966912"/>
            <a:ext cx="5329237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" name="Google Shape;221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075" y="3671887"/>
            <a:ext cx="5329237" cy="20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9"/>
          <p:cNvSpPr txBox="1"/>
          <p:nvPr/>
        </p:nvSpPr>
        <p:spPr>
          <a:xfrm>
            <a:off x="1085850" y="504825"/>
            <a:ext cx="11031378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DE68A"/>
                </a:solidFill>
                <a:latin typeface="Hind Siliguri"/>
                <a:ea typeface="Hind Siliguri"/>
                <a:cs typeface="Hind Siliguri"/>
                <a:sym typeface="Hind Siliguri"/>
              </a:rPr>
              <a:t>১. Assertive Sentence (বর্ণনামূলক বাক্য)</a:t>
            </a:r>
            <a:endParaRPr/>
          </a:p>
        </p:txBody>
      </p:sp>
      <p:pic>
        <p:nvPicPr>
          <p:cNvPr descr="image.png" id="223" name="Google Shape;223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075" y="62388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4" name="Google Shape;224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00787" y="1971675"/>
            <a:ext cx="5253037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9"/>
          <p:cNvSpPr txBox="1"/>
          <p:nvPr/>
        </p:nvSpPr>
        <p:spPr>
          <a:xfrm>
            <a:off x="962025" y="2205037"/>
            <a:ext cx="4915614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DE68A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সংজ্ঞা:</a:t>
            </a:r>
            <a:endParaRPr/>
          </a:p>
        </p:txBody>
      </p:sp>
      <p:sp>
        <p:nvSpPr>
          <p:cNvPr id="226" name="Google Shape;226;p19"/>
          <p:cNvSpPr txBox="1"/>
          <p:nvPr/>
        </p:nvSpPr>
        <p:spPr>
          <a:xfrm>
            <a:off x="962025" y="2633662"/>
            <a:ext cx="4681537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যে বাক্য দ্বারা কোনো সাধারণ বিবৃতি বা বর্ণনা প্রকাশ করা হয়, তাকে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Assertive Sentence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বলে।</a:t>
            </a:r>
            <a:endParaRPr/>
          </a:p>
        </p:txBody>
      </p:sp>
      <p:sp>
        <p:nvSpPr>
          <p:cNvPr id="227" name="Google Shape;227;p19"/>
          <p:cNvSpPr txBox="1"/>
          <p:nvPr/>
        </p:nvSpPr>
        <p:spPr>
          <a:xfrm>
            <a:off x="895350" y="3919537"/>
            <a:ext cx="4975621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FDE68A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উদাহরণ (Examples):</a:t>
            </a:r>
            <a:endParaRPr/>
          </a:p>
        </p:txBody>
      </p:sp>
      <p:pic>
        <p:nvPicPr>
          <p:cNvPr descr="image.png" id="228" name="Google Shape;228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95350" y="3976687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9"/>
          <p:cNvSpPr txBox="1"/>
          <p:nvPr/>
        </p:nvSpPr>
        <p:spPr>
          <a:xfrm>
            <a:off x="895350" y="4357687"/>
            <a:ext cx="4738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Affirmative: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The sun rises in the east.</a:t>
            </a:r>
            <a:endParaRPr/>
          </a:p>
        </p:txBody>
      </p:sp>
      <p:sp>
        <p:nvSpPr>
          <p:cNvPr id="230" name="Google Shape;230;p19"/>
          <p:cNvSpPr txBox="1"/>
          <p:nvPr/>
        </p:nvSpPr>
        <p:spPr>
          <a:xfrm>
            <a:off x="895350" y="4757737"/>
            <a:ext cx="4738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Negative: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He does not tell a lie.</a:t>
            </a:r>
            <a:endParaRPr/>
          </a:p>
        </p:txBody>
      </p:sp>
      <p:sp>
        <p:nvSpPr>
          <p:cNvPr id="231" name="Google Shape;231;p19"/>
          <p:cNvSpPr txBox="1"/>
          <p:nvPr/>
        </p:nvSpPr>
        <p:spPr>
          <a:xfrm>
            <a:off x="895350" y="5157787"/>
            <a:ext cx="4738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General: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We love our homeland Bangladesh.</a:t>
            </a:r>
            <a:endParaRPr/>
          </a:p>
        </p:txBody>
      </p:sp>
      <p:pic>
        <p:nvPicPr>
          <p:cNvPr descr="image.png" id="232" name="Google Shape;232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40055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3" name="Google Shape;233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80060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4" name="Google Shape;234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5200650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9" name="Google Shape;23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0" name="Google Shape;24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2687" y="1933575"/>
            <a:ext cx="5329237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1" name="Google Shape;24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1966912"/>
            <a:ext cx="5329237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2" name="Google Shape;242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075" y="3671887"/>
            <a:ext cx="5329237" cy="20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0"/>
          <p:cNvSpPr txBox="1"/>
          <p:nvPr/>
        </p:nvSpPr>
        <p:spPr>
          <a:xfrm>
            <a:off x="1085850" y="504825"/>
            <a:ext cx="11031378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C7D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২. Interrogative Sentence (প্রশ্নবোধক বাক্য)</a:t>
            </a:r>
            <a:endParaRPr/>
          </a:p>
        </p:txBody>
      </p:sp>
      <p:pic>
        <p:nvPicPr>
          <p:cNvPr descr="image.png" id="244" name="Google Shape;244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075" y="62388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5" name="Google Shape;245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00787" y="1971675"/>
            <a:ext cx="5253037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0"/>
          <p:cNvSpPr txBox="1"/>
          <p:nvPr/>
        </p:nvSpPr>
        <p:spPr>
          <a:xfrm>
            <a:off x="962025" y="2205037"/>
            <a:ext cx="4915614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C7D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সংজ্ঞা:</a:t>
            </a:r>
            <a:endParaRPr/>
          </a:p>
        </p:txBody>
      </p:sp>
      <p:sp>
        <p:nvSpPr>
          <p:cNvPr id="247" name="Google Shape;247;p20"/>
          <p:cNvSpPr txBox="1"/>
          <p:nvPr/>
        </p:nvSpPr>
        <p:spPr>
          <a:xfrm>
            <a:off x="962025" y="2633662"/>
            <a:ext cx="4681537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যে বাক্য দ্বারা কোনো প্রশ্ন জিজ্ঞাসা করা হয়, তাকে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Interrogative Sentence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বলে। বাক্যের শেষে প্রশ্নবোধক চিহ্ন (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?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) বসে।</a:t>
            </a:r>
            <a:endParaRPr/>
          </a:p>
        </p:txBody>
      </p:sp>
      <p:sp>
        <p:nvSpPr>
          <p:cNvPr id="248" name="Google Shape;248;p20"/>
          <p:cNvSpPr txBox="1"/>
          <p:nvPr/>
        </p:nvSpPr>
        <p:spPr>
          <a:xfrm>
            <a:off x="895350" y="3919537"/>
            <a:ext cx="4975621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C7D2F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উদাহরণ (Examples):</a:t>
            </a:r>
            <a:endParaRPr/>
          </a:p>
        </p:txBody>
      </p:sp>
      <p:pic>
        <p:nvPicPr>
          <p:cNvPr descr="image.png" id="249" name="Google Shape;249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95350" y="3976687"/>
            <a:ext cx="26670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0"/>
          <p:cNvSpPr txBox="1"/>
          <p:nvPr/>
        </p:nvSpPr>
        <p:spPr>
          <a:xfrm>
            <a:off x="895350" y="4357687"/>
            <a:ext cx="4738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What is your name?</a:t>
            </a:r>
            <a:endParaRPr/>
          </a:p>
        </p:txBody>
      </p:sp>
      <p:sp>
        <p:nvSpPr>
          <p:cNvPr id="251" name="Google Shape;251;p20"/>
          <p:cNvSpPr txBox="1"/>
          <p:nvPr/>
        </p:nvSpPr>
        <p:spPr>
          <a:xfrm>
            <a:off x="895350" y="4757737"/>
            <a:ext cx="4738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Do you read in class 9?</a:t>
            </a:r>
            <a:endParaRPr/>
          </a:p>
        </p:txBody>
      </p:sp>
      <p:sp>
        <p:nvSpPr>
          <p:cNvPr id="252" name="Google Shape;252;p20"/>
          <p:cNvSpPr txBox="1"/>
          <p:nvPr/>
        </p:nvSpPr>
        <p:spPr>
          <a:xfrm>
            <a:off x="895350" y="5157787"/>
            <a:ext cx="4738687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Where are you going today?</a:t>
            </a:r>
            <a:endParaRPr/>
          </a:p>
        </p:txBody>
      </p:sp>
      <p:pic>
        <p:nvPicPr>
          <p:cNvPr descr="image.png" id="253" name="Google Shape;253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40055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4" name="Google Shape;254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80060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5" name="Google Shape;255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5200650"/>
            <a:ext cx="19050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0" name="Google Shape;26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1" name="Google Shape;26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2687" y="1933575"/>
            <a:ext cx="5329237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2" name="Google Shape;262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75" y="1981200"/>
            <a:ext cx="5329237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3" name="Google Shape;263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075" y="3686175"/>
            <a:ext cx="5329237" cy="20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1"/>
          <p:cNvSpPr txBox="1"/>
          <p:nvPr/>
        </p:nvSpPr>
        <p:spPr>
          <a:xfrm>
            <a:off x="1085850" y="504825"/>
            <a:ext cx="11031378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BEF264"/>
                </a:solidFill>
                <a:latin typeface="Hind Siliguri"/>
                <a:ea typeface="Hind Siliguri"/>
                <a:cs typeface="Hind Siliguri"/>
                <a:sym typeface="Hind Siliguri"/>
              </a:rPr>
              <a:t>৩. Imperative Sentence (অনুজ্ঞাসূচক বাক্য)</a:t>
            </a:r>
            <a:endParaRPr/>
          </a:p>
        </p:txBody>
      </p:sp>
      <p:pic>
        <p:nvPicPr>
          <p:cNvPr descr="image.png" id="265" name="Google Shape;265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075" y="62388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6" name="Google Shape;266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00787" y="1971675"/>
            <a:ext cx="5253037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1"/>
          <p:cNvSpPr txBox="1"/>
          <p:nvPr/>
        </p:nvSpPr>
        <p:spPr>
          <a:xfrm>
            <a:off x="962025" y="2219325"/>
            <a:ext cx="4915614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BEF264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সংজ্ঞা:</a:t>
            </a:r>
            <a:endParaRPr/>
          </a:p>
        </p:txBody>
      </p:sp>
      <p:sp>
        <p:nvSpPr>
          <p:cNvPr id="268" name="Google Shape;268;p21"/>
          <p:cNvSpPr txBox="1"/>
          <p:nvPr/>
        </p:nvSpPr>
        <p:spPr>
          <a:xfrm>
            <a:off x="962025" y="2647950"/>
            <a:ext cx="4681537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যে বাক্য দ্বারা কোনো আদেশ, উপদেশ, অনুরোধ, বা নিষেধ প্রকাশ করা হয়, তাকে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Imperative Sentence</a:t>
            </a:r>
            <a:r>
              <a:rPr b="0" i="0" lang="en-US" sz="15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বলে।</a:t>
            </a:r>
            <a:endParaRPr/>
          </a:p>
        </p:txBody>
      </p:sp>
      <p:sp>
        <p:nvSpPr>
          <p:cNvPr id="269" name="Google Shape;269;p21"/>
          <p:cNvSpPr txBox="1"/>
          <p:nvPr/>
        </p:nvSpPr>
        <p:spPr>
          <a:xfrm>
            <a:off x="895350" y="3933825"/>
            <a:ext cx="4975621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955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BEF264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উদাহরণ (Examples):</a:t>
            </a:r>
            <a:endParaRPr/>
          </a:p>
        </p:txBody>
      </p:sp>
      <p:pic>
        <p:nvPicPr>
          <p:cNvPr descr="image.png" id="270" name="Google Shape;270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95350" y="3990975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1"/>
          <p:cNvSpPr txBox="1"/>
          <p:nvPr/>
        </p:nvSpPr>
        <p:spPr>
          <a:xfrm>
            <a:off x="895350" y="4371975"/>
            <a:ext cx="473868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71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Order:</a:t>
            </a:r>
            <a:r>
              <a:rPr b="0" i="0" lang="en-US" sz="142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Open the door immediately.</a:t>
            </a:r>
            <a:endParaRPr/>
          </a:p>
        </p:txBody>
      </p:sp>
      <p:sp>
        <p:nvSpPr>
          <p:cNvPr id="272" name="Google Shape;272;p21"/>
          <p:cNvSpPr txBox="1"/>
          <p:nvPr/>
        </p:nvSpPr>
        <p:spPr>
          <a:xfrm>
            <a:off x="895350" y="4762500"/>
            <a:ext cx="473868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71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Advice:</a:t>
            </a:r>
            <a:r>
              <a:rPr b="0" i="0" lang="en-US" sz="142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Always speak the truth.</a:t>
            </a:r>
            <a:endParaRPr/>
          </a:p>
        </p:txBody>
      </p:sp>
      <p:sp>
        <p:nvSpPr>
          <p:cNvPr id="273" name="Google Shape;273;p21"/>
          <p:cNvSpPr txBox="1"/>
          <p:nvPr/>
        </p:nvSpPr>
        <p:spPr>
          <a:xfrm>
            <a:off x="895350" y="5153025"/>
            <a:ext cx="4738687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717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Request:</a:t>
            </a:r>
            <a:r>
              <a:rPr b="0" i="0" lang="en-US" sz="1425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 Please give me a glass of water.</a:t>
            </a:r>
            <a:endParaRPr/>
          </a:p>
        </p:txBody>
      </p:sp>
      <p:pic>
        <p:nvPicPr>
          <p:cNvPr descr="image.png" id="274" name="Google Shape;274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414837"/>
            <a:ext cx="18097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5" name="Google Shape;275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4805362"/>
            <a:ext cx="18097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6" name="Google Shape;276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5350" y="5195887"/>
            <a:ext cx="180975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