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7" r:id="rId2"/>
    <p:sldId id="258" r:id="rId3"/>
    <p:sldId id="260" r:id="rId4"/>
    <p:sldId id="275" r:id="rId5"/>
    <p:sldId id="263" r:id="rId6"/>
    <p:sldId id="262" r:id="rId7"/>
    <p:sldId id="265" r:id="rId8"/>
    <p:sldId id="269" r:id="rId9"/>
    <p:sldId id="267" r:id="rId10"/>
    <p:sldId id="270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9" d="100"/>
          <a:sy n="69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87FA1-2709-404B-98CF-7FD01CA44A12}" type="doc">
      <dgm:prSet loTypeId="urn:microsoft.com/office/officeart/2005/8/layout/radial1" loCatId="cycle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9F88943-678F-4F32-86FC-334827136FC0}">
      <dgm:prSet phldrT="[Text]" custT="1"/>
      <dgm:spPr/>
      <dgm:t>
        <a:bodyPr/>
        <a:lstStyle/>
        <a:p>
          <a:r>
            <a:rPr lang="en-US" sz="2800" dirty="0" err="1" smtClean="0">
              <a:latin typeface="Nikosh" pitchFamily="2" charset="0"/>
              <a:cs typeface="Nikosh" pitchFamily="2" charset="0"/>
            </a:rPr>
            <a:t>কম্পিউটার</a:t>
          </a:r>
          <a:r>
            <a:rPr lang="en-US" sz="2800" dirty="0" smtClean="0">
              <a:latin typeface="Nikosh" pitchFamily="2" charset="0"/>
              <a:cs typeface="Nikosh" pitchFamily="2" charset="0"/>
            </a:rPr>
            <a:t> </a:t>
          </a:r>
          <a:r>
            <a:rPr lang="en-US" sz="2800" dirty="0" err="1" smtClean="0">
              <a:latin typeface="Nikosh" pitchFamily="2" charset="0"/>
              <a:cs typeface="Nikosh" pitchFamily="2" charset="0"/>
            </a:rPr>
            <a:t>ভাইরাস</a:t>
          </a:r>
          <a:endParaRPr lang="en-US" sz="2800" dirty="0" smtClean="0">
            <a:latin typeface="Nikosh" pitchFamily="2" charset="0"/>
            <a:cs typeface="Nikosh" pitchFamily="2" charset="0"/>
          </a:endParaRPr>
        </a:p>
        <a:p>
          <a:endParaRPr lang="en-US" sz="1500" dirty="0"/>
        </a:p>
      </dgm:t>
    </dgm:pt>
    <dgm:pt modelId="{20B4F934-4A57-4E6F-BA29-EAF90E5C8A68}" type="parTrans" cxnId="{A09E0791-B4BB-41F3-A858-173871136C5D}">
      <dgm:prSet/>
      <dgm:spPr/>
      <dgm:t>
        <a:bodyPr/>
        <a:lstStyle/>
        <a:p>
          <a:endParaRPr lang="en-US"/>
        </a:p>
      </dgm:t>
    </dgm:pt>
    <dgm:pt modelId="{EF2DAFCA-30F9-48CA-8EA8-C6C3AABC9BF1}" type="sibTrans" cxnId="{A09E0791-B4BB-41F3-A858-173871136C5D}">
      <dgm:prSet/>
      <dgm:spPr/>
      <dgm:t>
        <a:bodyPr/>
        <a:lstStyle/>
        <a:p>
          <a:endParaRPr lang="en-US"/>
        </a:p>
      </dgm:t>
    </dgm:pt>
    <dgm:pt modelId="{E6284134-12F7-4AF4-9036-AA3F5B40FCDE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5C4D3811-125C-45B9-9005-0B4D59FD916F}" type="parTrans" cxnId="{36F9A3CA-DE53-4C6A-829D-28E1B4CDD2F7}">
      <dgm:prSet/>
      <dgm:spPr/>
      <dgm:t>
        <a:bodyPr/>
        <a:lstStyle/>
        <a:p>
          <a:endParaRPr lang="en-US"/>
        </a:p>
      </dgm:t>
    </dgm:pt>
    <dgm:pt modelId="{67EB615E-618D-4A55-94BA-4D48862AE1A9}" type="sibTrans" cxnId="{36F9A3CA-DE53-4C6A-829D-28E1B4CDD2F7}">
      <dgm:prSet/>
      <dgm:spPr/>
      <dgm:t>
        <a:bodyPr/>
        <a:lstStyle/>
        <a:p>
          <a:endParaRPr lang="en-US"/>
        </a:p>
      </dgm:t>
    </dgm:pt>
    <dgm:pt modelId="{3E666F37-AAA3-467E-B370-17BD1931A0BB}">
      <dgm:prSet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AEF2F006-04C1-440D-BC69-2A6A53AD37F8}" type="parTrans" cxnId="{CA06AE40-E952-424F-92D0-FA9017C3032F}">
      <dgm:prSet/>
      <dgm:spPr/>
      <dgm:t>
        <a:bodyPr/>
        <a:lstStyle/>
        <a:p>
          <a:endParaRPr lang="en-US"/>
        </a:p>
      </dgm:t>
    </dgm:pt>
    <dgm:pt modelId="{BFCD4C3F-5EB0-4D5E-9BB6-7E7CE1D9FAAD}" type="sibTrans" cxnId="{CA06AE40-E952-424F-92D0-FA9017C3032F}">
      <dgm:prSet/>
      <dgm:spPr/>
      <dgm:t>
        <a:bodyPr/>
        <a:lstStyle/>
        <a:p>
          <a:endParaRPr lang="en-US"/>
        </a:p>
      </dgm:t>
    </dgm:pt>
    <dgm:pt modelId="{06FCDCC8-5B40-4793-98B6-E801FAF78D0A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B38C1FB7-A116-4E8E-B12F-E549CF4350F0}" type="sibTrans" cxnId="{BFEB7085-704A-48EF-BEF9-614B3723EC2B}">
      <dgm:prSet/>
      <dgm:spPr/>
      <dgm:t>
        <a:bodyPr/>
        <a:lstStyle/>
        <a:p>
          <a:endParaRPr lang="en-US"/>
        </a:p>
      </dgm:t>
    </dgm:pt>
    <dgm:pt modelId="{492C0E6D-98EE-4EDC-85A1-F9530C3C60EC}" type="parTrans" cxnId="{BFEB7085-704A-48EF-BEF9-614B3723EC2B}">
      <dgm:prSet/>
      <dgm:spPr/>
      <dgm:t>
        <a:bodyPr/>
        <a:lstStyle/>
        <a:p>
          <a:endParaRPr lang="en-US"/>
        </a:p>
      </dgm:t>
    </dgm:pt>
    <dgm:pt modelId="{8D13CF53-1563-4634-B52D-09E40ECDDD14}" type="pres">
      <dgm:prSet presAssocID="{C9087FA1-2709-404B-98CF-7FD01CA44A1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E5EB68C-814C-4796-A33E-5C95C43D961F}" type="pres">
      <dgm:prSet presAssocID="{49F88943-678F-4F32-86FC-334827136FC0}" presName="centerShape" presStyleLbl="node0" presStyleIdx="0" presStyleCnt="1" custAng="0" custScaleX="178712" custScaleY="83897" custLinFactNeighborX="1076" custLinFactNeighborY="-4393"/>
      <dgm:spPr/>
      <dgm:t>
        <a:bodyPr/>
        <a:lstStyle/>
        <a:p>
          <a:endParaRPr lang="en-US"/>
        </a:p>
      </dgm:t>
    </dgm:pt>
    <dgm:pt modelId="{0A79D8C6-1786-4074-ABC6-4A8DC0D0EEC7}" type="pres">
      <dgm:prSet presAssocID="{492C0E6D-98EE-4EDC-85A1-F9530C3C60EC}" presName="Name9" presStyleLbl="parChTrans1D2" presStyleIdx="0" presStyleCnt="3"/>
      <dgm:spPr/>
      <dgm:t>
        <a:bodyPr/>
        <a:lstStyle/>
        <a:p>
          <a:endParaRPr lang="en-US"/>
        </a:p>
      </dgm:t>
    </dgm:pt>
    <dgm:pt modelId="{47473778-E63F-4AAE-BA85-7F8295E87F0C}" type="pres">
      <dgm:prSet presAssocID="{492C0E6D-98EE-4EDC-85A1-F9530C3C60EC}" presName="connTx" presStyleLbl="parChTrans1D2" presStyleIdx="0" presStyleCnt="3"/>
      <dgm:spPr/>
      <dgm:t>
        <a:bodyPr/>
        <a:lstStyle/>
        <a:p>
          <a:endParaRPr lang="en-US"/>
        </a:p>
      </dgm:t>
    </dgm:pt>
    <dgm:pt modelId="{5D055CE8-62E0-426D-9B11-614DE05C54BF}" type="pres">
      <dgm:prSet presAssocID="{06FCDCC8-5B40-4793-98B6-E801FAF78D0A}" presName="node" presStyleLbl="node1" presStyleIdx="0" presStyleCnt="3" custScaleX="1675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EC3DC4-80EA-41AA-89CF-A82013505CBA}" type="pres">
      <dgm:prSet presAssocID="{5C4D3811-125C-45B9-9005-0B4D59FD916F}" presName="Name9" presStyleLbl="parChTrans1D2" presStyleIdx="1" presStyleCnt="3"/>
      <dgm:spPr/>
      <dgm:t>
        <a:bodyPr/>
        <a:lstStyle/>
        <a:p>
          <a:endParaRPr lang="en-US"/>
        </a:p>
      </dgm:t>
    </dgm:pt>
    <dgm:pt modelId="{01D944E5-AB22-4631-B6C6-7FC4C17B2147}" type="pres">
      <dgm:prSet presAssocID="{5C4D3811-125C-45B9-9005-0B4D59FD916F}" presName="connTx" presStyleLbl="parChTrans1D2" presStyleIdx="1" presStyleCnt="3"/>
      <dgm:spPr/>
      <dgm:t>
        <a:bodyPr/>
        <a:lstStyle/>
        <a:p>
          <a:endParaRPr lang="en-US"/>
        </a:p>
      </dgm:t>
    </dgm:pt>
    <dgm:pt modelId="{960E5858-717D-4DBC-8385-AB080FEA3A11}" type="pres">
      <dgm:prSet presAssocID="{E6284134-12F7-4AF4-9036-AA3F5B40FCDE}" presName="node" presStyleLbl="node1" presStyleIdx="1" presStyleCnt="3" custScaleX="117183" custScaleY="110383" custRadScaleRad="131433" custRadScaleInc="-4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BDFBA6-6CB5-402E-922F-112CD5952BA1}" type="pres">
      <dgm:prSet presAssocID="{AEF2F006-04C1-440D-BC69-2A6A53AD37F8}" presName="Name9" presStyleLbl="parChTrans1D2" presStyleIdx="2" presStyleCnt="3"/>
      <dgm:spPr/>
      <dgm:t>
        <a:bodyPr/>
        <a:lstStyle/>
        <a:p>
          <a:endParaRPr lang="en-US"/>
        </a:p>
      </dgm:t>
    </dgm:pt>
    <dgm:pt modelId="{19EC6147-41FB-424C-833F-71CFCF85114A}" type="pres">
      <dgm:prSet presAssocID="{AEF2F006-04C1-440D-BC69-2A6A53AD37F8}" presName="connTx" presStyleLbl="parChTrans1D2" presStyleIdx="2" presStyleCnt="3"/>
      <dgm:spPr/>
      <dgm:t>
        <a:bodyPr/>
        <a:lstStyle/>
        <a:p>
          <a:endParaRPr lang="en-US"/>
        </a:p>
      </dgm:t>
    </dgm:pt>
    <dgm:pt modelId="{D622CB47-9409-46A0-BF38-F58DBA38A27E}" type="pres">
      <dgm:prSet presAssocID="{3E666F37-AAA3-467E-B370-17BD1931A0BB}" presName="node" presStyleLbl="node1" presStyleIdx="2" presStyleCnt="3" custScaleX="125957" custRadScaleRad="123913" custRadScaleInc="24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4C66EF-8C81-4497-816E-0E7FA381B4F7}" type="presOf" srcId="{AEF2F006-04C1-440D-BC69-2A6A53AD37F8}" destId="{19EC6147-41FB-424C-833F-71CFCF85114A}" srcOrd="1" destOrd="0" presId="urn:microsoft.com/office/officeart/2005/8/layout/radial1"/>
    <dgm:cxn modelId="{BFEB7085-704A-48EF-BEF9-614B3723EC2B}" srcId="{49F88943-678F-4F32-86FC-334827136FC0}" destId="{06FCDCC8-5B40-4793-98B6-E801FAF78D0A}" srcOrd="0" destOrd="0" parTransId="{492C0E6D-98EE-4EDC-85A1-F9530C3C60EC}" sibTransId="{B38C1FB7-A116-4E8E-B12F-E549CF4350F0}"/>
    <dgm:cxn modelId="{36F9A3CA-DE53-4C6A-829D-28E1B4CDD2F7}" srcId="{49F88943-678F-4F32-86FC-334827136FC0}" destId="{E6284134-12F7-4AF4-9036-AA3F5B40FCDE}" srcOrd="1" destOrd="0" parTransId="{5C4D3811-125C-45B9-9005-0B4D59FD916F}" sibTransId="{67EB615E-618D-4A55-94BA-4D48862AE1A9}"/>
    <dgm:cxn modelId="{83F1476D-F309-4D9B-8A43-B8C867D066DA}" type="presOf" srcId="{E6284134-12F7-4AF4-9036-AA3F5B40FCDE}" destId="{960E5858-717D-4DBC-8385-AB080FEA3A11}" srcOrd="0" destOrd="0" presId="urn:microsoft.com/office/officeart/2005/8/layout/radial1"/>
    <dgm:cxn modelId="{D5C5067B-824C-4718-A4EB-7C96AF609A5A}" type="presOf" srcId="{AEF2F006-04C1-440D-BC69-2A6A53AD37F8}" destId="{5FBDFBA6-6CB5-402E-922F-112CD5952BA1}" srcOrd="0" destOrd="0" presId="urn:microsoft.com/office/officeart/2005/8/layout/radial1"/>
    <dgm:cxn modelId="{CA06AE40-E952-424F-92D0-FA9017C3032F}" srcId="{49F88943-678F-4F32-86FC-334827136FC0}" destId="{3E666F37-AAA3-467E-B370-17BD1931A0BB}" srcOrd="2" destOrd="0" parTransId="{AEF2F006-04C1-440D-BC69-2A6A53AD37F8}" sibTransId="{BFCD4C3F-5EB0-4D5E-9BB6-7E7CE1D9FAAD}"/>
    <dgm:cxn modelId="{6FE6D66F-A973-444E-9126-6671044CE50E}" type="presOf" srcId="{06FCDCC8-5B40-4793-98B6-E801FAF78D0A}" destId="{5D055CE8-62E0-426D-9B11-614DE05C54BF}" srcOrd="0" destOrd="0" presId="urn:microsoft.com/office/officeart/2005/8/layout/radial1"/>
    <dgm:cxn modelId="{1A4CBC80-CBA1-4CDB-AC7A-27219D6C0E92}" type="presOf" srcId="{5C4D3811-125C-45B9-9005-0B4D59FD916F}" destId="{01D944E5-AB22-4631-B6C6-7FC4C17B2147}" srcOrd="1" destOrd="0" presId="urn:microsoft.com/office/officeart/2005/8/layout/radial1"/>
    <dgm:cxn modelId="{7DDC59BE-CEBF-4E93-94BC-2EDB5D098CDE}" type="presOf" srcId="{5C4D3811-125C-45B9-9005-0B4D59FD916F}" destId="{DFEC3DC4-80EA-41AA-89CF-A82013505CBA}" srcOrd="0" destOrd="0" presId="urn:microsoft.com/office/officeart/2005/8/layout/radial1"/>
    <dgm:cxn modelId="{F4A179C5-76C6-4855-9ED2-D05CDDBC6A72}" type="presOf" srcId="{3E666F37-AAA3-467E-B370-17BD1931A0BB}" destId="{D622CB47-9409-46A0-BF38-F58DBA38A27E}" srcOrd="0" destOrd="0" presId="urn:microsoft.com/office/officeart/2005/8/layout/radial1"/>
    <dgm:cxn modelId="{D3CF9CFC-5A50-452B-9782-FCBFAA1B42B4}" type="presOf" srcId="{C9087FA1-2709-404B-98CF-7FD01CA44A12}" destId="{8D13CF53-1563-4634-B52D-09E40ECDDD14}" srcOrd="0" destOrd="0" presId="urn:microsoft.com/office/officeart/2005/8/layout/radial1"/>
    <dgm:cxn modelId="{0724EF1F-6164-4278-88EB-A711B1616589}" type="presOf" srcId="{492C0E6D-98EE-4EDC-85A1-F9530C3C60EC}" destId="{0A79D8C6-1786-4074-ABC6-4A8DC0D0EEC7}" srcOrd="0" destOrd="0" presId="urn:microsoft.com/office/officeart/2005/8/layout/radial1"/>
    <dgm:cxn modelId="{DE19A25F-B1F6-4BFD-BA3D-9776A4A9729F}" type="presOf" srcId="{49F88943-678F-4F32-86FC-334827136FC0}" destId="{DE5EB68C-814C-4796-A33E-5C95C43D961F}" srcOrd="0" destOrd="0" presId="urn:microsoft.com/office/officeart/2005/8/layout/radial1"/>
    <dgm:cxn modelId="{6D73CFAF-147A-47A8-B606-31AB2CE96325}" type="presOf" srcId="{492C0E6D-98EE-4EDC-85A1-F9530C3C60EC}" destId="{47473778-E63F-4AAE-BA85-7F8295E87F0C}" srcOrd="1" destOrd="0" presId="urn:microsoft.com/office/officeart/2005/8/layout/radial1"/>
    <dgm:cxn modelId="{A09E0791-B4BB-41F3-A858-173871136C5D}" srcId="{C9087FA1-2709-404B-98CF-7FD01CA44A12}" destId="{49F88943-678F-4F32-86FC-334827136FC0}" srcOrd="0" destOrd="0" parTransId="{20B4F934-4A57-4E6F-BA29-EAF90E5C8A68}" sibTransId="{EF2DAFCA-30F9-48CA-8EA8-C6C3AABC9BF1}"/>
    <dgm:cxn modelId="{E95AF45C-7E59-4652-8971-89F4F62A80CC}" type="presParOf" srcId="{8D13CF53-1563-4634-B52D-09E40ECDDD14}" destId="{DE5EB68C-814C-4796-A33E-5C95C43D961F}" srcOrd="0" destOrd="0" presId="urn:microsoft.com/office/officeart/2005/8/layout/radial1"/>
    <dgm:cxn modelId="{2F47786E-7C39-49C8-B571-C00654B44F15}" type="presParOf" srcId="{8D13CF53-1563-4634-B52D-09E40ECDDD14}" destId="{0A79D8C6-1786-4074-ABC6-4A8DC0D0EEC7}" srcOrd="1" destOrd="0" presId="urn:microsoft.com/office/officeart/2005/8/layout/radial1"/>
    <dgm:cxn modelId="{EAC208B5-928E-4E7F-9F2B-5A939943E15F}" type="presParOf" srcId="{0A79D8C6-1786-4074-ABC6-4A8DC0D0EEC7}" destId="{47473778-E63F-4AAE-BA85-7F8295E87F0C}" srcOrd="0" destOrd="0" presId="urn:microsoft.com/office/officeart/2005/8/layout/radial1"/>
    <dgm:cxn modelId="{F013DD64-6D1D-407C-934A-0D93D20645CB}" type="presParOf" srcId="{8D13CF53-1563-4634-B52D-09E40ECDDD14}" destId="{5D055CE8-62E0-426D-9B11-614DE05C54BF}" srcOrd="2" destOrd="0" presId="urn:microsoft.com/office/officeart/2005/8/layout/radial1"/>
    <dgm:cxn modelId="{1D74177B-0435-4C10-8ECC-4917197A6565}" type="presParOf" srcId="{8D13CF53-1563-4634-B52D-09E40ECDDD14}" destId="{DFEC3DC4-80EA-41AA-89CF-A82013505CBA}" srcOrd="3" destOrd="0" presId="urn:microsoft.com/office/officeart/2005/8/layout/radial1"/>
    <dgm:cxn modelId="{8EECD32F-C888-4768-B8A0-A43E9C51C30B}" type="presParOf" srcId="{DFEC3DC4-80EA-41AA-89CF-A82013505CBA}" destId="{01D944E5-AB22-4631-B6C6-7FC4C17B2147}" srcOrd="0" destOrd="0" presId="urn:microsoft.com/office/officeart/2005/8/layout/radial1"/>
    <dgm:cxn modelId="{E9722AD8-835D-4630-AF24-EFF50A36CE33}" type="presParOf" srcId="{8D13CF53-1563-4634-B52D-09E40ECDDD14}" destId="{960E5858-717D-4DBC-8385-AB080FEA3A11}" srcOrd="4" destOrd="0" presId="urn:microsoft.com/office/officeart/2005/8/layout/radial1"/>
    <dgm:cxn modelId="{B96783BF-F1E3-434C-A7FD-B6AC6BA8CEAF}" type="presParOf" srcId="{8D13CF53-1563-4634-B52D-09E40ECDDD14}" destId="{5FBDFBA6-6CB5-402E-922F-112CD5952BA1}" srcOrd="5" destOrd="0" presId="urn:microsoft.com/office/officeart/2005/8/layout/radial1"/>
    <dgm:cxn modelId="{2A4CBBCB-6ED1-41EF-B550-295060317B54}" type="presParOf" srcId="{5FBDFBA6-6CB5-402E-922F-112CD5952BA1}" destId="{19EC6147-41FB-424C-833F-71CFCF85114A}" srcOrd="0" destOrd="0" presId="urn:microsoft.com/office/officeart/2005/8/layout/radial1"/>
    <dgm:cxn modelId="{D6E341E2-D5E7-4E12-ADC8-CEC1F059C974}" type="presParOf" srcId="{8D13CF53-1563-4634-B52D-09E40ECDDD14}" destId="{D622CB47-9409-46A0-BF38-F58DBA38A27E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5EB68C-814C-4796-A33E-5C95C43D961F}">
      <dsp:nvSpPr>
        <dsp:cNvPr id="0" name=""/>
        <dsp:cNvSpPr/>
      </dsp:nvSpPr>
      <dsp:spPr>
        <a:xfrm>
          <a:off x="1809749" y="1839207"/>
          <a:ext cx="2623124" cy="1231435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2000"/>
                <a:satMod val="180000"/>
              </a:schemeClr>
            </a:gs>
            <a:gs pos="65000">
              <a:schemeClr val="accent2">
                <a:hueOff val="0"/>
                <a:satOff val="0"/>
                <a:lumOff val="0"/>
                <a:alphaOff val="0"/>
                <a:tint val="32000"/>
                <a:satMod val="25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3000"/>
                <a:satMod val="300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" pitchFamily="2" charset="0"/>
              <a:cs typeface="Nikosh" pitchFamily="2" charset="0"/>
            </a:rPr>
            <a:t>কম্পিউটার</a:t>
          </a:r>
          <a:r>
            <a:rPr lang="en-US" sz="2800" kern="1200" dirty="0" smtClean="0">
              <a:latin typeface="Nikosh" pitchFamily="2" charset="0"/>
              <a:cs typeface="Nikosh" pitchFamily="2" charset="0"/>
            </a:rPr>
            <a:t> </a:t>
          </a:r>
          <a:r>
            <a:rPr lang="en-US" sz="2800" kern="1200" dirty="0" err="1" smtClean="0">
              <a:latin typeface="Nikosh" pitchFamily="2" charset="0"/>
              <a:cs typeface="Nikosh" pitchFamily="2" charset="0"/>
            </a:rPr>
            <a:t>ভাইরাস</a:t>
          </a:r>
          <a:endParaRPr lang="en-US" sz="2800" kern="1200" dirty="0" smtClean="0">
            <a:latin typeface="Nikosh" pitchFamily="2" charset="0"/>
            <a:cs typeface="Nikosh" pitchFamily="2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 dirty="0"/>
        </a:p>
      </dsp:txBody>
      <dsp:txXfrm>
        <a:off x="2193897" y="2019546"/>
        <a:ext cx="1854828" cy="870757"/>
      </dsp:txXfrm>
    </dsp:sp>
    <dsp:sp modelId="{0A79D8C6-1786-4074-ABC6-4A8DC0D0EEC7}">
      <dsp:nvSpPr>
        <dsp:cNvPr id="0" name=""/>
        <dsp:cNvSpPr/>
      </dsp:nvSpPr>
      <dsp:spPr>
        <a:xfrm rot="16118909">
          <a:off x="2905491" y="1620973"/>
          <a:ext cx="393310" cy="43340"/>
        </a:xfrm>
        <a:custGeom>
          <a:avLst/>
          <a:gdLst/>
          <a:ahLst/>
          <a:cxnLst/>
          <a:rect l="0" t="0" r="0" b="0"/>
          <a:pathLst>
            <a:path>
              <a:moveTo>
                <a:pt x="0" y="21670"/>
              </a:moveTo>
              <a:lnTo>
                <a:pt x="393310" y="21670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092314" y="1632811"/>
        <a:ext cx="19665" cy="19665"/>
      </dsp:txXfrm>
    </dsp:sp>
    <dsp:sp modelId="{5D055CE8-62E0-426D-9B11-614DE05C54BF}">
      <dsp:nvSpPr>
        <dsp:cNvPr id="0" name=""/>
        <dsp:cNvSpPr/>
      </dsp:nvSpPr>
      <dsp:spPr>
        <a:xfrm>
          <a:off x="1850602" y="-21677"/>
          <a:ext cx="2459186" cy="146779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600" kern="1200" dirty="0"/>
        </a:p>
      </dsp:txBody>
      <dsp:txXfrm>
        <a:off x="2210741" y="193276"/>
        <a:ext cx="1738908" cy="1037888"/>
      </dsp:txXfrm>
    </dsp:sp>
    <dsp:sp modelId="{DFEC3DC4-80EA-41AA-89CF-A82013505CBA}">
      <dsp:nvSpPr>
        <dsp:cNvPr id="0" name=""/>
        <dsp:cNvSpPr/>
      </dsp:nvSpPr>
      <dsp:spPr>
        <a:xfrm rot="1678413">
          <a:off x="3957051" y="3026557"/>
          <a:ext cx="562687" cy="43340"/>
        </a:xfrm>
        <a:custGeom>
          <a:avLst/>
          <a:gdLst/>
          <a:ahLst/>
          <a:cxnLst/>
          <a:rect l="0" t="0" r="0" b="0"/>
          <a:pathLst>
            <a:path>
              <a:moveTo>
                <a:pt x="0" y="21670"/>
              </a:moveTo>
              <a:lnTo>
                <a:pt x="562687" y="21670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224328" y="3034160"/>
        <a:ext cx="28134" cy="28134"/>
      </dsp:txXfrm>
    </dsp:sp>
    <dsp:sp modelId="{960E5858-717D-4DBC-8385-AB080FEA3A11}">
      <dsp:nvSpPr>
        <dsp:cNvPr id="0" name=""/>
        <dsp:cNvSpPr/>
      </dsp:nvSpPr>
      <dsp:spPr>
        <a:xfrm>
          <a:off x="4375994" y="2767973"/>
          <a:ext cx="1720005" cy="1620195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100" kern="1200" dirty="0"/>
        </a:p>
      </dsp:txBody>
      <dsp:txXfrm>
        <a:off x="4627883" y="3005245"/>
        <a:ext cx="1216227" cy="1145651"/>
      </dsp:txXfrm>
    </dsp:sp>
    <dsp:sp modelId="{5FBDFBA6-6CB5-402E-922F-112CD5952BA1}">
      <dsp:nvSpPr>
        <dsp:cNvPr id="0" name=""/>
        <dsp:cNvSpPr/>
      </dsp:nvSpPr>
      <dsp:spPr>
        <a:xfrm rot="9057352">
          <a:off x="1720933" y="3046871"/>
          <a:ext cx="590782" cy="43340"/>
        </a:xfrm>
        <a:custGeom>
          <a:avLst/>
          <a:gdLst/>
          <a:ahLst/>
          <a:cxnLst/>
          <a:rect l="0" t="0" r="0" b="0"/>
          <a:pathLst>
            <a:path>
              <a:moveTo>
                <a:pt x="0" y="21670"/>
              </a:moveTo>
              <a:lnTo>
                <a:pt x="590782" y="21670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001555" y="3053772"/>
        <a:ext cx="29539" cy="29539"/>
      </dsp:txXfrm>
    </dsp:sp>
    <dsp:sp modelId="{D622CB47-9409-46A0-BF38-F58DBA38A27E}">
      <dsp:nvSpPr>
        <dsp:cNvPr id="0" name=""/>
        <dsp:cNvSpPr/>
      </dsp:nvSpPr>
      <dsp:spPr>
        <a:xfrm>
          <a:off x="76199" y="2898696"/>
          <a:ext cx="1848789" cy="1467794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400" kern="1200" dirty="0"/>
        </a:p>
      </dsp:txBody>
      <dsp:txXfrm>
        <a:off x="346948" y="3113649"/>
        <a:ext cx="1307291" cy="10378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A0BF93-4935-4C52-B9E5-7FBE4DF1CE59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6115B7-A5E9-41D1-8DE3-609398DD2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233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115B7-A5E9-41D1-8DE3-609398DD212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329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797ED87-902A-489E-B0E2-055FBF6F05E4}" type="datetimeFigureOut">
              <a:rPr lang="en-US" smtClean="0"/>
              <a:t>5/17/2026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5075CB79-3C9F-48CB-9742-DB945BE6483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tical Scroll 4"/>
          <p:cNvSpPr/>
          <p:nvPr/>
        </p:nvSpPr>
        <p:spPr>
          <a:xfrm>
            <a:off x="7924800" y="0"/>
            <a:ext cx="1330036" cy="674716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838200"/>
            <a:ext cx="5507182" cy="4267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1600200" y="1244906"/>
            <a:ext cx="4578927" cy="1107996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txBody>
          <a:bodyPr wrap="square">
            <a:spAutoFit/>
          </a:bodyPr>
          <a:lstStyle/>
          <a:p>
            <a:r>
              <a:rPr lang="as-IN" sz="6600" dirty="0" smtClean="0">
                <a:solidFill>
                  <a:schemeClr val="bg1">
                    <a:lumMod val="95000"/>
                  </a:schemeClr>
                </a:solidFill>
                <a:latin typeface="Nikosh" pitchFamily="2" charset="0"/>
                <a:cs typeface="Nikosh" pitchFamily="2" charset="0"/>
              </a:rPr>
              <a:t>সবাইকে শুভেচ্ছা</a:t>
            </a:r>
            <a:endParaRPr lang="as-IN" sz="6600" dirty="0">
              <a:solidFill>
                <a:schemeClr val="bg1">
                  <a:lumMod val="95000"/>
                </a:schemeClr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63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4000" b="1" dirty="0" err="1" smtClean="0">
                <a:latin typeface="Nikosh" pitchFamily="2" charset="0"/>
                <a:cs typeface="Nikosh" pitchFamily="2" charset="0"/>
              </a:rPr>
              <a:t>নাম</a:t>
            </a:r>
            <a:r>
              <a:rPr lang="en-US" sz="4000" b="1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sz="4000" b="1" dirty="0" err="1" smtClean="0">
                <a:latin typeface="Nikosh" pitchFamily="2" charset="0"/>
                <a:cs typeface="Nikosh" pitchFamily="2" charset="0"/>
              </a:rPr>
              <a:t>মোছা:সাথী</a:t>
            </a:r>
            <a:endParaRPr lang="en-US" sz="4000" b="1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সহকারী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শিক্ষক</a:t>
            </a:r>
            <a:endParaRPr lang="en-US" sz="32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তথ্য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ও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যোগাযোগ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প্রযুক্তি</a:t>
            </a:r>
            <a:endParaRPr lang="en-US" sz="32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নেহালগাঁও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উচ্চ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বিদ্যালয়</a:t>
            </a:r>
          </a:p>
          <a:p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বোচাগঞ্জ,দিনাজপুর</a:t>
            </a:r>
            <a:endParaRPr lang="en-US" sz="3200" dirty="0" smtClean="0"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Nikosh" pitchFamily="2" charset="0"/>
                <a:cs typeface="Nikosh" pitchFamily="2" charset="0"/>
              </a:rPr>
              <a:t>শ্রেণি:৮ম</a:t>
            </a:r>
          </a:p>
          <a:p>
            <a:r>
              <a:rPr lang="as-IN" sz="3200" dirty="0" smtClean="0">
                <a:latin typeface="Nikosh" pitchFamily="2" charset="0"/>
                <a:cs typeface="Nikosh" pitchFamily="2" charset="0"/>
              </a:rPr>
              <a:t>তথ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্য</a:t>
            </a:r>
            <a:r>
              <a:rPr lang="as-IN" sz="3200" dirty="0" smtClean="0">
                <a:latin typeface="Nikosh" pitchFamily="2" charset="0"/>
                <a:cs typeface="Nikosh" pitchFamily="2" charset="0"/>
              </a:rPr>
              <a:t> ও যোগাযোগ প্রযুক্তি</a:t>
            </a:r>
          </a:p>
          <a:p>
            <a:r>
              <a:rPr lang="en-US" sz="3200" dirty="0" smtClean="0">
                <a:latin typeface="Nikosh" pitchFamily="2" charset="0"/>
                <a:cs typeface="Nikosh" pitchFamily="2" charset="0"/>
              </a:rPr>
              <a:t>অধ্যয়:৩য় </a:t>
            </a:r>
          </a:p>
          <a:p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3200" smtClean="0">
                <a:latin typeface="Nikosh" pitchFamily="2" charset="0"/>
                <a:cs typeface="Nikosh" pitchFamily="2" charset="0"/>
              </a:rPr>
              <a:t>: ১৭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err="1" smtClean="0"/>
              <a:t>পরিচিতি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51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2514600" y="304800"/>
            <a:ext cx="4953000" cy="2057400"/>
          </a:xfrm>
          <a:prstGeom prst="wedgeEllipse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dirty="0" smtClean="0">
                <a:solidFill>
                  <a:schemeClr val="tx1"/>
                </a:solidFill>
              </a:rPr>
              <a:t>নিচের ছবিগুলো দেখো-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590800"/>
            <a:ext cx="3200400" cy="304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971799"/>
            <a:ext cx="2885209" cy="248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78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78238365"/>
              </p:ext>
            </p:extLst>
          </p:nvPr>
        </p:nvGraphicFramePr>
        <p:xfrm>
          <a:off x="1524000" y="1094509"/>
          <a:ext cx="6096000" cy="4366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155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685800"/>
            <a:ext cx="7391400" cy="4647426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s-IN" sz="4400" b="1" i="1" dirty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এই পাঠ শেষে </a:t>
            </a:r>
            <a:r>
              <a:rPr lang="as-IN" sz="4400" b="1" i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শিক্ষার্থীরা</a:t>
            </a:r>
            <a:r>
              <a:rPr lang="en-US" sz="4400" b="1" i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-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কম্পিউটার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তা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জানতে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পারবে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pPr marL="571500" indent="-571500">
              <a:buFont typeface="Wingdings" pitchFamily="2" charset="2"/>
              <a:buChar char="q"/>
            </a:pPr>
            <a:r>
              <a:rPr lang="as-IN" sz="3600" dirty="0">
                <a:latin typeface="Nikosh" pitchFamily="2" charset="0"/>
                <a:cs typeface="Nikosh" pitchFamily="2" charset="0"/>
              </a:rPr>
              <a:t>কম্পিউটার </a:t>
            </a:r>
            <a:r>
              <a:rPr lang="as-IN" sz="3600" dirty="0" smtClean="0"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গুলো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সহজেই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চিহিত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ম্যালওয়্যার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সম্পর্কে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ধারনা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পাবে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as-IN" sz="3600" dirty="0">
                <a:latin typeface="Nikosh" pitchFamily="2" charset="0"/>
                <a:cs typeface="Nikosh" pitchFamily="2" charset="0"/>
              </a:rPr>
              <a:t>কম্পিউটার </a:t>
            </a:r>
            <a:r>
              <a:rPr lang="as-IN" sz="3600" dirty="0" smtClean="0"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ের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ক্ষতিকর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দিকগুলো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তা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জানতে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পারবে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।</a:t>
            </a:r>
          </a:p>
          <a:p>
            <a:endParaRPr lang="en-US" sz="3600" dirty="0" smtClean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519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4862945" cy="731837"/>
          </a:xfrm>
        </p:spPr>
        <p:txBody>
          <a:bodyPr>
            <a:noAutofit/>
          </a:bodyPr>
          <a:lstStyle/>
          <a:p>
            <a:pPr algn="l"/>
            <a:r>
              <a:rPr lang="as-IN" sz="4800" b="1" dirty="0" smtClean="0">
                <a:latin typeface="Nikosh" pitchFamily="2" charset="0"/>
                <a:cs typeface="Nikosh" pitchFamily="2" charset="0"/>
              </a:rPr>
              <a:t>কম্পিউটার ভাইরাস</a:t>
            </a:r>
            <a:r>
              <a:rPr lang="en-US" sz="4800" b="1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800" b="1" dirty="0" err="1" smtClean="0">
                <a:latin typeface="Nikosh" pitchFamily="2" charset="0"/>
                <a:cs typeface="Nikosh" pitchFamily="2" charset="0"/>
              </a:rPr>
              <a:t>কি</a:t>
            </a:r>
            <a:r>
              <a:rPr lang="en-US" sz="4800" b="1" dirty="0" smtClean="0">
                <a:latin typeface="Nikosh" pitchFamily="2" charset="0"/>
                <a:cs typeface="Nikosh" pitchFamily="2" charset="0"/>
              </a:rPr>
              <a:t>?</a:t>
            </a:r>
            <a:r>
              <a:rPr lang="as-IN" sz="3200" dirty="0">
                <a:latin typeface="Nikosh" pitchFamily="2" charset="0"/>
                <a:cs typeface="Nikosh" pitchFamily="2" charset="0"/>
              </a:rPr>
              <a:t/>
            </a:r>
            <a:br>
              <a:rPr lang="as-IN" sz="3200" dirty="0">
                <a:latin typeface="Nikosh" pitchFamily="2" charset="0"/>
                <a:cs typeface="Nikosh" pitchFamily="2" charset="0"/>
              </a:rPr>
            </a:b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6856" y="1627258"/>
            <a:ext cx="3082636" cy="18075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87581" y="3962400"/>
            <a:ext cx="76407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কম্পিউটার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হলো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এক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ধরনের</a:t>
            </a:r>
            <a:r>
              <a:rPr lang="en-US" sz="32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ক্ষতিকারক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সফটওয়্যার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।</a:t>
            </a:r>
            <a:r>
              <a:rPr lang="as-IN" sz="3200" dirty="0">
                <a:latin typeface="Nikosh" pitchFamily="2" charset="0"/>
                <a:cs typeface="Nikosh" pitchFamily="2" charset="0"/>
              </a:rPr>
              <a:t>কম্পিউটার ভাইরাস কম্পিউটার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সিষ্টেমের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নানা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ধরনের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ক্ষতি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থাকে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32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581" y="1459489"/>
            <a:ext cx="3470563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3913042"/>
            <a:ext cx="872836" cy="70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4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99309" y="1371600"/>
            <a:ext cx="645621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as-IN" dirty="0"/>
          </a:p>
          <a:p>
            <a:pPr marL="285750" indent="-285750">
              <a:buFont typeface="Wingdings" pitchFamily="2" charset="2"/>
              <a:buChar char="Ø"/>
            </a:pPr>
            <a:r>
              <a:rPr lang="as-IN" sz="3200" b="1" u="sng" dirty="0">
                <a:latin typeface="Nikosh" pitchFamily="2" charset="0"/>
                <a:cs typeface="Nikosh" pitchFamily="2" charset="0"/>
              </a:rPr>
              <a:t>    </a:t>
            </a:r>
            <a:r>
              <a:rPr lang="as-IN" sz="3200" b="1" u="sng" dirty="0" smtClean="0">
                <a:latin typeface="Nikosh" pitchFamily="2" charset="0"/>
                <a:cs typeface="Nikosh" pitchFamily="2" charset="0"/>
              </a:rPr>
              <a:t>স্ব-প্রতিলিপ</a:t>
            </a:r>
            <a:r>
              <a:rPr lang="en-US" sz="3200" b="1" u="sng" dirty="0" smtClean="0">
                <a:latin typeface="Nikosh" pitchFamily="2" charset="0"/>
                <a:cs typeface="Nikosh" pitchFamily="2" charset="0"/>
              </a:rPr>
              <a:t>ি : </a:t>
            </a:r>
            <a:r>
              <a:rPr lang="as-IN" dirty="0"/>
              <a:t>একটি কম্পিউটার থেকে অন্য কম্পিউটারে বা ফাইলে নিজে থেকেই ছড়িয়ে পড়ে </a:t>
            </a:r>
            <a:r>
              <a:rPr lang="as-IN" dirty="0" smtClean="0"/>
              <a:t>।</a:t>
            </a:r>
            <a:endParaRPr lang="en-US" dirty="0" smtClean="0"/>
          </a:p>
          <a:p>
            <a:pPr marL="285750" indent="-285750">
              <a:buFont typeface="Wingdings" pitchFamily="2" charset="2"/>
              <a:buChar char="Ø"/>
            </a:pPr>
            <a:endParaRPr lang="as-IN" dirty="0"/>
          </a:p>
          <a:p>
            <a:pPr marL="285750" indent="-285750">
              <a:buFont typeface="Wingdings" pitchFamily="2" charset="2"/>
              <a:buChar char="Ø"/>
            </a:pPr>
            <a:r>
              <a:rPr lang="as-IN" dirty="0"/>
              <a:t> </a:t>
            </a:r>
            <a:r>
              <a:rPr lang="as-IN" dirty="0" smtClean="0"/>
              <a:t> </a:t>
            </a:r>
            <a:r>
              <a:rPr lang="as-IN" sz="3200" b="1" u="sng" dirty="0">
                <a:latin typeface="Nikosh" pitchFamily="2" charset="0"/>
                <a:cs typeface="Nikosh" pitchFamily="2" charset="0"/>
              </a:rPr>
              <a:t>ক্ষতি সাধন: </a:t>
            </a:r>
            <a:r>
              <a:rPr lang="as-IN" dirty="0"/>
              <a:t>সিস্টেমের ফাইল, ডকুমেন্ট বা প্রোগ্রাম ধ্বংস বা পরিবর্তন </a:t>
            </a:r>
            <a:r>
              <a:rPr lang="as-IN" dirty="0" smtClean="0"/>
              <a:t>ক</a:t>
            </a:r>
            <a:r>
              <a:rPr lang="en-US" dirty="0" err="1" smtClean="0"/>
              <a:t>রা</a:t>
            </a:r>
            <a:r>
              <a:rPr lang="en-US" dirty="0" smtClean="0"/>
              <a:t> ।</a:t>
            </a:r>
            <a:endParaRPr lang="en-US" dirty="0"/>
          </a:p>
          <a:p>
            <a:endParaRPr lang="as-IN" dirty="0"/>
          </a:p>
          <a:p>
            <a:pPr marL="285750" indent="-285750">
              <a:buFont typeface="Wingdings" pitchFamily="2" charset="2"/>
              <a:buChar char="Ø"/>
            </a:pPr>
            <a:r>
              <a:rPr lang="as-IN" sz="3200" b="1" u="sng" dirty="0">
                <a:latin typeface="Nikosh" pitchFamily="2" charset="0"/>
                <a:cs typeface="Nikosh" pitchFamily="2" charset="0"/>
              </a:rPr>
              <a:t> </a:t>
            </a:r>
            <a:r>
              <a:rPr lang="as-IN" sz="3200" b="1" u="sng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as-IN" sz="3200" b="1" u="sng" dirty="0">
                <a:latin typeface="Nikosh" pitchFamily="2" charset="0"/>
                <a:cs typeface="Nikosh" pitchFamily="2" charset="0"/>
              </a:rPr>
              <a:t>ধীরগতি: </a:t>
            </a:r>
            <a:r>
              <a:rPr lang="as-IN" dirty="0"/>
              <a:t>কম্পিউটার অস্বাভাবিকভাবে ধীর বা স্লো হয়ে </a:t>
            </a:r>
            <a:r>
              <a:rPr lang="as-IN" dirty="0" smtClean="0"/>
              <a:t>যায়</a:t>
            </a:r>
            <a:r>
              <a:rPr lang="en-US" dirty="0" smtClean="0"/>
              <a:t> ।</a:t>
            </a:r>
          </a:p>
          <a:p>
            <a:endParaRPr lang="as-IN" dirty="0"/>
          </a:p>
          <a:p>
            <a:pPr marL="285750" indent="-285750">
              <a:buFont typeface="Wingdings" pitchFamily="2" charset="2"/>
              <a:buChar char="Ø"/>
            </a:pPr>
            <a:r>
              <a:rPr lang="as-IN" dirty="0"/>
              <a:t> </a:t>
            </a:r>
            <a:r>
              <a:rPr lang="as-IN" sz="3200" b="1" u="sng" dirty="0">
                <a:latin typeface="Nikosh" pitchFamily="2" charset="0"/>
                <a:cs typeface="Nikosh" pitchFamily="2" charset="0"/>
              </a:rPr>
              <a:t> </a:t>
            </a:r>
            <a:r>
              <a:rPr lang="as-IN" sz="3200" b="1" u="sng" dirty="0" smtClean="0">
                <a:latin typeface="Nikosh" pitchFamily="2" charset="0"/>
                <a:cs typeface="Nikosh" pitchFamily="2" charset="0"/>
              </a:rPr>
              <a:t>অপ্রত্যাশিত </a:t>
            </a:r>
            <a:r>
              <a:rPr lang="as-IN" sz="3200" b="1" u="sng" dirty="0">
                <a:latin typeface="Nikosh" pitchFamily="2" charset="0"/>
                <a:cs typeface="Nikosh" pitchFamily="2" charset="0"/>
              </a:rPr>
              <a:t>আচরণ: </a:t>
            </a:r>
            <a:r>
              <a:rPr lang="as-IN" dirty="0"/>
              <a:t>বারবার কম্পিউটার রিস্টার্ট হওয়া, ফাইল গায়েব হওয়া বা অচেনা মেসেজ দেখানো </a:t>
            </a:r>
            <a:r>
              <a:rPr lang="as-IN" dirty="0" smtClean="0"/>
              <a:t>। </a:t>
            </a:r>
            <a:endParaRPr lang="en-US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1537855" y="152400"/>
            <a:ext cx="5638800" cy="10668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800" dirty="0">
                <a:latin typeface="Nikosh" pitchFamily="2" charset="0"/>
                <a:cs typeface="Nikosh" pitchFamily="2" charset="0"/>
              </a:rPr>
              <a:t>কম্পিউটার ভাইরাসের প্রধান বৈশিষ্ট্য ও লক্ষণ:</a:t>
            </a:r>
          </a:p>
        </p:txBody>
      </p:sp>
    </p:spTree>
    <p:extLst>
      <p:ext uri="{BB962C8B-B14F-4D97-AF65-F5344CB8AC3E}">
        <p14:creationId xmlns:p14="http://schemas.microsoft.com/office/powerpoint/2010/main" val="113534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1" y="1981200"/>
            <a:ext cx="6421582" cy="3505200"/>
          </a:xfrm>
        </p:spPr>
      </p:pic>
      <p:sp>
        <p:nvSpPr>
          <p:cNvPr id="4" name="Wave 3"/>
          <p:cNvSpPr/>
          <p:nvPr/>
        </p:nvSpPr>
        <p:spPr>
          <a:xfrm>
            <a:off x="1371600" y="381000"/>
            <a:ext cx="6629400" cy="16764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dirty="0">
                <a:latin typeface="Nikosh" pitchFamily="2" charset="0"/>
                <a:cs typeface="Nikosh" pitchFamily="2" charset="0"/>
              </a:rPr>
              <a:t>দুটি পরিচিত কম্পিউটার ভাইরাসের নাম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বলো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-</a:t>
            </a:r>
            <a:endParaRPr lang="as-IN" sz="36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13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2133600" y="-6927"/>
            <a:ext cx="5562600" cy="2279073"/>
          </a:xfrm>
          <a:prstGeom prst="downArrow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400" b="1" dirty="0">
                <a:latin typeface="Nikosh" pitchFamily="2" charset="0"/>
                <a:cs typeface="Nikosh" pitchFamily="2" charset="0"/>
              </a:rPr>
              <a:t>প্রতিরোধের উপায়</a:t>
            </a:r>
          </a:p>
        </p:txBody>
      </p:sp>
      <p:sp>
        <p:nvSpPr>
          <p:cNvPr id="4" name="Flowchart: Sequential Access Storage 3"/>
          <p:cNvSpPr/>
          <p:nvPr/>
        </p:nvSpPr>
        <p:spPr>
          <a:xfrm>
            <a:off x="1246909" y="2367758"/>
            <a:ext cx="6830291" cy="3347242"/>
          </a:xfrm>
          <a:prstGeom prst="flowChartMagneticTap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dirty="0"/>
              <a:t> একটি শক্তিশালী এবং হালনাগাদ </a:t>
            </a:r>
            <a:r>
              <a:rPr lang="as-IN" dirty="0" smtClean="0"/>
              <a:t>অ্যান্টিভাইরাস ব্যবহার করা ।  অপরিচিত বা সন্দেহজনক ইমেইল অ্যাটাচমেন্ট ওপেন </a:t>
            </a:r>
            <a:r>
              <a:rPr lang="as-IN" dirty="0"/>
              <a:t>না করা </a:t>
            </a:r>
            <a:r>
              <a:rPr lang="en-US" dirty="0" smtClean="0"/>
              <a:t>।</a:t>
            </a:r>
            <a:endParaRPr lang="as-IN" dirty="0"/>
          </a:p>
          <a:p>
            <a:pPr algn="ctr"/>
            <a:r>
              <a:rPr lang="as-IN" dirty="0"/>
              <a:t>    সফ্টওয়্যার বা ফাইল ডাউনলোডের ক্ষেত্রে বিশ্বস্ত উৎস ব্যবহার করা </a:t>
            </a:r>
            <a:r>
              <a:rPr lang="en-US" dirty="0" smtClean="0"/>
              <a:t>।</a:t>
            </a:r>
            <a:endParaRPr lang="as-IN" dirty="0"/>
          </a:p>
          <a:p>
            <a:pPr algn="ctr"/>
            <a:r>
              <a:rPr lang="as-IN" dirty="0"/>
              <a:t>    নিয়মিত গুরুত্বপূর্ণ ফাইল ব্যাকআপ রাখা 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28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29673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as-IN" dirty="0"/>
          </a:p>
          <a:p>
            <a:r>
              <a:rPr lang="as-IN" dirty="0"/>
              <a:t> 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1087582" y="1794541"/>
            <a:ext cx="3636818" cy="10644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জোড়ায়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কাজ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Snip Diagonal Corner Rectangle 7"/>
          <p:cNvSpPr/>
          <p:nvPr/>
        </p:nvSpPr>
        <p:spPr>
          <a:xfrm>
            <a:off x="1295400" y="4648200"/>
            <a:ext cx="5853546" cy="1219200"/>
          </a:xfrm>
          <a:prstGeom prst="snip2Diag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2800" dirty="0">
                <a:latin typeface="Nikosh" pitchFamily="2" charset="0"/>
                <a:cs typeface="Nikosh" pitchFamily="2" charset="0"/>
              </a:rPr>
              <a:t>কম্পিউটার ভাইরাস দ্বারা আক্রান্ত হবার লক্ষণ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618" y="990972"/>
            <a:ext cx="2933700" cy="283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4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79418" y="2306782"/>
            <a:ext cx="5410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একটি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অন্টিভাইরাসের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নাম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লিখ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</a:p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ক</a:t>
            </a:r>
            <a:r>
              <a:rPr lang="en-US" sz="2400" dirty="0">
                <a:latin typeface="Nikosh" pitchFamily="2" charset="0"/>
                <a:cs typeface="Nikosh" pitchFamily="2" charset="0"/>
              </a:rPr>
              <a:t>) </a:t>
            </a:r>
            <a:r>
              <a:rPr lang="en-US" sz="2400" dirty="0" err="1">
                <a:latin typeface="Nikosh" pitchFamily="2" charset="0"/>
                <a:cs typeface="Nikosh" pitchFamily="2" charset="0"/>
              </a:rPr>
              <a:t>ersky</a:t>
            </a:r>
            <a:r>
              <a:rPr lang="en-US" sz="2400" dirty="0">
                <a:latin typeface="Nikosh" pitchFamily="2" charset="0"/>
                <a:cs typeface="Nikosh" pitchFamily="2" charset="0"/>
              </a:rPr>
              <a:t>             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  খ) Toolkit</a:t>
            </a:r>
          </a:p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গ) 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Avast</a:t>
            </a:r>
            <a:r>
              <a:rPr lang="en-US" sz="2400" dirty="0" smtClean="0">
                <a:latin typeface="Nikosh" pitchFamily="2" charset="0"/>
                <a:cs typeface="Nikosh" pitchFamily="2" charset="0"/>
              </a:rPr>
              <a:t>                ঘ) Pc-</a:t>
            </a:r>
            <a:r>
              <a:rPr lang="en-US" sz="2400" dirty="0" err="1" smtClean="0">
                <a:latin typeface="Nikosh" pitchFamily="2" charset="0"/>
                <a:cs typeface="Nikosh" pitchFamily="2" charset="0"/>
              </a:rPr>
              <a:t>cilin</a:t>
            </a:r>
            <a:endParaRPr lang="en-US" sz="24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200" dirty="0" smtClean="0">
                <a:latin typeface="Nikosh" pitchFamily="2" charset="0"/>
                <a:cs typeface="Nikosh" pitchFamily="2" charset="0"/>
              </a:rPr>
              <a:t>2.নিচের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কোনটি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as-IN" sz="3200" dirty="0">
                <a:latin typeface="Nikosh" pitchFamily="2" charset="0"/>
                <a:cs typeface="Nikosh" pitchFamily="2" charset="0"/>
              </a:rPr>
              <a:t>কম্পিউটার ভাইরাসের </a:t>
            </a:r>
            <a:r>
              <a:rPr lang="as-IN" sz="3200" dirty="0" smtClean="0">
                <a:latin typeface="Nikosh" pitchFamily="2" charset="0"/>
                <a:cs typeface="Nikosh" pitchFamily="2" charset="0"/>
              </a:rPr>
              <a:t>নাম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200" dirty="0" err="1" smtClean="0">
                <a:latin typeface="Nikosh" pitchFamily="2" charset="0"/>
                <a:cs typeface="Nikosh" pitchFamily="2" charset="0"/>
              </a:rPr>
              <a:t>নয়</a:t>
            </a:r>
            <a:r>
              <a:rPr lang="en-US" sz="3200" dirty="0" smtClean="0">
                <a:latin typeface="Nikosh" pitchFamily="2" charset="0"/>
                <a:cs typeface="Nikosh" pitchFamily="2" charset="0"/>
              </a:rPr>
              <a:t>?</a:t>
            </a:r>
          </a:p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ক) Trojan Horse    খ) Zeus</a:t>
            </a:r>
          </a:p>
          <a:p>
            <a:r>
              <a:rPr lang="en-US" sz="2400" dirty="0" smtClean="0">
                <a:latin typeface="Nikosh" pitchFamily="2" charset="0"/>
                <a:cs typeface="Nikosh" pitchFamily="2" charset="0"/>
              </a:rPr>
              <a:t>গ) Melisa                 ঘ) </a:t>
            </a:r>
            <a:r>
              <a:rPr lang="en-US" sz="2400" dirty="0" err="1">
                <a:latin typeface="Nikosh" pitchFamily="2" charset="0"/>
                <a:cs typeface="Nikosh" pitchFamily="2" charset="0"/>
              </a:rPr>
              <a:t>Ms</a:t>
            </a:r>
            <a:r>
              <a:rPr lang="en-US" sz="2400" dirty="0">
                <a:latin typeface="Nikosh" pitchFamily="2" charset="0"/>
                <a:cs typeface="Nikosh" pitchFamily="2" charset="0"/>
              </a:rPr>
              <a:t>-word) </a:t>
            </a:r>
          </a:p>
        </p:txBody>
      </p:sp>
      <p:sp>
        <p:nvSpPr>
          <p:cNvPr id="4" name="Left-Right Arrow 3"/>
          <p:cNvSpPr/>
          <p:nvPr/>
        </p:nvSpPr>
        <p:spPr>
          <a:xfrm>
            <a:off x="1482436" y="457200"/>
            <a:ext cx="5680364" cy="1634836"/>
          </a:xfrm>
          <a:prstGeom prst="left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মূল্যায়ন</a:t>
            </a:r>
            <a:endParaRPr lang="en-US" sz="4000" dirty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9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Sequential Access Storage 3"/>
          <p:cNvSpPr/>
          <p:nvPr/>
        </p:nvSpPr>
        <p:spPr>
          <a:xfrm>
            <a:off x="2154381" y="96981"/>
            <a:ext cx="4523510" cy="886691"/>
          </a:xfrm>
          <a:prstGeom prst="flowChartMagneticTap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b="1" dirty="0" smtClean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বাড়ির</a:t>
            </a:r>
            <a:r>
              <a:rPr lang="as-IN" sz="3600" b="1" dirty="0"/>
              <a:t/>
            </a:r>
            <a:br>
              <a:rPr lang="as-IN" sz="3600" b="1" dirty="0"/>
            </a:br>
            <a:r>
              <a:rPr lang="as-IN" sz="3600" b="1" dirty="0">
                <a:solidFill>
                  <a:schemeClr val="accent6">
                    <a:lumMod val="50000"/>
                  </a:schemeClr>
                </a:solidFill>
                <a:latin typeface="Nikosh" pitchFamily="2" charset="0"/>
                <a:cs typeface="Nikosh" pitchFamily="2" charset="0"/>
              </a:rPr>
              <a:t>কাজ </a:t>
            </a:r>
            <a:endParaRPr lang="en-US" sz="3600" b="1" dirty="0"/>
          </a:p>
        </p:txBody>
      </p:sp>
      <p:sp>
        <p:nvSpPr>
          <p:cNvPr id="7" name="Rounded Rectangle 6"/>
          <p:cNvSpPr/>
          <p:nvPr/>
        </p:nvSpPr>
        <p:spPr>
          <a:xfrm>
            <a:off x="1676400" y="4191000"/>
            <a:ext cx="5936673" cy="18288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কম্পিঊটারকে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ভাইরাস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মুক্ত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রাখার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জন্য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যা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করতে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হবে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তা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লিখে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নিয়ে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আসবে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।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295400"/>
            <a:ext cx="39624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2057400" y="824344"/>
            <a:ext cx="5257800" cy="1233055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err="1" smtClean="0">
                <a:latin typeface="Nikosh" pitchFamily="2" charset="0"/>
                <a:cs typeface="Nikosh" pitchFamily="2" charset="0"/>
              </a:rPr>
              <a:t>ধন্যবাদ</a:t>
            </a:r>
            <a:endParaRPr lang="en-US" sz="66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424545"/>
            <a:ext cx="5105400" cy="329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25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217</TotalTime>
  <Words>263</Words>
  <Application>Microsoft Office PowerPoint</Application>
  <PresentationFormat>On-screen Show (4:3)</PresentationFormat>
  <Paragraphs>49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Concourse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কম্পিউটার ভাইরাস কি?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SYFUR</dc:creator>
  <cp:lastModifiedBy>SYFUR</cp:lastModifiedBy>
  <cp:revision>56</cp:revision>
  <dcterms:created xsi:type="dcterms:W3CDTF">2026-04-15T06:29:39Z</dcterms:created>
  <dcterms:modified xsi:type="dcterms:W3CDTF">2026-05-17T05:48:10Z</dcterms:modified>
</cp:coreProperties>
</file>