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67" r:id="rId3"/>
    <p:sldId id="257" r:id="rId4"/>
    <p:sldId id="258" r:id="rId5"/>
    <p:sldId id="259" r:id="rId6"/>
    <p:sldId id="260" r:id="rId7"/>
    <p:sldId id="261" r:id="rId8"/>
    <p:sldId id="262" r:id="rId9"/>
    <p:sldId id="263" r:id="rId10"/>
    <p:sldId id="264" r:id="rId11"/>
    <p:sldId id="266" r:id="rId12"/>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5" d="100"/>
          <a:sy n="115" d="100"/>
        </p:scale>
        <p:origin x="514"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0415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20917"/>
        </a:solidFill>
        <a:effectLst/>
      </p:bgPr>
    </p:bg>
    <p:spTree>
      <p:nvGrpSpPr>
        <p:cNvPr id="1" name=""/>
        <p:cNvGrpSpPr/>
        <p:nvPr/>
      </p:nvGrpSpPr>
      <p:grpSpPr>
        <a:xfrm>
          <a:off x="0" y="0"/>
          <a:ext cx="0" cy="0"/>
          <a:chOff x="0" y="0"/>
          <a:chExt cx="0" cy="0"/>
        </a:xfrm>
      </p:grpSpPr>
      <p:sp>
        <p:nvSpPr>
          <p:cNvPr id="2" name="Shape 0"/>
          <p:cNvSpPr/>
          <p:nvPr/>
        </p:nvSpPr>
        <p:spPr>
          <a:xfrm>
            <a:off x="731520" y="457200"/>
            <a:ext cx="54103" cy="54103"/>
          </a:xfrm>
          <a:prstGeom prst="ellipse">
            <a:avLst/>
          </a:prstGeom>
          <a:solidFill>
            <a:srgbClr val="FFFFFF">
              <a:alpha val="74000"/>
            </a:srgbClr>
          </a:solidFill>
          <a:ln w="12700">
            <a:solidFill>
              <a:srgbClr val="FFFFFF"/>
            </a:solidFill>
            <a:prstDash val="solid"/>
          </a:ln>
        </p:spPr>
      </p:sp>
      <p:sp>
        <p:nvSpPr>
          <p:cNvPr id="3" name="Shape 1"/>
          <p:cNvSpPr/>
          <p:nvPr/>
        </p:nvSpPr>
        <p:spPr>
          <a:xfrm>
            <a:off x="1920240" y="1097280"/>
            <a:ext cx="43694" cy="43694"/>
          </a:xfrm>
          <a:prstGeom prst="ellipse">
            <a:avLst/>
          </a:prstGeom>
          <a:solidFill>
            <a:srgbClr val="FFFFFF">
              <a:alpha val="74000"/>
            </a:srgbClr>
          </a:solidFill>
          <a:ln w="12700">
            <a:solidFill>
              <a:srgbClr val="FFFFFF"/>
            </a:solidFill>
            <a:prstDash val="solid"/>
          </a:ln>
        </p:spPr>
      </p:sp>
      <p:sp>
        <p:nvSpPr>
          <p:cNvPr id="4" name="Shape 2"/>
          <p:cNvSpPr/>
          <p:nvPr/>
        </p:nvSpPr>
        <p:spPr>
          <a:xfrm>
            <a:off x="4114800" y="274320"/>
            <a:ext cx="61179" cy="61179"/>
          </a:xfrm>
          <a:prstGeom prst="ellipse">
            <a:avLst/>
          </a:prstGeom>
          <a:solidFill>
            <a:srgbClr val="FFFFFF">
              <a:alpha val="78000"/>
            </a:srgbClr>
          </a:solidFill>
          <a:ln w="12700">
            <a:solidFill>
              <a:srgbClr val="FFFFFF"/>
            </a:solidFill>
            <a:prstDash val="solid"/>
          </a:ln>
        </p:spPr>
      </p:sp>
      <p:sp>
        <p:nvSpPr>
          <p:cNvPr id="5" name="Shape 3"/>
          <p:cNvSpPr/>
          <p:nvPr/>
        </p:nvSpPr>
        <p:spPr>
          <a:xfrm>
            <a:off x="5669280" y="731520"/>
            <a:ext cx="36708" cy="36708"/>
          </a:xfrm>
          <a:prstGeom prst="ellipse">
            <a:avLst/>
          </a:prstGeom>
          <a:solidFill>
            <a:srgbClr val="FFFFFF">
              <a:alpha val="46000"/>
            </a:srgbClr>
          </a:solidFill>
          <a:ln w="12700">
            <a:solidFill>
              <a:srgbClr val="FFFFFF"/>
            </a:solidFill>
            <a:prstDash val="solid"/>
          </a:ln>
        </p:spPr>
      </p:sp>
      <p:sp>
        <p:nvSpPr>
          <p:cNvPr id="6" name="Shape 4"/>
          <p:cNvSpPr/>
          <p:nvPr/>
        </p:nvSpPr>
        <p:spPr>
          <a:xfrm>
            <a:off x="7772400" y="365760"/>
            <a:ext cx="52666" cy="52666"/>
          </a:xfrm>
          <a:prstGeom prst="ellipse">
            <a:avLst/>
          </a:prstGeom>
          <a:solidFill>
            <a:srgbClr val="FFFFFF">
              <a:alpha val="65000"/>
            </a:srgbClr>
          </a:solidFill>
          <a:ln w="12700">
            <a:solidFill>
              <a:srgbClr val="FFFFFF"/>
            </a:solidFill>
            <a:prstDash val="solid"/>
          </a:ln>
        </p:spPr>
      </p:sp>
      <p:sp>
        <p:nvSpPr>
          <p:cNvPr id="7" name="Shape 5"/>
          <p:cNvSpPr/>
          <p:nvPr/>
        </p:nvSpPr>
        <p:spPr>
          <a:xfrm>
            <a:off x="8321040" y="1371600"/>
            <a:ext cx="71025" cy="71025"/>
          </a:xfrm>
          <a:prstGeom prst="ellipse">
            <a:avLst/>
          </a:prstGeom>
          <a:solidFill>
            <a:srgbClr val="FFFFFF">
              <a:alpha val="80000"/>
            </a:srgbClr>
          </a:solidFill>
          <a:ln w="12700">
            <a:solidFill>
              <a:srgbClr val="FFFFFF"/>
            </a:solidFill>
            <a:prstDash val="solid"/>
          </a:ln>
        </p:spPr>
      </p:sp>
      <p:sp>
        <p:nvSpPr>
          <p:cNvPr id="8" name="Shape 6"/>
          <p:cNvSpPr/>
          <p:nvPr/>
        </p:nvSpPr>
        <p:spPr>
          <a:xfrm>
            <a:off x="274320" y="2560320"/>
            <a:ext cx="53267" cy="53267"/>
          </a:xfrm>
          <a:prstGeom prst="ellipse">
            <a:avLst/>
          </a:prstGeom>
          <a:solidFill>
            <a:srgbClr val="FFFFFF">
              <a:alpha val="78000"/>
            </a:srgbClr>
          </a:solidFill>
          <a:ln w="12700">
            <a:solidFill>
              <a:srgbClr val="FFFFFF"/>
            </a:solidFill>
            <a:prstDash val="solid"/>
          </a:ln>
        </p:spPr>
      </p:sp>
      <p:sp>
        <p:nvSpPr>
          <p:cNvPr id="9" name="Shape 7"/>
          <p:cNvSpPr/>
          <p:nvPr/>
        </p:nvSpPr>
        <p:spPr>
          <a:xfrm>
            <a:off x="1371600" y="3200400"/>
            <a:ext cx="70448" cy="70448"/>
          </a:xfrm>
          <a:prstGeom prst="ellipse">
            <a:avLst/>
          </a:prstGeom>
          <a:solidFill>
            <a:srgbClr val="FFFFFF">
              <a:alpha val="56000"/>
            </a:srgbClr>
          </a:solidFill>
          <a:ln w="12700">
            <a:solidFill>
              <a:srgbClr val="FFFFFF"/>
            </a:solidFill>
            <a:prstDash val="solid"/>
          </a:ln>
        </p:spPr>
      </p:sp>
      <p:sp>
        <p:nvSpPr>
          <p:cNvPr id="10" name="Shape 8"/>
          <p:cNvSpPr/>
          <p:nvPr/>
        </p:nvSpPr>
        <p:spPr>
          <a:xfrm>
            <a:off x="2926080" y="3749040"/>
            <a:ext cx="70905" cy="70905"/>
          </a:xfrm>
          <a:prstGeom prst="ellipse">
            <a:avLst/>
          </a:prstGeom>
          <a:solidFill>
            <a:srgbClr val="FFFFFF">
              <a:alpha val="47000"/>
            </a:srgbClr>
          </a:solidFill>
          <a:ln w="12700">
            <a:solidFill>
              <a:srgbClr val="FFFFFF"/>
            </a:solidFill>
            <a:prstDash val="solid"/>
          </a:ln>
        </p:spPr>
      </p:sp>
      <p:sp>
        <p:nvSpPr>
          <p:cNvPr id="11" name="Shape 9"/>
          <p:cNvSpPr/>
          <p:nvPr/>
        </p:nvSpPr>
        <p:spPr>
          <a:xfrm>
            <a:off x="5029200" y="2926080"/>
            <a:ext cx="57228" cy="57228"/>
          </a:xfrm>
          <a:prstGeom prst="ellipse">
            <a:avLst/>
          </a:prstGeom>
          <a:solidFill>
            <a:srgbClr val="FFFFFF">
              <a:alpha val="79000"/>
            </a:srgbClr>
          </a:solidFill>
          <a:ln w="12700">
            <a:solidFill>
              <a:srgbClr val="FFFFFF"/>
            </a:solidFill>
            <a:prstDash val="solid"/>
          </a:ln>
        </p:spPr>
      </p:sp>
      <p:sp>
        <p:nvSpPr>
          <p:cNvPr id="12" name="Shape 10"/>
          <p:cNvSpPr/>
          <p:nvPr/>
        </p:nvSpPr>
        <p:spPr>
          <a:xfrm>
            <a:off x="7132320" y="2286000"/>
            <a:ext cx="68598" cy="68598"/>
          </a:xfrm>
          <a:prstGeom prst="ellipse">
            <a:avLst/>
          </a:prstGeom>
          <a:solidFill>
            <a:srgbClr val="FFFFFF">
              <a:alpha val="61000"/>
            </a:srgbClr>
          </a:solidFill>
          <a:ln w="12700">
            <a:solidFill>
              <a:srgbClr val="FFFFFF"/>
            </a:solidFill>
            <a:prstDash val="solid"/>
          </a:ln>
        </p:spPr>
      </p:sp>
      <p:sp>
        <p:nvSpPr>
          <p:cNvPr id="13" name="Shape 11"/>
          <p:cNvSpPr/>
          <p:nvPr/>
        </p:nvSpPr>
        <p:spPr>
          <a:xfrm>
            <a:off x="8503920" y="3474720"/>
            <a:ext cx="58019" cy="58019"/>
          </a:xfrm>
          <a:prstGeom prst="ellipse">
            <a:avLst/>
          </a:prstGeom>
          <a:solidFill>
            <a:srgbClr val="FFFFFF">
              <a:alpha val="61000"/>
            </a:srgbClr>
          </a:solidFill>
          <a:ln w="12700">
            <a:solidFill>
              <a:srgbClr val="FFFFFF"/>
            </a:solidFill>
            <a:prstDash val="solid"/>
          </a:ln>
        </p:spPr>
      </p:sp>
      <p:sp>
        <p:nvSpPr>
          <p:cNvPr id="14" name="Shape 12"/>
          <p:cNvSpPr/>
          <p:nvPr/>
        </p:nvSpPr>
        <p:spPr>
          <a:xfrm>
            <a:off x="3657600" y="1828800"/>
            <a:ext cx="79045" cy="79045"/>
          </a:xfrm>
          <a:prstGeom prst="ellipse">
            <a:avLst/>
          </a:prstGeom>
          <a:solidFill>
            <a:srgbClr val="FFFFFF">
              <a:alpha val="73000"/>
            </a:srgbClr>
          </a:solidFill>
          <a:ln w="12700">
            <a:solidFill>
              <a:srgbClr val="FFFFFF"/>
            </a:solidFill>
            <a:prstDash val="solid"/>
          </a:ln>
        </p:spPr>
      </p:sp>
      <p:sp>
        <p:nvSpPr>
          <p:cNvPr id="15" name="Shape 13"/>
          <p:cNvSpPr/>
          <p:nvPr/>
        </p:nvSpPr>
        <p:spPr>
          <a:xfrm>
            <a:off x="6217920" y="4023360"/>
            <a:ext cx="54398" cy="54398"/>
          </a:xfrm>
          <a:prstGeom prst="ellipse">
            <a:avLst/>
          </a:prstGeom>
          <a:solidFill>
            <a:srgbClr val="FFFFFF">
              <a:alpha val="49000"/>
            </a:srgbClr>
          </a:solidFill>
          <a:ln w="12700">
            <a:solidFill>
              <a:srgbClr val="FFFFFF"/>
            </a:solidFill>
            <a:prstDash val="solid"/>
          </a:ln>
        </p:spPr>
      </p:sp>
      <p:sp>
        <p:nvSpPr>
          <p:cNvPr id="16" name="Shape 14"/>
          <p:cNvSpPr/>
          <p:nvPr/>
        </p:nvSpPr>
        <p:spPr>
          <a:xfrm>
            <a:off x="457200" y="182880"/>
            <a:ext cx="3200400" cy="2286000"/>
          </a:xfrm>
          <a:prstGeom prst="ellipse">
            <a:avLst/>
          </a:prstGeom>
          <a:solidFill>
            <a:srgbClr val="1D4ED8">
              <a:alpha val="20000"/>
            </a:srgbClr>
          </a:solidFill>
          <a:ln w="12700">
            <a:solidFill>
              <a:srgbClr val="1D4ED8">
                <a:alpha val="10000"/>
              </a:srgbClr>
            </a:solidFill>
            <a:prstDash val="solid"/>
          </a:ln>
        </p:spPr>
      </p:sp>
      <p:sp>
        <p:nvSpPr>
          <p:cNvPr id="17" name="Shape 15"/>
          <p:cNvSpPr/>
          <p:nvPr/>
        </p:nvSpPr>
        <p:spPr>
          <a:xfrm>
            <a:off x="5029200" y="2286000"/>
            <a:ext cx="3657600" cy="2743200"/>
          </a:xfrm>
          <a:prstGeom prst="ellipse">
            <a:avLst/>
          </a:prstGeom>
          <a:solidFill>
            <a:srgbClr val="6D28D9">
              <a:alpha val="18000"/>
            </a:srgbClr>
          </a:solidFill>
          <a:ln w="12700">
            <a:solidFill>
              <a:srgbClr val="6D28D9">
                <a:alpha val="10000"/>
              </a:srgbClr>
            </a:solidFill>
            <a:prstDash val="solid"/>
          </a:ln>
        </p:spPr>
      </p:sp>
      <p:sp>
        <p:nvSpPr>
          <p:cNvPr id="18" name="Shape 16"/>
          <p:cNvSpPr/>
          <p:nvPr/>
        </p:nvSpPr>
        <p:spPr>
          <a:xfrm>
            <a:off x="2286000" y="2926080"/>
            <a:ext cx="2743200" cy="2286000"/>
          </a:xfrm>
          <a:prstGeom prst="ellipse">
            <a:avLst/>
          </a:prstGeom>
          <a:solidFill>
            <a:srgbClr val="0D9488">
              <a:alpha val="15000"/>
            </a:srgbClr>
          </a:solidFill>
          <a:ln w="12700">
            <a:solidFill>
              <a:srgbClr val="0D9488">
                <a:alpha val="10000"/>
              </a:srgbClr>
            </a:solidFill>
            <a:prstDash val="solid"/>
          </a:ln>
        </p:spPr>
      </p:sp>
      <p:sp>
        <p:nvSpPr>
          <p:cNvPr id="19" name="Shape 17"/>
          <p:cNvSpPr/>
          <p:nvPr/>
        </p:nvSpPr>
        <p:spPr>
          <a:xfrm>
            <a:off x="0" y="0"/>
            <a:ext cx="9144000" cy="64008"/>
          </a:xfrm>
          <a:prstGeom prst="rect">
            <a:avLst/>
          </a:prstGeom>
          <a:solidFill>
            <a:srgbClr val="06B6D4"/>
          </a:solidFill>
          <a:ln w="12700">
            <a:solidFill>
              <a:srgbClr val="06B6D4"/>
            </a:solidFill>
            <a:prstDash val="solid"/>
          </a:ln>
        </p:spPr>
      </p:sp>
      <p:sp>
        <p:nvSpPr>
          <p:cNvPr id="20" name="Shape 18"/>
          <p:cNvSpPr/>
          <p:nvPr/>
        </p:nvSpPr>
        <p:spPr>
          <a:xfrm>
            <a:off x="457200" y="292608"/>
            <a:ext cx="2560320" cy="402336"/>
          </a:xfrm>
          <a:prstGeom prst="rect">
            <a:avLst/>
          </a:prstGeom>
          <a:solidFill>
            <a:srgbClr val="06B6D4"/>
          </a:solidFill>
          <a:ln w="12700">
            <a:solidFill>
              <a:srgbClr val="06B6D4"/>
            </a:solidFill>
            <a:prstDash val="solid"/>
          </a:ln>
        </p:spPr>
      </p:sp>
      <p:sp>
        <p:nvSpPr>
          <p:cNvPr id="21" name="Text 19"/>
          <p:cNvSpPr/>
          <p:nvPr/>
        </p:nvSpPr>
        <p:spPr>
          <a:xfrm>
            <a:off x="457200" y="292608"/>
            <a:ext cx="2560320" cy="402336"/>
          </a:xfrm>
          <a:prstGeom prst="rect">
            <a:avLst/>
          </a:prstGeom>
          <a:noFill/>
          <a:ln/>
        </p:spPr>
        <p:txBody>
          <a:bodyPr wrap="square" rtlCol="0" anchor="ctr"/>
          <a:lstStyle/>
          <a:p>
            <a:pPr marL="0" indent="0" algn="ctr">
              <a:buNone/>
            </a:pPr>
            <a:r>
              <a:rPr lang="en-US" sz="1400" b="1" dirty="0">
                <a:solidFill>
                  <a:srgbClr val="020917"/>
                </a:solidFill>
                <a:latin typeface="Kalpurush" pitchFamily="34" charset="0"/>
                <a:ea typeface="Kalpurush" pitchFamily="34" charset="-122"/>
                <a:cs typeface="Kalpurush" pitchFamily="34" charset="-120"/>
              </a:rPr>
              <a:t>দ্বাদশ অধ্যায়</a:t>
            </a:r>
            <a:endParaRPr lang="en-US" sz="1400" dirty="0"/>
          </a:p>
        </p:txBody>
      </p:sp>
      <p:sp>
        <p:nvSpPr>
          <p:cNvPr id="22" name="Text 20"/>
          <p:cNvSpPr/>
          <p:nvPr/>
        </p:nvSpPr>
        <p:spPr>
          <a:xfrm>
            <a:off x="457200" y="896112"/>
            <a:ext cx="8229600" cy="914400"/>
          </a:xfrm>
          <a:prstGeom prst="rect">
            <a:avLst/>
          </a:prstGeom>
          <a:noFill/>
          <a:ln/>
        </p:spPr>
        <p:txBody>
          <a:bodyPr wrap="square" rtlCol="0" anchor="ctr"/>
          <a:lstStyle/>
          <a:p>
            <a:pPr marL="0" indent="0" algn="ctr">
              <a:buNone/>
            </a:pPr>
            <a:r>
              <a:rPr lang="en-US" sz="7000" b="1" dirty="0">
                <a:solidFill>
                  <a:srgbClr val="FFFFFF"/>
                </a:solidFill>
                <a:latin typeface="Kalpurush" pitchFamily="34" charset="0"/>
                <a:ea typeface="Kalpurush" pitchFamily="34" charset="-122"/>
                <a:cs typeface="Kalpurush" pitchFamily="34" charset="-120"/>
              </a:rPr>
              <a:t>মহাকাশ</a:t>
            </a:r>
            <a:endParaRPr lang="en-US" sz="7000" dirty="0"/>
          </a:p>
        </p:txBody>
      </p:sp>
      <p:sp>
        <p:nvSpPr>
          <p:cNvPr id="23" name="Text 21"/>
          <p:cNvSpPr/>
          <p:nvPr/>
        </p:nvSpPr>
        <p:spPr>
          <a:xfrm>
            <a:off x="457200" y="1755648"/>
            <a:ext cx="8229600" cy="914400"/>
          </a:xfrm>
          <a:prstGeom prst="rect">
            <a:avLst/>
          </a:prstGeom>
          <a:noFill/>
          <a:ln/>
        </p:spPr>
        <p:txBody>
          <a:bodyPr wrap="square" rtlCol="0" anchor="ctr"/>
          <a:lstStyle/>
          <a:p>
            <a:pPr marL="0" indent="0" algn="ctr">
              <a:buNone/>
            </a:pPr>
            <a:r>
              <a:rPr lang="en-US" sz="7000" b="1" dirty="0">
                <a:solidFill>
                  <a:srgbClr val="FCD34D"/>
                </a:solidFill>
                <a:latin typeface="Kalpurush" pitchFamily="34" charset="0"/>
                <a:ea typeface="Kalpurush" pitchFamily="34" charset="-122"/>
                <a:cs typeface="Kalpurush" pitchFamily="34" charset="-120"/>
              </a:rPr>
              <a:t>ও উপগ্রহ</a:t>
            </a:r>
            <a:endParaRPr lang="en-US" sz="7000" dirty="0"/>
          </a:p>
        </p:txBody>
      </p:sp>
      <p:sp>
        <p:nvSpPr>
          <p:cNvPr id="24" name="Shape 22"/>
          <p:cNvSpPr/>
          <p:nvPr/>
        </p:nvSpPr>
        <p:spPr>
          <a:xfrm>
            <a:off x="1828800" y="2816352"/>
            <a:ext cx="5486400" cy="0"/>
          </a:xfrm>
          <a:prstGeom prst="line">
            <a:avLst/>
          </a:prstGeom>
          <a:noFill/>
          <a:ln w="19050">
            <a:solidFill>
              <a:srgbClr val="06B6D4"/>
            </a:solidFill>
            <a:prstDash val="solid"/>
          </a:ln>
        </p:spPr>
      </p:sp>
      <p:sp>
        <p:nvSpPr>
          <p:cNvPr id="25" name="Text 23"/>
          <p:cNvSpPr/>
          <p:nvPr/>
        </p:nvSpPr>
        <p:spPr>
          <a:xfrm>
            <a:off x="457200" y="2907792"/>
            <a:ext cx="8229600" cy="438912"/>
          </a:xfrm>
          <a:prstGeom prst="rect">
            <a:avLst/>
          </a:prstGeom>
          <a:noFill/>
          <a:ln/>
        </p:spPr>
        <p:txBody>
          <a:bodyPr wrap="square" rtlCol="0" anchor="ctr"/>
          <a:lstStyle/>
          <a:p>
            <a:pPr marL="0" indent="0" algn="ctr">
              <a:buNone/>
            </a:pPr>
            <a:r>
              <a:rPr lang="en-US" sz="2200" i="1" dirty="0">
                <a:solidFill>
                  <a:srgbClr val="CBD5E1"/>
                </a:solidFill>
                <a:latin typeface="Calibri" pitchFamily="34" charset="0"/>
                <a:ea typeface="Calibri" pitchFamily="34" charset="-122"/>
                <a:cs typeface="Calibri" pitchFamily="34" charset="-120"/>
              </a:rPr>
              <a:t>Space &amp; Satellites</a:t>
            </a:r>
            <a:endParaRPr lang="en-US" sz="2200" dirty="0"/>
          </a:p>
        </p:txBody>
      </p:sp>
      <p:sp>
        <p:nvSpPr>
          <p:cNvPr id="26" name="Text 24"/>
          <p:cNvSpPr/>
          <p:nvPr/>
        </p:nvSpPr>
        <p:spPr>
          <a:xfrm>
            <a:off x="457200" y="3456432"/>
            <a:ext cx="8229600" cy="329184"/>
          </a:xfrm>
          <a:prstGeom prst="rect">
            <a:avLst/>
          </a:prstGeom>
          <a:noFill/>
          <a:ln/>
        </p:spPr>
        <p:txBody>
          <a:bodyPr wrap="square" rtlCol="0" anchor="ctr"/>
          <a:lstStyle/>
          <a:p>
            <a:pPr marL="0" indent="0" algn="ctr">
              <a:buNone/>
            </a:pPr>
            <a:r>
              <a:rPr lang="en-US" sz="1200" dirty="0">
                <a:solidFill>
                  <a:srgbClr val="94A3B8"/>
                </a:solidFill>
                <a:latin typeface="Kalpurush" pitchFamily="34" charset="0"/>
                <a:ea typeface="Kalpurush" pitchFamily="34" charset="-122"/>
                <a:cs typeface="Kalpurush" pitchFamily="34" charset="-120"/>
              </a:rPr>
              <a:t>জাতীয় শিক্ষাক্রম ও পাঠ্যপুস্তক বোর্ড (NCTB)  |  অষ্টম শ্রেণি বিজ্ঞান  |  ২০২৬</a:t>
            </a:r>
            <a:endParaRPr lang="en-US" sz="1200" dirty="0"/>
          </a:p>
        </p:txBody>
      </p:sp>
      <p:sp>
        <p:nvSpPr>
          <p:cNvPr id="27" name="Text 25"/>
          <p:cNvSpPr/>
          <p:nvPr/>
        </p:nvSpPr>
        <p:spPr>
          <a:xfrm>
            <a:off x="457200" y="3886200"/>
            <a:ext cx="8229600" cy="347472"/>
          </a:xfrm>
          <a:prstGeom prst="rect">
            <a:avLst/>
          </a:prstGeom>
          <a:noFill/>
          <a:ln/>
        </p:spPr>
        <p:txBody>
          <a:bodyPr wrap="square" rtlCol="0" anchor="ctr"/>
          <a:lstStyle/>
          <a:p>
            <a:pPr marL="0" indent="0" algn="ctr">
              <a:buNone/>
            </a:pPr>
            <a:r>
              <a:rPr lang="en-US" sz="1400" i="1" dirty="0">
                <a:solidFill>
                  <a:srgbClr val="06B6D4"/>
                </a:solidFill>
                <a:latin typeface="Kalpurush" pitchFamily="34" charset="0"/>
                <a:ea typeface="Kalpurush" pitchFamily="34" charset="-122"/>
                <a:cs typeface="Kalpurush" pitchFamily="34" charset="-120"/>
              </a:rPr>
              <a:t>মহাকাশ → মহাবিশ্ব → গ্যালাক্সি → সৌরজগৎ → উপগ্রহ</a:t>
            </a:r>
            <a:endParaRPr lang="en-US" sz="1400" dirty="0"/>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020917"/>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6A34A"/>
          </a:solidFill>
          <a:ln w="12700">
            <a:solidFill>
              <a:srgbClr val="16A34A"/>
            </a:solidFill>
            <a:prstDash val="solid"/>
          </a:ln>
        </p:spPr>
      </p:sp>
      <p:sp>
        <p:nvSpPr>
          <p:cNvPr id="3" name="Text 1"/>
          <p:cNvSpPr/>
          <p:nvPr/>
        </p:nvSpPr>
        <p:spPr>
          <a:xfrm>
            <a:off x="365760" y="0"/>
            <a:ext cx="8412480" cy="914400"/>
          </a:xfrm>
          <a:prstGeom prst="rect">
            <a:avLst/>
          </a:prstGeom>
          <a:noFill/>
          <a:ln/>
        </p:spPr>
        <p:txBody>
          <a:bodyPr wrap="square" rtlCol="0" anchor="ctr"/>
          <a:lstStyle/>
          <a:p>
            <a:pPr marL="0" indent="0">
              <a:buNone/>
            </a:pPr>
            <a:r>
              <a:rPr lang="en-US" sz="2800" b="1" dirty="0">
                <a:solidFill>
                  <a:srgbClr val="FFFFFF"/>
                </a:solidFill>
                <a:latin typeface="Kalpurush" pitchFamily="34" charset="0"/>
                <a:ea typeface="Kalpurush" pitchFamily="34" charset="-122"/>
                <a:cs typeface="Kalpurush" pitchFamily="34" charset="-120"/>
              </a:rPr>
              <a:t>🇧🇩 বাংলাদেশ স্যাটেলাইট-১</a:t>
            </a:r>
            <a:endParaRPr lang="en-US" sz="2800" dirty="0"/>
          </a:p>
        </p:txBody>
      </p:sp>
      <p:sp>
        <p:nvSpPr>
          <p:cNvPr id="4" name="Shape 2"/>
          <p:cNvSpPr/>
          <p:nvPr/>
        </p:nvSpPr>
        <p:spPr>
          <a:xfrm>
            <a:off x="274320" y="1005840"/>
            <a:ext cx="8595360" cy="914400"/>
          </a:xfrm>
          <a:prstGeom prst="rect">
            <a:avLst/>
          </a:prstGeom>
          <a:solidFill>
            <a:srgbClr val="0D1B4B"/>
          </a:solidFill>
          <a:ln w="25400">
            <a:solidFill>
              <a:srgbClr val="6EE7B7"/>
            </a:solidFill>
            <a:prstDash val="solid"/>
          </a:ln>
        </p:spPr>
      </p:sp>
      <p:sp>
        <p:nvSpPr>
          <p:cNvPr id="5" name="Text 3"/>
          <p:cNvSpPr/>
          <p:nvPr/>
        </p:nvSpPr>
        <p:spPr>
          <a:xfrm>
            <a:off x="457200" y="1042416"/>
            <a:ext cx="8229600" cy="841248"/>
          </a:xfrm>
          <a:prstGeom prst="rect">
            <a:avLst/>
          </a:prstGeom>
          <a:noFill/>
          <a:ln/>
        </p:spPr>
        <p:txBody>
          <a:bodyPr wrap="square" rtlCol="0" anchor="ctr"/>
          <a:lstStyle/>
          <a:p>
            <a:pPr marL="0" indent="0">
              <a:buNone/>
            </a:pPr>
            <a:r>
              <a:rPr lang="en-US" sz="2000" dirty="0">
                <a:solidFill>
                  <a:srgbClr val="FFFFFF"/>
                </a:solidFill>
                <a:latin typeface="Kalpurush" pitchFamily="34" charset="0"/>
                <a:ea typeface="Kalpurush" pitchFamily="34" charset="-122"/>
                <a:cs typeface="Kalpurush" pitchFamily="34" charset="-120"/>
              </a:rPr>
              <a:t>বাংলাদেশ স্যাটেলাইট কোম্পানি লিমিটেড (BSCL)-এর অধীনে 'বাংলাদেশ স্যাটেলাইট-১' নামে একটি কৃত্রিম উপগ্রহ পৃথিবীকে কেন্দ্র করে ঘূর্ণায়মান আছে। এটি ২০১৮ সালের ১২ই মে উৎক্ষেপণ করা হয়। এটি একটি যোগাযোগ উপগ্রহ।</a:t>
            </a:r>
            <a:endParaRPr lang="en-US" sz="2000" dirty="0"/>
          </a:p>
        </p:txBody>
      </p:sp>
      <p:sp>
        <p:nvSpPr>
          <p:cNvPr id="6" name="Shape 4"/>
          <p:cNvSpPr/>
          <p:nvPr/>
        </p:nvSpPr>
        <p:spPr>
          <a:xfrm>
            <a:off x="274320" y="2057400"/>
            <a:ext cx="4251960" cy="960120"/>
          </a:xfrm>
          <a:prstGeom prst="rect">
            <a:avLst/>
          </a:prstGeom>
          <a:solidFill>
            <a:srgbClr val="0D1B4B"/>
          </a:solidFill>
          <a:ln w="25400">
            <a:solidFill>
              <a:srgbClr val="06B6D4"/>
            </a:solidFill>
            <a:prstDash val="solid"/>
          </a:ln>
        </p:spPr>
      </p:sp>
      <p:sp>
        <p:nvSpPr>
          <p:cNvPr id="7" name="Shape 5"/>
          <p:cNvSpPr/>
          <p:nvPr/>
        </p:nvSpPr>
        <p:spPr>
          <a:xfrm>
            <a:off x="384048" y="2221992"/>
            <a:ext cx="621792" cy="621792"/>
          </a:xfrm>
          <a:prstGeom prst="ellipse">
            <a:avLst/>
          </a:prstGeom>
          <a:solidFill>
            <a:srgbClr val="06B6D4"/>
          </a:solidFill>
          <a:ln w="12700">
            <a:solidFill>
              <a:srgbClr val="06B6D4"/>
            </a:solidFill>
            <a:prstDash val="solid"/>
          </a:ln>
        </p:spPr>
      </p:sp>
      <p:sp>
        <p:nvSpPr>
          <p:cNvPr id="8" name="Text 6"/>
          <p:cNvSpPr/>
          <p:nvPr/>
        </p:nvSpPr>
        <p:spPr>
          <a:xfrm>
            <a:off x="384048" y="2221992"/>
            <a:ext cx="621792" cy="621792"/>
          </a:xfrm>
          <a:prstGeom prst="rect">
            <a:avLst/>
          </a:prstGeom>
          <a:noFill/>
          <a:ln/>
        </p:spPr>
        <p:txBody>
          <a:bodyPr wrap="square" rtlCol="0" anchor="ctr"/>
          <a:lstStyle/>
          <a:p>
            <a:pPr marL="0" indent="0" algn="ctr">
              <a:buNone/>
            </a:pPr>
            <a:r>
              <a:rPr lang="en-US" sz="2000" dirty="0">
                <a:solidFill>
                  <a:srgbClr val="000000"/>
                </a:solidFill>
              </a:rPr>
              <a:t>📅</a:t>
            </a:r>
            <a:endParaRPr lang="en-US" sz="2000" dirty="0"/>
          </a:p>
        </p:txBody>
      </p:sp>
      <p:sp>
        <p:nvSpPr>
          <p:cNvPr id="9" name="Text 7"/>
          <p:cNvSpPr/>
          <p:nvPr/>
        </p:nvSpPr>
        <p:spPr>
          <a:xfrm>
            <a:off x="1115568" y="2148840"/>
            <a:ext cx="3310128" cy="292608"/>
          </a:xfrm>
          <a:prstGeom prst="rect">
            <a:avLst/>
          </a:prstGeom>
          <a:noFill/>
          <a:ln/>
        </p:spPr>
        <p:txBody>
          <a:bodyPr wrap="square" rtlCol="0" anchor="ctr"/>
          <a:lstStyle/>
          <a:p>
            <a:pPr marL="0" indent="0">
              <a:buNone/>
            </a:pPr>
            <a:r>
              <a:rPr lang="en-US" sz="2000" b="1" dirty="0">
                <a:solidFill>
                  <a:srgbClr val="06B6D4"/>
                </a:solidFill>
                <a:latin typeface="Kalpurush" pitchFamily="34" charset="0"/>
                <a:ea typeface="Kalpurush" pitchFamily="34" charset="-122"/>
                <a:cs typeface="Kalpurush" pitchFamily="34" charset="-120"/>
              </a:rPr>
              <a:t>উৎক্ষেপণ তারিখ</a:t>
            </a:r>
            <a:endParaRPr lang="en-US" sz="2000" dirty="0"/>
          </a:p>
        </p:txBody>
      </p:sp>
      <p:sp>
        <p:nvSpPr>
          <p:cNvPr id="10" name="Text 8"/>
          <p:cNvSpPr/>
          <p:nvPr/>
        </p:nvSpPr>
        <p:spPr>
          <a:xfrm>
            <a:off x="1115568" y="2459736"/>
            <a:ext cx="3310128" cy="438912"/>
          </a:xfrm>
          <a:prstGeom prst="rect">
            <a:avLst/>
          </a:prstGeom>
          <a:noFill/>
          <a:ln/>
        </p:spPr>
        <p:txBody>
          <a:bodyPr wrap="square" rtlCol="0" anchor="t"/>
          <a:lstStyle/>
          <a:p>
            <a:pPr marL="0" indent="0">
              <a:buNone/>
            </a:pPr>
            <a:r>
              <a:rPr lang="en-US" sz="2000" dirty="0">
                <a:solidFill>
                  <a:srgbClr val="FFFFFF"/>
                </a:solidFill>
                <a:latin typeface="Kalpurush" pitchFamily="34" charset="0"/>
                <a:ea typeface="Kalpurush" pitchFamily="34" charset="-122"/>
                <a:cs typeface="Kalpurush" pitchFamily="34" charset="-120"/>
              </a:rPr>
              <a:t>১২ই মে ২০১৮</a:t>
            </a:r>
            <a:endParaRPr lang="en-US" sz="2000" dirty="0"/>
          </a:p>
        </p:txBody>
      </p:sp>
      <p:sp>
        <p:nvSpPr>
          <p:cNvPr id="11" name="Shape 9"/>
          <p:cNvSpPr/>
          <p:nvPr/>
        </p:nvSpPr>
        <p:spPr>
          <a:xfrm>
            <a:off x="4663042" y="2066544"/>
            <a:ext cx="4251960" cy="960120"/>
          </a:xfrm>
          <a:prstGeom prst="rect">
            <a:avLst/>
          </a:prstGeom>
          <a:solidFill>
            <a:srgbClr val="0D1B4B"/>
          </a:solidFill>
          <a:ln w="25400">
            <a:solidFill>
              <a:srgbClr val="D97706"/>
            </a:solidFill>
            <a:prstDash val="solid"/>
          </a:ln>
        </p:spPr>
      </p:sp>
      <p:sp>
        <p:nvSpPr>
          <p:cNvPr id="12" name="Shape 10"/>
          <p:cNvSpPr/>
          <p:nvPr/>
        </p:nvSpPr>
        <p:spPr>
          <a:xfrm>
            <a:off x="4846320" y="2221992"/>
            <a:ext cx="621792" cy="621792"/>
          </a:xfrm>
          <a:prstGeom prst="ellipse">
            <a:avLst/>
          </a:prstGeom>
          <a:solidFill>
            <a:srgbClr val="D97706"/>
          </a:solidFill>
          <a:ln w="12700">
            <a:solidFill>
              <a:srgbClr val="D97706"/>
            </a:solidFill>
            <a:prstDash val="solid"/>
          </a:ln>
        </p:spPr>
      </p:sp>
      <p:sp>
        <p:nvSpPr>
          <p:cNvPr id="13" name="Text 11"/>
          <p:cNvSpPr/>
          <p:nvPr/>
        </p:nvSpPr>
        <p:spPr>
          <a:xfrm>
            <a:off x="4846320" y="2221992"/>
            <a:ext cx="621792" cy="621792"/>
          </a:xfrm>
          <a:prstGeom prst="rect">
            <a:avLst/>
          </a:prstGeom>
          <a:noFill/>
          <a:ln/>
        </p:spPr>
        <p:txBody>
          <a:bodyPr wrap="square" rtlCol="0" anchor="ctr"/>
          <a:lstStyle/>
          <a:p>
            <a:pPr marL="0" indent="0" algn="ctr">
              <a:buNone/>
            </a:pPr>
            <a:r>
              <a:rPr lang="en-US" sz="2000" dirty="0">
                <a:solidFill>
                  <a:srgbClr val="000000"/>
                </a:solidFill>
              </a:rPr>
              <a:t>🏢</a:t>
            </a:r>
            <a:endParaRPr lang="en-US" sz="2000" dirty="0"/>
          </a:p>
        </p:txBody>
      </p:sp>
      <p:sp>
        <p:nvSpPr>
          <p:cNvPr id="14" name="Text 12"/>
          <p:cNvSpPr/>
          <p:nvPr/>
        </p:nvSpPr>
        <p:spPr>
          <a:xfrm>
            <a:off x="5577840" y="2148840"/>
            <a:ext cx="3310128" cy="292608"/>
          </a:xfrm>
          <a:prstGeom prst="rect">
            <a:avLst/>
          </a:prstGeom>
          <a:noFill/>
          <a:ln/>
        </p:spPr>
        <p:txBody>
          <a:bodyPr wrap="square" rtlCol="0" anchor="ctr"/>
          <a:lstStyle/>
          <a:p>
            <a:pPr marL="0" indent="0">
              <a:buNone/>
            </a:pPr>
            <a:r>
              <a:rPr lang="en-US" sz="2000" b="1" dirty="0">
                <a:solidFill>
                  <a:srgbClr val="D97706"/>
                </a:solidFill>
                <a:latin typeface="Kalpurush" pitchFamily="34" charset="0"/>
                <a:ea typeface="Kalpurush" pitchFamily="34" charset="-122"/>
                <a:cs typeface="Kalpurush" pitchFamily="34" charset="-120"/>
              </a:rPr>
              <a:t>পরিচালনা সংস্থা</a:t>
            </a:r>
            <a:endParaRPr lang="en-US" sz="2000" dirty="0"/>
          </a:p>
        </p:txBody>
      </p:sp>
      <p:sp>
        <p:nvSpPr>
          <p:cNvPr id="15" name="Text 13"/>
          <p:cNvSpPr/>
          <p:nvPr/>
        </p:nvSpPr>
        <p:spPr>
          <a:xfrm>
            <a:off x="5577840" y="2459736"/>
            <a:ext cx="3310128" cy="438912"/>
          </a:xfrm>
          <a:prstGeom prst="rect">
            <a:avLst/>
          </a:prstGeom>
          <a:noFill/>
          <a:ln/>
        </p:spPr>
        <p:txBody>
          <a:bodyPr wrap="square" rtlCol="0" anchor="t"/>
          <a:lstStyle/>
          <a:p>
            <a:pPr marL="0" indent="0">
              <a:buNone/>
            </a:pPr>
            <a:r>
              <a:rPr lang="en-US" sz="1600" dirty="0">
                <a:solidFill>
                  <a:srgbClr val="FFFFFF"/>
                </a:solidFill>
                <a:latin typeface="Kalpurush" pitchFamily="34" charset="0"/>
                <a:ea typeface="Kalpurush" pitchFamily="34" charset="-122"/>
                <a:cs typeface="Kalpurush" pitchFamily="34" charset="-120"/>
              </a:rPr>
              <a:t>BSCL (Bangladesh Satellite Company Ltd)</a:t>
            </a:r>
            <a:endParaRPr lang="en-US" sz="1600" dirty="0"/>
          </a:p>
        </p:txBody>
      </p:sp>
      <p:sp>
        <p:nvSpPr>
          <p:cNvPr id="16" name="Shape 14"/>
          <p:cNvSpPr/>
          <p:nvPr/>
        </p:nvSpPr>
        <p:spPr>
          <a:xfrm>
            <a:off x="320040" y="3154680"/>
            <a:ext cx="4251960" cy="960120"/>
          </a:xfrm>
          <a:prstGeom prst="rect">
            <a:avLst/>
          </a:prstGeom>
          <a:solidFill>
            <a:srgbClr val="0D1B4B"/>
          </a:solidFill>
          <a:ln w="25400">
            <a:solidFill>
              <a:srgbClr val="6EE7B7"/>
            </a:solidFill>
            <a:prstDash val="solid"/>
          </a:ln>
        </p:spPr>
      </p:sp>
      <p:sp>
        <p:nvSpPr>
          <p:cNvPr id="17" name="Shape 15"/>
          <p:cNvSpPr/>
          <p:nvPr/>
        </p:nvSpPr>
        <p:spPr>
          <a:xfrm>
            <a:off x="384048" y="3300984"/>
            <a:ext cx="621792" cy="621792"/>
          </a:xfrm>
          <a:prstGeom prst="ellipse">
            <a:avLst/>
          </a:prstGeom>
          <a:solidFill>
            <a:srgbClr val="6EE7B7"/>
          </a:solidFill>
          <a:ln w="12700">
            <a:solidFill>
              <a:srgbClr val="6EE7B7"/>
            </a:solidFill>
            <a:prstDash val="solid"/>
          </a:ln>
        </p:spPr>
      </p:sp>
      <p:sp>
        <p:nvSpPr>
          <p:cNvPr id="18" name="Text 16"/>
          <p:cNvSpPr/>
          <p:nvPr/>
        </p:nvSpPr>
        <p:spPr>
          <a:xfrm>
            <a:off x="384048" y="3300984"/>
            <a:ext cx="621792" cy="621792"/>
          </a:xfrm>
          <a:prstGeom prst="rect">
            <a:avLst/>
          </a:prstGeom>
          <a:noFill/>
          <a:ln/>
        </p:spPr>
        <p:txBody>
          <a:bodyPr wrap="square" rtlCol="0" anchor="ctr"/>
          <a:lstStyle/>
          <a:p>
            <a:pPr marL="0" indent="0" algn="ctr">
              <a:buNone/>
            </a:pPr>
            <a:r>
              <a:rPr lang="en-US" sz="2000" dirty="0">
                <a:solidFill>
                  <a:srgbClr val="000000"/>
                </a:solidFill>
              </a:rPr>
              <a:t>📡</a:t>
            </a:r>
            <a:endParaRPr lang="en-US" sz="2000" dirty="0"/>
          </a:p>
        </p:txBody>
      </p:sp>
      <p:sp>
        <p:nvSpPr>
          <p:cNvPr id="19" name="Text 17"/>
          <p:cNvSpPr/>
          <p:nvPr/>
        </p:nvSpPr>
        <p:spPr>
          <a:xfrm>
            <a:off x="1115568" y="3227832"/>
            <a:ext cx="3310128" cy="292608"/>
          </a:xfrm>
          <a:prstGeom prst="rect">
            <a:avLst/>
          </a:prstGeom>
          <a:noFill/>
          <a:ln/>
        </p:spPr>
        <p:txBody>
          <a:bodyPr wrap="square" rtlCol="0" anchor="ctr"/>
          <a:lstStyle/>
          <a:p>
            <a:pPr marL="0" indent="0">
              <a:buNone/>
            </a:pPr>
            <a:r>
              <a:rPr lang="en-US" sz="2400" b="1" dirty="0">
                <a:solidFill>
                  <a:srgbClr val="6EE7B7"/>
                </a:solidFill>
                <a:latin typeface="Kalpurush" pitchFamily="34" charset="0"/>
                <a:ea typeface="Kalpurush" pitchFamily="34" charset="-122"/>
                <a:cs typeface="Kalpurush" pitchFamily="34" charset="-120"/>
              </a:rPr>
              <a:t>ধরন</a:t>
            </a:r>
            <a:endParaRPr lang="en-US" sz="2400" dirty="0"/>
          </a:p>
        </p:txBody>
      </p:sp>
      <p:sp>
        <p:nvSpPr>
          <p:cNvPr id="20" name="Text 18"/>
          <p:cNvSpPr/>
          <p:nvPr/>
        </p:nvSpPr>
        <p:spPr>
          <a:xfrm>
            <a:off x="1115568" y="3538728"/>
            <a:ext cx="3310128" cy="438912"/>
          </a:xfrm>
          <a:prstGeom prst="rect">
            <a:avLst/>
          </a:prstGeom>
          <a:noFill/>
          <a:ln/>
        </p:spPr>
        <p:txBody>
          <a:bodyPr wrap="square" rtlCol="0" anchor="t"/>
          <a:lstStyle/>
          <a:p>
            <a:pPr marL="0" indent="0">
              <a:buNone/>
            </a:pPr>
            <a:r>
              <a:rPr lang="en-US" dirty="0">
                <a:solidFill>
                  <a:srgbClr val="FFFFFF"/>
                </a:solidFill>
                <a:latin typeface="Kalpurush" pitchFamily="34" charset="0"/>
                <a:ea typeface="Kalpurush" pitchFamily="34" charset="-122"/>
                <a:cs typeface="Kalpurush" pitchFamily="34" charset="-120"/>
              </a:rPr>
              <a:t>যোগাযোগ উপগ্রহ (Communication Satellite)</a:t>
            </a:r>
            <a:endParaRPr lang="en-US" dirty="0"/>
          </a:p>
        </p:txBody>
      </p:sp>
      <p:sp>
        <p:nvSpPr>
          <p:cNvPr id="21" name="Shape 19"/>
          <p:cNvSpPr/>
          <p:nvPr/>
        </p:nvSpPr>
        <p:spPr>
          <a:xfrm>
            <a:off x="4736592" y="3136392"/>
            <a:ext cx="4251960" cy="960120"/>
          </a:xfrm>
          <a:prstGeom prst="rect">
            <a:avLst/>
          </a:prstGeom>
          <a:solidFill>
            <a:srgbClr val="0D1B4B"/>
          </a:solidFill>
          <a:ln w="25400">
            <a:solidFill>
              <a:srgbClr val="FCD34D"/>
            </a:solidFill>
            <a:prstDash val="solid"/>
          </a:ln>
        </p:spPr>
      </p:sp>
      <p:sp>
        <p:nvSpPr>
          <p:cNvPr id="22" name="Shape 20"/>
          <p:cNvSpPr/>
          <p:nvPr/>
        </p:nvSpPr>
        <p:spPr>
          <a:xfrm>
            <a:off x="4846320" y="3300984"/>
            <a:ext cx="621792" cy="621792"/>
          </a:xfrm>
          <a:prstGeom prst="ellipse">
            <a:avLst/>
          </a:prstGeom>
          <a:solidFill>
            <a:srgbClr val="FCD34D"/>
          </a:solidFill>
          <a:ln w="12700">
            <a:solidFill>
              <a:srgbClr val="FCD34D"/>
            </a:solidFill>
            <a:prstDash val="solid"/>
          </a:ln>
        </p:spPr>
      </p:sp>
      <p:sp>
        <p:nvSpPr>
          <p:cNvPr id="23" name="Text 21"/>
          <p:cNvSpPr/>
          <p:nvPr/>
        </p:nvSpPr>
        <p:spPr>
          <a:xfrm>
            <a:off x="4846320" y="3300984"/>
            <a:ext cx="621792" cy="621792"/>
          </a:xfrm>
          <a:prstGeom prst="rect">
            <a:avLst/>
          </a:prstGeom>
          <a:noFill/>
          <a:ln/>
        </p:spPr>
        <p:txBody>
          <a:bodyPr wrap="square" rtlCol="0" anchor="ctr"/>
          <a:lstStyle/>
          <a:p>
            <a:pPr marL="0" indent="0" algn="ctr">
              <a:buNone/>
            </a:pPr>
            <a:r>
              <a:rPr lang="en-US" sz="2000" dirty="0">
                <a:solidFill>
                  <a:srgbClr val="000000"/>
                </a:solidFill>
              </a:rPr>
              <a:t>🌏</a:t>
            </a:r>
            <a:endParaRPr lang="en-US" sz="2000" dirty="0"/>
          </a:p>
        </p:txBody>
      </p:sp>
      <p:sp>
        <p:nvSpPr>
          <p:cNvPr id="24" name="Text 22"/>
          <p:cNvSpPr/>
          <p:nvPr/>
        </p:nvSpPr>
        <p:spPr>
          <a:xfrm>
            <a:off x="5577840" y="3227832"/>
            <a:ext cx="3310128" cy="292608"/>
          </a:xfrm>
          <a:prstGeom prst="rect">
            <a:avLst/>
          </a:prstGeom>
          <a:noFill/>
          <a:ln/>
        </p:spPr>
        <p:txBody>
          <a:bodyPr wrap="square" rtlCol="0" anchor="ctr"/>
          <a:lstStyle/>
          <a:p>
            <a:pPr marL="0" indent="0">
              <a:buNone/>
            </a:pPr>
            <a:r>
              <a:rPr lang="en-US" sz="2400" b="1" dirty="0">
                <a:solidFill>
                  <a:srgbClr val="FCD34D"/>
                </a:solidFill>
                <a:latin typeface="Kalpurush" pitchFamily="34" charset="0"/>
                <a:ea typeface="Kalpurush" pitchFamily="34" charset="-122"/>
                <a:cs typeface="Kalpurush" pitchFamily="34" charset="-120"/>
              </a:rPr>
              <a:t>কক্ষপথ</a:t>
            </a:r>
            <a:endParaRPr lang="en-US" sz="2400" dirty="0"/>
          </a:p>
        </p:txBody>
      </p:sp>
      <p:sp>
        <p:nvSpPr>
          <p:cNvPr id="25" name="Text 23"/>
          <p:cNvSpPr/>
          <p:nvPr/>
        </p:nvSpPr>
        <p:spPr>
          <a:xfrm>
            <a:off x="5577840" y="3538728"/>
            <a:ext cx="3310128" cy="438912"/>
          </a:xfrm>
          <a:prstGeom prst="rect">
            <a:avLst/>
          </a:prstGeom>
          <a:noFill/>
          <a:ln/>
        </p:spPr>
        <p:txBody>
          <a:bodyPr wrap="square" rtlCol="0" anchor="t"/>
          <a:lstStyle/>
          <a:p>
            <a:pPr marL="0" indent="0">
              <a:buNone/>
            </a:pPr>
            <a:r>
              <a:rPr lang="en-US" dirty="0">
                <a:solidFill>
                  <a:srgbClr val="FFFFFF"/>
                </a:solidFill>
                <a:latin typeface="Kalpurush" pitchFamily="34" charset="0"/>
                <a:ea typeface="Kalpurush" pitchFamily="34" charset="-122"/>
                <a:cs typeface="Kalpurush" pitchFamily="34" charset="-120"/>
              </a:rPr>
              <a:t>পৃথিবীকে কেন্দ্র করে ভূস্থির কক্ষপথে</a:t>
            </a:r>
            <a:endParaRPr lang="en-US" dirty="0"/>
          </a:p>
        </p:txBody>
      </p:sp>
      <p:sp>
        <p:nvSpPr>
          <p:cNvPr id="26" name="Shape 24"/>
          <p:cNvSpPr/>
          <p:nvPr/>
        </p:nvSpPr>
        <p:spPr>
          <a:xfrm>
            <a:off x="274320" y="4279392"/>
            <a:ext cx="8595360" cy="566928"/>
          </a:xfrm>
          <a:prstGeom prst="rect">
            <a:avLst/>
          </a:prstGeom>
          <a:solidFill>
            <a:srgbClr val="0A2E1A"/>
          </a:solidFill>
          <a:ln w="25400">
            <a:solidFill>
              <a:srgbClr val="6EE7B7"/>
            </a:solidFill>
            <a:prstDash val="solid"/>
          </a:ln>
        </p:spPr>
      </p:sp>
      <p:sp>
        <p:nvSpPr>
          <p:cNvPr id="27" name="Text 25"/>
          <p:cNvSpPr/>
          <p:nvPr/>
        </p:nvSpPr>
        <p:spPr>
          <a:xfrm>
            <a:off x="457200" y="4315968"/>
            <a:ext cx="8412480" cy="493776"/>
          </a:xfrm>
          <a:prstGeom prst="rect">
            <a:avLst/>
          </a:prstGeom>
          <a:noFill/>
          <a:ln/>
        </p:spPr>
        <p:txBody>
          <a:bodyPr wrap="square" rtlCol="0" anchor="ctr"/>
          <a:lstStyle/>
          <a:p>
            <a:pPr marL="0" indent="0">
              <a:buNone/>
            </a:pPr>
            <a:r>
              <a:rPr lang="en-US" b="1" dirty="0">
                <a:solidFill>
                  <a:srgbClr val="6EE7B7"/>
                </a:solidFill>
                <a:latin typeface="Kalpurush" pitchFamily="34" charset="0"/>
                <a:ea typeface="Kalpurush" pitchFamily="34" charset="-122"/>
                <a:cs typeface="Kalpurush" pitchFamily="34" charset="-120"/>
              </a:rPr>
              <a:t>🌟 বাংলাদেশ বিশ্বের মাত্র ৫৭তম দেশ হিসেবে নিজস্ব কৃত্রিম উপগ্রহ মহাকাশে পাঠাতে সক্ষম হয়েছে। এটি বাংলাদেশের জন্য একটি ঐতিহাসিক অর্জন।</a:t>
            </a:r>
            <a:endParaRPr lang="en-US" dirty="0"/>
          </a:p>
        </p:txBody>
      </p:sp>
      <p:sp>
        <p:nvSpPr>
          <p:cNvPr id="28" name="Shape 26"/>
          <p:cNvSpPr/>
          <p:nvPr/>
        </p:nvSpPr>
        <p:spPr>
          <a:xfrm>
            <a:off x="0" y="4983480"/>
            <a:ext cx="9144000" cy="164592"/>
          </a:xfrm>
          <a:prstGeom prst="rect">
            <a:avLst/>
          </a:prstGeom>
          <a:solidFill>
            <a:srgbClr val="16A34A"/>
          </a:solidFill>
          <a:ln w="12700">
            <a:solidFill>
              <a:srgbClr val="16A34A"/>
            </a:solidFill>
            <a:prstDash val="solid"/>
          </a:ln>
        </p:spPr>
      </p:sp>
    </p:spTree>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20917"/>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0D1B4B"/>
          </a:solidFill>
          <a:ln w="12700">
            <a:solidFill>
              <a:srgbClr val="0D1B4B"/>
            </a:solidFill>
            <a:prstDash val="solid"/>
          </a:ln>
        </p:spPr>
      </p:sp>
      <p:sp>
        <p:nvSpPr>
          <p:cNvPr id="3" name="Text 1"/>
          <p:cNvSpPr/>
          <p:nvPr/>
        </p:nvSpPr>
        <p:spPr>
          <a:xfrm>
            <a:off x="365760" y="0"/>
            <a:ext cx="8412480" cy="914400"/>
          </a:xfrm>
          <a:prstGeom prst="rect">
            <a:avLst/>
          </a:prstGeom>
          <a:noFill/>
          <a:ln/>
        </p:spPr>
        <p:txBody>
          <a:bodyPr wrap="square" rtlCol="0" anchor="ctr"/>
          <a:lstStyle/>
          <a:p>
            <a:pPr marL="0" indent="0">
              <a:buNone/>
            </a:pPr>
            <a:r>
              <a:rPr lang="en-US" b="1" dirty="0">
                <a:solidFill>
                  <a:srgbClr val="FFFFFF"/>
                </a:solidFill>
                <a:latin typeface="Kalpurush" pitchFamily="34" charset="0"/>
                <a:ea typeface="Kalpurush" pitchFamily="34" charset="-122"/>
                <a:cs typeface="Kalpurush" pitchFamily="34" charset="-120"/>
              </a:rPr>
              <a:t>✅ এই অধ্যায়ে যা শিখলাম</a:t>
            </a:r>
            <a:endParaRPr lang="en-US" dirty="0"/>
          </a:p>
        </p:txBody>
      </p:sp>
      <p:sp>
        <p:nvSpPr>
          <p:cNvPr id="4" name="Shape 2"/>
          <p:cNvSpPr/>
          <p:nvPr/>
        </p:nvSpPr>
        <p:spPr>
          <a:xfrm>
            <a:off x="274320" y="1029230"/>
            <a:ext cx="8595360" cy="502920"/>
          </a:xfrm>
          <a:prstGeom prst="rect">
            <a:avLst/>
          </a:prstGeom>
          <a:solidFill>
            <a:srgbClr val="0D1B4B"/>
          </a:solidFill>
          <a:ln w="12700">
            <a:solidFill>
              <a:srgbClr val="06B6D4"/>
            </a:solidFill>
            <a:prstDash val="solid"/>
          </a:ln>
          <a:effectLst>
            <a:outerShdw blurRad="50800" dist="25400" dir="8100000" algn="bl" rotWithShape="0">
              <a:srgbClr val="000000">
                <a:alpha val="10000"/>
              </a:srgbClr>
            </a:outerShdw>
          </a:effectLst>
        </p:spPr>
      </p:sp>
      <p:sp>
        <p:nvSpPr>
          <p:cNvPr id="5" name="Shape 3"/>
          <p:cNvSpPr/>
          <p:nvPr/>
        </p:nvSpPr>
        <p:spPr>
          <a:xfrm>
            <a:off x="347472" y="1115568"/>
            <a:ext cx="320040" cy="320040"/>
          </a:xfrm>
          <a:prstGeom prst="ellipse">
            <a:avLst/>
          </a:prstGeom>
          <a:solidFill>
            <a:srgbClr val="06B6D4"/>
          </a:solidFill>
          <a:ln w="12700">
            <a:solidFill>
              <a:srgbClr val="06B6D4"/>
            </a:solidFill>
            <a:prstDash val="solid"/>
          </a:ln>
        </p:spPr>
      </p:sp>
      <p:sp>
        <p:nvSpPr>
          <p:cNvPr id="6" name="Text 4"/>
          <p:cNvSpPr/>
          <p:nvPr/>
        </p:nvSpPr>
        <p:spPr>
          <a:xfrm>
            <a:off x="347472" y="1115568"/>
            <a:ext cx="320040" cy="320040"/>
          </a:xfrm>
          <a:prstGeom prst="rect">
            <a:avLst/>
          </a:prstGeom>
          <a:noFill/>
          <a:ln/>
        </p:spPr>
        <p:txBody>
          <a:bodyPr wrap="square" rtlCol="0" anchor="ctr"/>
          <a:lstStyle/>
          <a:p>
            <a:pPr marL="0" indent="0" algn="ctr">
              <a:buNone/>
            </a:pPr>
            <a:r>
              <a:rPr lang="en-US" b="1" dirty="0">
                <a:solidFill>
                  <a:srgbClr val="020917"/>
                </a:solidFill>
              </a:rPr>
              <a:t>1</a:t>
            </a:r>
            <a:endParaRPr lang="en-US" dirty="0"/>
          </a:p>
        </p:txBody>
      </p:sp>
      <p:sp>
        <p:nvSpPr>
          <p:cNvPr id="7" name="Text 5"/>
          <p:cNvSpPr/>
          <p:nvPr/>
        </p:nvSpPr>
        <p:spPr>
          <a:xfrm>
            <a:off x="804672" y="1088136"/>
            <a:ext cx="7936992" cy="374904"/>
          </a:xfrm>
          <a:prstGeom prst="rect">
            <a:avLst/>
          </a:prstGeom>
          <a:noFill/>
          <a:ln/>
        </p:spPr>
        <p:txBody>
          <a:bodyPr wrap="square" rtlCol="0" anchor="ctr"/>
          <a:lstStyle/>
          <a:p>
            <a:pPr marL="0" indent="0">
              <a:buNone/>
            </a:pPr>
            <a:r>
              <a:rPr lang="en-US" dirty="0">
                <a:solidFill>
                  <a:srgbClr val="FFFFFF"/>
                </a:solidFill>
                <a:latin typeface="Kalpurush" pitchFamily="34" charset="0"/>
                <a:ea typeface="Kalpurush" pitchFamily="34" charset="-122"/>
                <a:cs typeface="Kalpurush" pitchFamily="34" charset="-120"/>
              </a:rPr>
              <a:t>গ্রহ, নক্ষত্র, ছায়াপথ বা গ্যালাক্সি ইত্যাদি যে স্থানে থাকে তাকে মহাকাশ বা মহাশূন্য বলে।</a:t>
            </a:r>
            <a:endParaRPr lang="en-US" dirty="0"/>
          </a:p>
        </p:txBody>
      </p:sp>
      <p:sp>
        <p:nvSpPr>
          <p:cNvPr id="8" name="Shape 6"/>
          <p:cNvSpPr/>
          <p:nvPr/>
        </p:nvSpPr>
        <p:spPr>
          <a:xfrm>
            <a:off x="274320" y="1591056"/>
            <a:ext cx="8595360" cy="502920"/>
          </a:xfrm>
          <a:prstGeom prst="rect">
            <a:avLst/>
          </a:prstGeom>
          <a:solidFill>
            <a:srgbClr val="0D1B4B"/>
          </a:solidFill>
          <a:ln w="12700">
            <a:solidFill>
              <a:srgbClr val="FCD34D"/>
            </a:solidFill>
            <a:prstDash val="solid"/>
          </a:ln>
          <a:effectLst>
            <a:outerShdw blurRad="50800" dist="25400" dir="8100000" algn="bl" rotWithShape="0">
              <a:srgbClr val="000000">
                <a:alpha val="10000"/>
              </a:srgbClr>
            </a:outerShdw>
          </a:effectLst>
        </p:spPr>
      </p:sp>
      <p:sp>
        <p:nvSpPr>
          <p:cNvPr id="9" name="Shape 7"/>
          <p:cNvSpPr/>
          <p:nvPr/>
        </p:nvSpPr>
        <p:spPr>
          <a:xfrm>
            <a:off x="347472" y="1682496"/>
            <a:ext cx="320040" cy="320040"/>
          </a:xfrm>
          <a:prstGeom prst="ellipse">
            <a:avLst/>
          </a:prstGeom>
          <a:solidFill>
            <a:srgbClr val="FCD34D"/>
          </a:solidFill>
          <a:ln w="12700">
            <a:solidFill>
              <a:srgbClr val="FCD34D"/>
            </a:solidFill>
            <a:prstDash val="solid"/>
          </a:ln>
        </p:spPr>
      </p:sp>
      <p:sp>
        <p:nvSpPr>
          <p:cNvPr id="10" name="Text 8"/>
          <p:cNvSpPr/>
          <p:nvPr/>
        </p:nvSpPr>
        <p:spPr>
          <a:xfrm>
            <a:off x="347472" y="1682496"/>
            <a:ext cx="320040" cy="320040"/>
          </a:xfrm>
          <a:prstGeom prst="rect">
            <a:avLst/>
          </a:prstGeom>
          <a:noFill/>
          <a:ln/>
        </p:spPr>
        <p:txBody>
          <a:bodyPr wrap="square" rtlCol="0" anchor="ctr"/>
          <a:lstStyle/>
          <a:p>
            <a:pPr marL="0" indent="0" algn="ctr">
              <a:buNone/>
            </a:pPr>
            <a:r>
              <a:rPr lang="en-US" b="1" dirty="0">
                <a:solidFill>
                  <a:srgbClr val="020917"/>
                </a:solidFill>
              </a:rPr>
              <a:t>2</a:t>
            </a:r>
            <a:endParaRPr lang="en-US" dirty="0"/>
          </a:p>
        </p:txBody>
      </p:sp>
      <p:sp>
        <p:nvSpPr>
          <p:cNvPr id="11" name="Text 9"/>
          <p:cNvSpPr/>
          <p:nvPr/>
        </p:nvSpPr>
        <p:spPr>
          <a:xfrm>
            <a:off x="804672" y="1655064"/>
            <a:ext cx="7936992" cy="374904"/>
          </a:xfrm>
          <a:prstGeom prst="rect">
            <a:avLst/>
          </a:prstGeom>
          <a:noFill/>
          <a:ln/>
        </p:spPr>
        <p:txBody>
          <a:bodyPr wrap="square" rtlCol="0" anchor="ctr"/>
          <a:lstStyle/>
          <a:p>
            <a:pPr marL="0" indent="0">
              <a:buNone/>
            </a:pPr>
            <a:r>
              <a:rPr lang="en-US" dirty="0">
                <a:solidFill>
                  <a:srgbClr val="FFFFFF"/>
                </a:solidFill>
                <a:latin typeface="Kalpurush" pitchFamily="34" charset="0"/>
                <a:ea typeface="Kalpurush" pitchFamily="34" charset="-122"/>
                <a:cs typeface="Kalpurush" pitchFamily="34" charset="-120"/>
              </a:rPr>
              <a:t>সূর্য, চাঁদ, গ্রহ, তারা, মহাকাশ, ছায়াপথ ইত্যাদি দেখা না দেখা সবকিছুকে নিয়ে মহাবিশ্ব।</a:t>
            </a:r>
            <a:endParaRPr lang="en-US" dirty="0"/>
          </a:p>
        </p:txBody>
      </p:sp>
      <p:sp>
        <p:nvSpPr>
          <p:cNvPr id="12" name="Shape 10"/>
          <p:cNvSpPr/>
          <p:nvPr/>
        </p:nvSpPr>
        <p:spPr>
          <a:xfrm>
            <a:off x="274320" y="2157984"/>
            <a:ext cx="8595360" cy="502920"/>
          </a:xfrm>
          <a:prstGeom prst="rect">
            <a:avLst/>
          </a:prstGeom>
          <a:solidFill>
            <a:srgbClr val="0D1B4B"/>
          </a:solidFill>
          <a:ln w="12700">
            <a:solidFill>
              <a:srgbClr val="D97706"/>
            </a:solidFill>
            <a:prstDash val="solid"/>
          </a:ln>
          <a:effectLst>
            <a:outerShdw blurRad="50800" dist="25400" dir="8100000" algn="bl" rotWithShape="0">
              <a:srgbClr val="000000">
                <a:alpha val="10000"/>
              </a:srgbClr>
            </a:outerShdw>
          </a:effectLst>
        </p:spPr>
      </p:sp>
      <p:sp>
        <p:nvSpPr>
          <p:cNvPr id="13" name="Shape 11"/>
          <p:cNvSpPr/>
          <p:nvPr/>
        </p:nvSpPr>
        <p:spPr>
          <a:xfrm>
            <a:off x="347472" y="2249424"/>
            <a:ext cx="320040" cy="320040"/>
          </a:xfrm>
          <a:prstGeom prst="ellipse">
            <a:avLst/>
          </a:prstGeom>
          <a:solidFill>
            <a:srgbClr val="D97706"/>
          </a:solidFill>
          <a:ln w="12700">
            <a:solidFill>
              <a:srgbClr val="D97706"/>
            </a:solidFill>
            <a:prstDash val="solid"/>
          </a:ln>
        </p:spPr>
      </p:sp>
      <p:sp>
        <p:nvSpPr>
          <p:cNvPr id="14" name="Text 12"/>
          <p:cNvSpPr/>
          <p:nvPr/>
        </p:nvSpPr>
        <p:spPr>
          <a:xfrm>
            <a:off x="347472" y="2249424"/>
            <a:ext cx="320040" cy="320040"/>
          </a:xfrm>
          <a:prstGeom prst="rect">
            <a:avLst/>
          </a:prstGeom>
          <a:noFill/>
          <a:ln/>
        </p:spPr>
        <p:txBody>
          <a:bodyPr wrap="square" rtlCol="0" anchor="ctr"/>
          <a:lstStyle/>
          <a:p>
            <a:pPr marL="0" indent="0" algn="ctr">
              <a:buNone/>
            </a:pPr>
            <a:r>
              <a:rPr lang="en-US" b="1" dirty="0">
                <a:solidFill>
                  <a:srgbClr val="020917"/>
                </a:solidFill>
              </a:rPr>
              <a:t>3</a:t>
            </a:r>
            <a:endParaRPr lang="en-US" dirty="0"/>
          </a:p>
        </p:txBody>
      </p:sp>
      <p:sp>
        <p:nvSpPr>
          <p:cNvPr id="15" name="Text 13"/>
          <p:cNvSpPr/>
          <p:nvPr/>
        </p:nvSpPr>
        <p:spPr>
          <a:xfrm>
            <a:off x="804672" y="2221992"/>
            <a:ext cx="7936992" cy="374904"/>
          </a:xfrm>
          <a:prstGeom prst="rect">
            <a:avLst/>
          </a:prstGeom>
          <a:noFill/>
          <a:ln/>
        </p:spPr>
        <p:txBody>
          <a:bodyPr wrap="square" rtlCol="0" anchor="ctr"/>
          <a:lstStyle/>
          <a:p>
            <a:pPr marL="0" indent="0">
              <a:buNone/>
            </a:pPr>
            <a:r>
              <a:rPr lang="en-US" dirty="0">
                <a:solidFill>
                  <a:srgbClr val="FFFFFF"/>
                </a:solidFill>
                <a:latin typeface="Kalpurush" pitchFamily="34" charset="0"/>
                <a:ea typeface="Kalpurush" pitchFamily="34" charset="-122"/>
                <a:cs typeface="Kalpurush" pitchFamily="34" charset="-120"/>
              </a:rPr>
              <a:t>মহাবিশ্বের যেসব অংশে পদার্থ বা বস্তু বেশি জড়ো বা ঘনীভূত হয়েছে তাদের বলা হয় গ্যালাক্সি।</a:t>
            </a:r>
            <a:endParaRPr lang="en-US" dirty="0"/>
          </a:p>
        </p:txBody>
      </p:sp>
      <p:sp>
        <p:nvSpPr>
          <p:cNvPr id="16" name="Shape 14"/>
          <p:cNvSpPr/>
          <p:nvPr/>
        </p:nvSpPr>
        <p:spPr>
          <a:xfrm>
            <a:off x="274320" y="2724912"/>
            <a:ext cx="8595360" cy="502920"/>
          </a:xfrm>
          <a:prstGeom prst="rect">
            <a:avLst/>
          </a:prstGeom>
          <a:solidFill>
            <a:srgbClr val="0D1B4B"/>
          </a:solidFill>
          <a:ln w="12700">
            <a:solidFill>
              <a:srgbClr val="6EE7B7"/>
            </a:solidFill>
            <a:prstDash val="solid"/>
          </a:ln>
          <a:effectLst>
            <a:outerShdw blurRad="50800" dist="25400" dir="8100000" algn="bl" rotWithShape="0">
              <a:srgbClr val="000000">
                <a:alpha val="10000"/>
              </a:srgbClr>
            </a:outerShdw>
          </a:effectLst>
        </p:spPr>
      </p:sp>
      <p:sp>
        <p:nvSpPr>
          <p:cNvPr id="17" name="Shape 15"/>
          <p:cNvSpPr/>
          <p:nvPr/>
        </p:nvSpPr>
        <p:spPr>
          <a:xfrm>
            <a:off x="347472" y="2816352"/>
            <a:ext cx="320040" cy="320040"/>
          </a:xfrm>
          <a:prstGeom prst="ellipse">
            <a:avLst/>
          </a:prstGeom>
          <a:solidFill>
            <a:srgbClr val="6EE7B7"/>
          </a:solidFill>
          <a:ln w="12700">
            <a:solidFill>
              <a:srgbClr val="6EE7B7"/>
            </a:solidFill>
            <a:prstDash val="solid"/>
          </a:ln>
        </p:spPr>
      </p:sp>
      <p:sp>
        <p:nvSpPr>
          <p:cNvPr id="18" name="Text 16"/>
          <p:cNvSpPr/>
          <p:nvPr/>
        </p:nvSpPr>
        <p:spPr>
          <a:xfrm>
            <a:off x="347472" y="2816352"/>
            <a:ext cx="320040" cy="320040"/>
          </a:xfrm>
          <a:prstGeom prst="rect">
            <a:avLst/>
          </a:prstGeom>
          <a:noFill/>
          <a:ln/>
        </p:spPr>
        <p:txBody>
          <a:bodyPr wrap="square" rtlCol="0" anchor="ctr"/>
          <a:lstStyle/>
          <a:p>
            <a:pPr marL="0" indent="0" algn="ctr">
              <a:buNone/>
            </a:pPr>
            <a:r>
              <a:rPr lang="en-US" b="1" dirty="0">
                <a:solidFill>
                  <a:srgbClr val="020917"/>
                </a:solidFill>
              </a:rPr>
              <a:t>4</a:t>
            </a:r>
            <a:endParaRPr lang="en-US" dirty="0"/>
          </a:p>
        </p:txBody>
      </p:sp>
      <p:sp>
        <p:nvSpPr>
          <p:cNvPr id="19" name="Text 17"/>
          <p:cNvSpPr/>
          <p:nvPr/>
        </p:nvSpPr>
        <p:spPr>
          <a:xfrm>
            <a:off x="804672" y="2788920"/>
            <a:ext cx="7936992" cy="374904"/>
          </a:xfrm>
          <a:prstGeom prst="rect">
            <a:avLst/>
          </a:prstGeom>
          <a:noFill/>
          <a:ln/>
        </p:spPr>
        <p:txBody>
          <a:bodyPr wrap="square" rtlCol="0" anchor="ctr"/>
          <a:lstStyle/>
          <a:p>
            <a:pPr marL="0" indent="0">
              <a:buNone/>
            </a:pPr>
            <a:r>
              <a:rPr lang="en-US" dirty="0">
                <a:solidFill>
                  <a:srgbClr val="FFFFFF"/>
                </a:solidFill>
                <a:latin typeface="Kalpurush" pitchFamily="34" charset="0"/>
                <a:ea typeface="Kalpurush" pitchFamily="34" charset="-122"/>
                <a:cs typeface="Kalpurush" pitchFamily="34" charset="-120"/>
              </a:rPr>
              <a:t>যে গ্যালাক্সিতে আমরা বাস করি তার নাম আকাশগঙ্গা। এই ছায়াপথেই রয়েছে সৌরজগৎ।</a:t>
            </a:r>
            <a:endParaRPr lang="en-US" dirty="0"/>
          </a:p>
        </p:txBody>
      </p:sp>
      <p:sp>
        <p:nvSpPr>
          <p:cNvPr id="20" name="Shape 18"/>
          <p:cNvSpPr/>
          <p:nvPr/>
        </p:nvSpPr>
        <p:spPr>
          <a:xfrm>
            <a:off x="274320" y="3291840"/>
            <a:ext cx="8595360" cy="502920"/>
          </a:xfrm>
          <a:prstGeom prst="rect">
            <a:avLst/>
          </a:prstGeom>
          <a:solidFill>
            <a:srgbClr val="0D1B4B"/>
          </a:solidFill>
          <a:ln w="12700">
            <a:solidFill>
              <a:srgbClr val="6D28D9"/>
            </a:solidFill>
            <a:prstDash val="solid"/>
          </a:ln>
          <a:effectLst>
            <a:outerShdw blurRad="50800" dist="25400" dir="8100000" algn="bl" rotWithShape="0">
              <a:srgbClr val="000000">
                <a:alpha val="10000"/>
              </a:srgbClr>
            </a:outerShdw>
          </a:effectLst>
        </p:spPr>
      </p:sp>
      <p:sp>
        <p:nvSpPr>
          <p:cNvPr id="21" name="Shape 19"/>
          <p:cNvSpPr/>
          <p:nvPr/>
        </p:nvSpPr>
        <p:spPr>
          <a:xfrm>
            <a:off x="347472" y="3383280"/>
            <a:ext cx="320040" cy="320040"/>
          </a:xfrm>
          <a:prstGeom prst="ellipse">
            <a:avLst/>
          </a:prstGeom>
          <a:solidFill>
            <a:srgbClr val="6D28D9"/>
          </a:solidFill>
          <a:ln w="12700">
            <a:solidFill>
              <a:srgbClr val="6D28D9"/>
            </a:solidFill>
            <a:prstDash val="solid"/>
          </a:ln>
        </p:spPr>
      </p:sp>
      <p:sp>
        <p:nvSpPr>
          <p:cNvPr id="22" name="Text 20"/>
          <p:cNvSpPr/>
          <p:nvPr/>
        </p:nvSpPr>
        <p:spPr>
          <a:xfrm>
            <a:off x="347472" y="3383280"/>
            <a:ext cx="320040" cy="320040"/>
          </a:xfrm>
          <a:prstGeom prst="rect">
            <a:avLst/>
          </a:prstGeom>
          <a:noFill/>
          <a:ln/>
        </p:spPr>
        <p:txBody>
          <a:bodyPr wrap="square" rtlCol="0" anchor="ctr"/>
          <a:lstStyle/>
          <a:p>
            <a:pPr marL="0" indent="0" algn="ctr">
              <a:buNone/>
            </a:pPr>
            <a:r>
              <a:rPr lang="en-US" b="1" dirty="0">
                <a:solidFill>
                  <a:srgbClr val="020917"/>
                </a:solidFill>
              </a:rPr>
              <a:t>5</a:t>
            </a:r>
            <a:endParaRPr lang="en-US" dirty="0"/>
          </a:p>
        </p:txBody>
      </p:sp>
      <p:sp>
        <p:nvSpPr>
          <p:cNvPr id="23" name="Text 21"/>
          <p:cNvSpPr/>
          <p:nvPr/>
        </p:nvSpPr>
        <p:spPr>
          <a:xfrm>
            <a:off x="804672" y="3355848"/>
            <a:ext cx="7936992" cy="374904"/>
          </a:xfrm>
          <a:prstGeom prst="rect">
            <a:avLst/>
          </a:prstGeom>
          <a:noFill/>
          <a:ln/>
        </p:spPr>
        <p:txBody>
          <a:bodyPr wrap="square" rtlCol="0" anchor="ctr"/>
          <a:lstStyle/>
          <a:p>
            <a:pPr marL="0" indent="0">
              <a:buNone/>
            </a:pPr>
            <a:r>
              <a:rPr lang="en-US" dirty="0">
                <a:solidFill>
                  <a:srgbClr val="FFFFFF"/>
                </a:solidFill>
                <a:latin typeface="Kalpurush" pitchFamily="34" charset="0"/>
                <a:ea typeface="Kalpurush" pitchFamily="34" charset="-122"/>
                <a:cs typeface="Kalpurush" pitchFamily="34" charset="-120"/>
              </a:rPr>
              <a:t>সূর্য একটি নক্ষত্র। সূর্যের রয়েছে ৮টি গ্রহ। নক্ষত্রকে কেন্দ্র করে যে বৃহৎ বস্তু ঘুরে তাদের বলা হয় গ্রহ। গ্রহকে কেন্দ্র করে যারা ঘুরে তাদের বলা হয় উপগ্রহ।</a:t>
            </a:r>
            <a:endParaRPr lang="en-US" dirty="0"/>
          </a:p>
        </p:txBody>
      </p:sp>
      <p:sp>
        <p:nvSpPr>
          <p:cNvPr id="24" name="Shape 22"/>
          <p:cNvSpPr/>
          <p:nvPr/>
        </p:nvSpPr>
        <p:spPr>
          <a:xfrm>
            <a:off x="274320" y="3858768"/>
            <a:ext cx="8595360" cy="502920"/>
          </a:xfrm>
          <a:prstGeom prst="rect">
            <a:avLst/>
          </a:prstGeom>
          <a:solidFill>
            <a:srgbClr val="0D1B4B"/>
          </a:solidFill>
          <a:ln w="12700">
            <a:solidFill>
              <a:srgbClr val="1D4ED8"/>
            </a:solidFill>
            <a:prstDash val="solid"/>
          </a:ln>
          <a:effectLst>
            <a:outerShdw blurRad="50800" dist="25400" dir="8100000" algn="bl" rotWithShape="0">
              <a:srgbClr val="000000">
                <a:alpha val="10000"/>
              </a:srgbClr>
            </a:outerShdw>
          </a:effectLst>
        </p:spPr>
      </p:sp>
      <p:sp>
        <p:nvSpPr>
          <p:cNvPr id="25" name="Shape 23"/>
          <p:cNvSpPr/>
          <p:nvPr/>
        </p:nvSpPr>
        <p:spPr>
          <a:xfrm>
            <a:off x="347472" y="3950208"/>
            <a:ext cx="320040" cy="320040"/>
          </a:xfrm>
          <a:prstGeom prst="ellipse">
            <a:avLst/>
          </a:prstGeom>
          <a:solidFill>
            <a:srgbClr val="1D4ED8"/>
          </a:solidFill>
          <a:ln w="12700">
            <a:solidFill>
              <a:srgbClr val="1D4ED8"/>
            </a:solidFill>
            <a:prstDash val="solid"/>
          </a:ln>
        </p:spPr>
      </p:sp>
      <p:sp>
        <p:nvSpPr>
          <p:cNvPr id="26" name="Text 24"/>
          <p:cNvSpPr/>
          <p:nvPr/>
        </p:nvSpPr>
        <p:spPr>
          <a:xfrm>
            <a:off x="347472" y="3950208"/>
            <a:ext cx="320040" cy="320040"/>
          </a:xfrm>
          <a:prstGeom prst="rect">
            <a:avLst/>
          </a:prstGeom>
          <a:noFill/>
          <a:ln/>
        </p:spPr>
        <p:txBody>
          <a:bodyPr wrap="square" rtlCol="0" anchor="ctr"/>
          <a:lstStyle/>
          <a:p>
            <a:pPr marL="0" indent="0" algn="ctr">
              <a:buNone/>
            </a:pPr>
            <a:r>
              <a:rPr lang="en-US" b="1" dirty="0">
                <a:solidFill>
                  <a:srgbClr val="020917"/>
                </a:solidFill>
              </a:rPr>
              <a:t>6</a:t>
            </a:r>
            <a:endParaRPr lang="en-US" dirty="0"/>
          </a:p>
        </p:txBody>
      </p:sp>
      <p:sp>
        <p:nvSpPr>
          <p:cNvPr id="27" name="Text 25"/>
          <p:cNvSpPr/>
          <p:nvPr/>
        </p:nvSpPr>
        <p:spPr>
          <a:xfrm>
            <a:off x="804672" y="3922776"/>
            <a:ext cx="7936992" cy="374904"/>
          </a:xfrm>
          <a:prstGeom prst="rect">
            <a:avLst/>
          </a:prstGeom>
          <a:noFill/>
          <a:ln/>
        </p:spPr>
        <p:txBody>
          <a:bodyPr wrap="square" rtlCol="0" anchor="ctr"/>
          <a:lstStyle/>
          <a:p>
            <a:pPr marL="0" indent="0">
              <a:buNone/>
            </a:pPr>
            <a:r>
              <a:rPr lang="en-US" dirty="0">
                <a:solidFill>
                  <a:srgbClr val="FFFFFF"/>
                </a:solidFill>
                <a:latin typeface="Kalpurush" pitchFamily="34" charset="0"/>
                <a:ea typeface="Kalpurush" pitchFamily="34" charset="-122"/>
                <a:cs typeface="Kalpurush" pitchFamily="34" charset="-120"/>
              </a:rPr>
              <a:t>মানুষের পাঠানো যেসব মহাকাশযান পৃথিবীকে কেন্দ্র করে ঘুরে তাদের বলা হয় কৃত্রিম উপগ্রহ।</a:t>
            </a:r>
            <a:endParaRPr lang="en-US" dirty="0"/>
          </a:p>
        </p:txBody>
      </p:sp>
      <p:sp>
        <p:nvSpPr>
          <p:cNvPr id="28" name="Shape 26"/>
          <p:cNvSpPr/>
          <p:nvPr/>
        </p:nvSpPr>
        <p:spPr>
          <a:xfrm>
            <a:off x="274320" y="4425696"/>
            <a:ext cx="8595360" cy="502920"/>
          </a:xfrm>
          <a:prstGeom prst="rect">
            <a:avLst/>
          </a:prstGeom>
          <a:solidFill>
            <a:srgbClr val="0D1B4B"/>
          </a:solidFill>
          <a:ln w="12700">
            <a:solidFill>
              <a:srgbClr val="16A34A"/>
            </a:solidFill>
            <a:prstDash val="solid"/>
          </a:ln>
          <a:effectLst>
            <a:outerShdw blurRad="50800" dist="25400" dir="8100000" algn="bl" rotWithShape="0">
              <a:srgbClr val="000000">
                <a:alpha val="10000"/>
              </a:srgbClr>
            </a:outerShdw>
          </a:effectLst>
        </p:spPr>
      </p:sp>
      <p:sp>
        <p:nvSpPr>
          <p:cNvPr id="29" name="Shape 27"/>
          <p:cNvSpPr/>
          <p:nvPr/>
        </p:nvSpPr>
        <p:spPr>
          <a:xfrm>
            <a:off x="347472" y="4517136"/>
            <a:ext cx="320040" cy="320040"/>
          </a:xfrm>
          <a:prstGeom prst="ellipse">
            <a:avLst/>
          </a:prstGeom>
          <a:solidFill>
            <a:srgbClr val="16A34A"/>
          </a:solidFill>
          <a:ln w="12700">
            <a:solidFill>
              <a:srgbClr val="16A34A"/>
            </a:solidFill>
            <a:prstDash val="solid"/>
          </a:ln>
        </p:spPr>
      </p:sp>
      <p:sp>
        <p:nvSpPr>
          <p:cNvPr id="30" name="Text 28"/>
          <p:cNvSpPr/>
          <p:nvPr/>
        </p:nvSpPr>
        <p:spPr>
          <a:xfrm>
            <a:off x="347472" y="4517136"/>
            <a:ext cx="320040" cy="320040"/>
          </a:xfrm>
          <a:prstGeom prst="rect">
            <a:avLst/>
          </a:prstGeom>
          <a:noFill/>
          <a:ln/>
        </p:spPr>
        <p:txBody>
          <a:bodyPr wrap="square" rtlCol="0" anchor="ctr"/>
          <a:lstStyle/>
          <a:p>
            <a:pPr marL="0" indent="0" algn="ctr">
              <a:buNone/>
            </a:pPr>
            <a:r>
              <a:rPr lang="en-US" b="1" dirty="0">
                <a:solidFill>
                  <a:srgbClr val="020917"/>
                </a:solidFill>
              </a:rPr>
              <a:t>7</a:t>
            </a:r>
            <a:endParaRPr lang="en-US" dirty="0"/>
          </a:p>
        </p:txBody>
      </p:sp>
      <p:sp>
        <p:nvSpPr>
          <p:cNvPr id="31" name="Text 29"/>
          <p:cNvSpPr/>
          <p:nvPr/>
        </p:nvSpPr>
        <p:spPr>
          <a:xfrm>
            <a:off x="804672" y="4489704"/>
            <a:ext cx="7936992" cy="374904"/>
          </a:xfrm>
          <a:prstGeom prst="rect">
            <a:avLst/>
          </a:prstGeom>
          <a:noFill/>
          <a:ln/>
        </p:spPr>
        <p:txBody>
          <a:bodyPr wrap="square" rtlCol="0" anchor="ctr"/>
          <a:lstStyle/>
          <a:p>
            <a:pPr marL="0" indent="0">
              <a:buNone/>
            </a:pPr>
            <a:r>
              <a:rPr lang="en-US" dirty="0">
                <a:solidFill>
                  <a:srgbClr val="FFFFFF"/>
                </a:solidFill>
                <a:latin typeface="Kalpurush" pitchFamily="34" charset="0"/>
                <a:ea typeface="Kalpurush" pitchFamily="34" charset="-122"/>
                <a:cs typeface="Kalpurush" pitchFamily="34" charset="-120"/>
              </a:rPr>
              <a:t>কাজ অনুসারে কৃত্রিম উপগ্রহের নাম: যোগাযোগ, আবহাওয়া, পৃথিবী পর্যবেক্ষণকারী, সামরিক বা গোয়েন্দা, নৌপরিবহন, জ্যোতির্বিদ্যা বিষয়ক উপগ্রহ।</a:t>
            </a:r>
            <a:endParaRPr lang="en-US" dirty="0"/>
          </a:p>
        </p:txBody>
      </p:sp>
    </p:spTree>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307242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0F4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0D1B4B"/>
          </a:solidFill>
          <a:ln w="12700">
            <a:solidFill>
              <a:srgbClr val="0D1B4B"/>
            </a:solidFill>
            <a:prstDash val="solid"/>
          </a:ln>
        </p:spPr>
      </p:sp>
      <p:sp>
        <p:nvSpPr>
          <p:cNvPr id="3" name="Text 1"/>
          <p:cNvSpPr/>
          <p:nvPr/>
        </p:nvSpPr>
        <p:spPr>
          <a:xfrm>
            <a:off x="365760" y="0"/>
            <a:ext cx="8229600" cy="914400"/>
          </a:xfrm>
          <a:prstGeom prst="rect">
            <a:avLst/>
          </a:prstGeom>
          <a:noFill/>
          <a:ln/>
        </p:spPr>
        <p:txBody>
          <a:bodyPr wrap="square" rtlCol="0" anchor="ctr"/>
          <a:lstStyle/>
          <a:p>
            <a:pPr marL="0" indent="0">
              <a:buNone/>
            </a:pPr>
            <a:r>
              <a:rPr lang="en-US" sz="2800" b="1" dirty="0">
                <a:solidFill>
                  <a:srgbClr val="FFFFFF"/>
                </a:solidFill>
                <a:latin typeface="Kalpurush" pitchFamily="34" charset="0"/>
                <a:ea typeface="Kalpurush" pitchFamily="34" charset="-122"/>
                <a:cs typeface="Kalpurush" pitchFamily="34" charset="-120"/>
              </a:rPr>
              <a:t>📚 অধ্যায় পরিচিতি</a:t>
            </a:r>
            <a:endParaRPr lang="en-US" sz="2800" dirty="0"/>
          </a:p>
        </p:txBody>
      </p:sp>
      <p:sp>
        <p:nvSpPr>
          <p:cNvPr id="4" name="Shape 2"/>
          <p:cNvSpPr/>
          <p:nvPr/>
        </p:nvSpPr>
        <p:spPr>
          <a:xfrm>
            <a:off x="274320" y="1005840"/>
            <a:ext cx="4206240" cy="2029968"/>
          </a:xfrm>
          <a:prstGeom prst="rect">
            <a:avLst/>
          </a:prstGeom>
          <a:solidFill>
            <a:srgbClr val="0D1B4B"/>
          </a:solidFill>
          <a:ln w="12700">
            <a:solidFill>
              <a:srgbClr val="0D1B4B"/>
            </a:solidFill>
            <a:prstDash val="solid"/>
          </a:ln>
        </p:spPr>
      </p:sp>
      <p:sp>
        <p:nvSpPr>
          <p:cNvPr id="5" name="Text 3"/>
          <p:cNvSpPr/>
          <p:nvPr/>
        </p:nvSpPr>
        <p:spPr>
          <a:xfrm>
            <a:off x="411480" y="1051560"/>
            <a:ext cx="3977640" cy="1938528"/>
          </a:xfrm>
          <a:prstGeom prst="rect">
            <a:avLst/>
          </a:prstGeom>
          <a:noFill/>
          <a:ln/>
        </p:spPr>
        <p:txBody>
          <a:bodyPr wrap="square" rtlCol="0" anchor="t"/>
          <a:lstStyle/>
          <a:p>
            <a:pPr marL="0" indent="0">
              <a:buNone/>
            </a:pPr>
            <a:r>
              <a:rPr lang="en-US" sz="1800" dirty="0">
                <a:solidFill>
                  <a:srgbClr val="FFFFFF"/>
                </a:solidFill>
                <a:latin typeface="Kalpurush" pitchFamily="34" charset="0"/>
                <a:ea typeface="Kalpurush" pitchFamily="34" charset="-122"/>
                <a:cs typeface="Kalpurush" pitchFamily="34" charset="-120"/>
              </a:rPr>
              <a:t>দিনের বেলা আকাশের দিকে তাকালে আমরা সূর্যকে দেখতে পাই। রাতের মেঘমুক্ত আকাশ আমাদের বিস্মিত করে। রাতের আকাশে থাকে চাঁদ ও মিটমিট করে জ্বলা অসংখ্য তারা। সূর্য, চাঁদ, গ্রহ, তারা, মহাকাশ, ছায়াপথ, গ্যালাক্সি ইত্যাদি দেখা না দেখা সবকিছুকে নিয়ে মহাবিশ্ব। এই অধ্যায়ে আমরা মহাবিশ্ব নিয়ে আলোচনা করব।</a:t>
            </a:r>
            <a:endParaRPr lang="en-US" sz="1800" dirty="0"/>
          </a:p>
        </p:txBody>
      </p:sp>
      <p:sp>
        <p:nvSpPr>
          <p:cNvPr id="6" name="Shape 4"/>
          <p:cNvSpPr/>
          <p:nvPr/>
        </p:nvSpPr>
        <p:spPr>
          <a:xfrm>
            <a:off x="297180" y="3081528"/>
            <a:ext cx="4206240" cy="2013932"/>
          </a:xfrm>
          <a:prstGeom prst="rect">
            <a:avLst/>
          </a:prstGeom>
          <a:solidFill>
            <a:srgbClr val="E0F2FE"/>
          </a:solidFill>
          <a:ln w="12700">
            <a:solidFill>
              <a:srgbClr val="06B6D4"/>
            </a:solidFill>
            <a:prstDash val="solid"/>
          </a:ln>
        </p:spPr>
      </p:sp>
      <p:pic>
        <p:nvPicPr>
          <p:cNvPr id="7" name="Image 0" descr="preencoded.png"/>
          <p:cNvPicPr>
            <a:picLocks noChangeAspect="1"/>
          </p:cNvPicPr>
          <p:nvPr/>
        </p:nvPicPr>
        <p:blipFill rotWithShape="1">
          <a:blip r:embed="rId3"/>
          <a:srcRect l="-490" t="2471" r="490" b="48726"/>
          <a:stretch/>
        </p:blipFill>
        <p:spPr>
          <a:xfrm>
            <a:off x="347472" y="3145536"/>
            <a:ext cx="4059936" cy="1408176"/>
          </a:xfrm>
          <a:prstGeom prst="rect">
            <a:avLst/>
          </a:prstGeom>
        </p:spPr>
      </p:pic>
      <p:sp>
        <p:nvSpPr>
          <p:cNvPr id="8" name="Text 5"/>
          <p:cNvSpPr/>
          <p:nvPr/>
        </p:nvSpPr>
        <p:spPr>
          <a:xfrm>
            <a:off x="347472" y="4553712"/>
            <a:ext cx="4059936" cy="274320"/>
          </a:xfrm>
          <a:prstGeom prst="rect">
            <a:avLst/>
          </a:prstGeom>
          <a:noFill/>
          <a:ln/>
        </p:spPr>
        <p:txBody>
          <a:bodyPr wrap="square" rtlCol="0" anchor="ctr"/>
          <a:lstStyle/>
          <a:p>
            <a:pPr marL="0" indent="0" algn="ctr">
              <a:buNone/>
            </a:pPr>
            <a:r>
              <a:rPr lang="en-US" sz="1000" b="1" dirty="0" err="1">
                <a:solidFill>
                  <a:srgbClr val="0D9488"/>
                </a:solidFill>
                <a:latin typeface="Kalpurush" pitchFamily="34" charset="0"/>
                <a:ea typeface="Kalpurush" pitchFamily="34" charset="-122"/>
                <a:cs typeface="Kalpurush" pitchFamily="34" charset="-120"/>
              </a:rPr>
              <a:t>চিত্র</a:t>
            </a:r>
            <a:r>
              <a:rPr lang="en-US" sz="1000" b="1" dirty="0">
                <a:solidFill>
                  <a:srgbClr val="0D9488"/>
                </a:solidFill>
                <a:latin typeface="Kalpurush" pitchFamily="34" charset="0"/>
                <a:ea typeface="Kalpurush" pitchFamily="34" charset="-122"/>
                <a:cs typeface="Kalpurush" pitchFamily="34" charset="-120"/>
              </a:rPr>
              <a:t> </a:t>
            </a:r>
            <a:r>
              <a:rPr lang="en-US" sz="1000" b="1" dirty="0" smtClean="0">
                <a:solidFill>
                  <a:srgbClr val="0D9488"/>
                </a:solidFill>
                <a:latin typeface="Kalpurush" pitchFamily="34" charset="0"/>
                <a:ea typeface="Kalpurush" pitchFamily="34" charset="-122"/>
                <a:cs typeface="Kalpurush" pitchFamily="34" charset="-120"/>
              </a:rPr>
              <a:t>: </a:t>
            </a:r>
            <a:r>
              <a:rPr lang="en-US" sz="1000" b="1" dirty="0">
                <a:solidFill>
                  <a:srgbClr val="0D9488"/>
                </a:solidFill>
                <a:latin typeface="Kalpurush" pitchFamily="34" charset="0"/>
                <a:ea typeface="Kalpurush" pitchFamily="34" charset="-122"/>
                <a:cs typeface="Kalpurush" pitchFamily="34" charset="-120"/>
              </a:rPr>
              <a:t>পৃথিবী, বায়ুমণ্ডল ও মহাকাশ</a:t>
            </a:r>
            <a:endParaRPr lang="en-US" sz="1000" dirty="0"/>
          </a:p>
        </p:txBody>
      </p:sp>
      <p:sp>
        <p:nvSpPr>
          <p:cNvPr id="9" name="Shape 6"/>
          <p:cNvSpPr/>
          <p:nvPr/>
        </p:nvSpPr>
        <p:spPr>
          <a:xfrm>
            <a:off x="4754880" y="1005839"/>
            <a:ext cx="4114800" cy="4089621"/>
          </a:xfrm>
          <a:prstGeom prst="rect">
            <a:avLst/>
          </a:prstGeom>
          <a:solidFill>
            <a:srgbClr val="FFFFFF"/>
          </a:solidFill>
          <a:ln w="12700">
            <a:solidFill>
              <a:srgbClr val="CBD5E1"/>
            </a:solidFill>
            <a:prstDash val="solid"/>
          </a:ln>
        </p:spPr>
      </p:sp>
      <p:sp>
        <p:nvSpPr>
          <p:cNvPr id="10" name="Shape 7"/>
          <p:cNvSpPr/>
          <p:nvPr/>
        </p:nvSpPr>
        <p:spPr>
          <a:xfrm>
            <a:off x="4754880" y="1005840"/>
            <a:ext cx="4114800" cy="438912"/>
          </a:xfrm>
          <a:prstGeom prst="rect">
            <a:avLst/>
          </a:prstGeom>
          <a:solidFill>
            <a:srgbClr val="06B6D4"/>
          </a:solidFill>
          <a:ln w="12700">
            <a:solidFill>
              <a:srgbClr val="06B6D4"/>
            </a:solidFill>
            <a:prstDash val="solid"/>
          </a:ln>
        </p:spPr>
      </p:sp>
      <p:sp>
        <p:nvSpPr>
          <p:cNvPr id="11" name="Text 8"/>
          <p:cNvSpPr/>
          <p:nvPr/>
        </p:nvSpPr>
        <p:spPr>
          <a:xfrm>
            <a:off x="4754880" y="1005840"/>
            <a:ext cx="4114800" cy="438912"/>
          </a:xfrm>
          <a:prstGeom prst="rect">
            <a:avLst/>
          </a:prstGeom>
          <a:noFill/>
          <a:ln/>
        </p:spPr>
        <p:txBody>
          <a:bodyPr wrap="square" rtlCol="0" anchor="ctr"/>
          <a:lstStyle/>
          <a:p>
            <a:pPr marL="0" indent="0" algn="ctr">
              <a:buNone/>
            </a:pPr>
            <a:r>
              <a:rPr lang="en-US" sz="1400" b="1" dirty="0">
                <a:solidFill>
                  <a:srgbClr val="020917"/>
                </a:solidFill>
                <a:latin typeface="Kalpurush" pitchFamily="34" charset="0"/>
                <a:ea typeface="Kalpurush" pitchFamily="34" charset="-122"/>
                <a:cs typeface="Kalpurush" pitchFamily="34" charset="-120"/>
              </a:rPr>
              <a:t>এই অধ্যায় শেষে আমরা–</a:t>
            </a:r>
            <a:endParaRPr lang="en-US" sz="1400" dirty="0"/>
          </a:p>
        </p:txBody>
      </p:sp>
      <p:sp>
        <p:nvSpPr>
          <p:cNvPr id="12" name="Text 9"/>
          <p:cNvSpPr/>
          <p:nvPr/>
        </p:nvSpPr>
        <p:spPr>
          <a:xfrm>
            <a:off x="4892040" y="1508760"/>
            <a:ext cx="3840480" cy="3319272"/>
          </a:xfrm>
          <a:prstGeom prst="rect">
            <a:avLst/>
          </a:prstGeom>
          <a:noFill/>
          <a:ln/>
        </p:spPr>
        <p:txBody>
          <a:bodyPr wrap="square" rtlCol="0" anchor="t"/>
          <a:lstStyle/>
          <a:p>
            <a:pPr marL="0" indent="0">
              <a:spcAft>
                <a:spcPts val="1600"/>
              </a:spcAft>
              <a:buNone/>
            </a:pPr>
            <a:r>
              <a:rPr lang="en-US" sz="1800" dirty="0">
                <a:solidFill>
                  <a:srgbClr val="334155"/>
                </a:solidFill>
                <a:latin typeface="Kalpurush" pitchFamily="34" charset="0"/>
                <a:ea typeface="Kalpurush" pitchFamily="34" charset="-122"/>
                <a:cs typeface="Kalpurush" pitchFamily="34" charset="-120"/>
              </a:rPr>
              <a:t>✔ মহাকাশ এবং মহাবিশ্ব ব্যাখ্যা করতে পারব</a:t>
            </a:r>
            <a:endParaRPr lang="en-US" sz="1800" dirty="0"/>
          </a:p>
          <a:p>
            <a:pPr marL="0" indent="0">
              <a:spcAft>
                <a:spcPts val="1600"/>
              </a:spcAft>
              <a:buNone/>
            </a:pPr>
            <a:r>
              <a:rPr lang="en-US" sz="1800" dirty="0">
                <a:solidFill>
                  <a:srgbClr val="334155"/>
                </a:solidFill>
                <a:latin typeface="Kalpurush" pitchFamily="34" charset="0"/>
                <a:ea typeface="Kalpurush" pitchFamily="34" charset="-122"/>
                <a:cs typeface="Kalpurush" pitchFamily="34" charset="-120"/>
              </a:rPr>
              <a:t>✔ প্রাকৃতিক এবং কৃত্রিম উপগ্রহ ব্যাখ্যা করতে পারব</a:t>
            </a:r>
            <a:endParaRPr lang="en-US" sz="1800" dirty="0"/>
          </a:p>
          <a:p>
            <a:pPr marL="0" indent="0">
              <a:spcAft>
                <a:spcPts val="1600"/>
              </a:spcAft>
              <a:buNone/>
            </a:pPr>
            <a:r>
              <a:rPr lang="en-US" sz="1800" dirty="0">
                <a:solidFill>
                  <a:srgbClr val="334155"/>
                </a:solidFill>
                <a:latin typeface="Kalpurush" pitchFamily="34" charset="0"/>
                <a:ea typeface="Kalpurush" pitchFamily="34" charset="-122"/>
                <a:cs typeface="Kalpurush" pitchFamily="34" charset="-120"/>
              </a:rPr>
              <a:t>✔ উপগ্রহের কক্ষপথে চলার গতি ব্যাখ্যা করতে পারব</a:t>
            </a:r>
            <a:endParaRPr lang="en-US" sz="1800" dirty="0"/>
          </a:p>
          <a:p>
            <a:pPr marL="0" indent="0">
              <a:spcAft>
                <a:spcPts val="1600"/>
              </a:spcAft>
              <a:buNone/>
            </a:pPr>
            <a:r>
              <a:rPr lang="en-US" sz="1800" dirty="0">
                <a:solidFill>
                  <a:srgbClr val="334155"/>
                </a:solidFill>
                <a:latin typeface="Kalpurush" pitchFamily="34" charset="0"/>
                <a:ea typeface="Kalpurush" pitchFamily="34" charset="-122"/>
                <a:cs typeface="Kalpurush" pitchFamily="34" charset="-120"/>
              </a:rPr>
              <a:t>✔ কৃত্রিম উপগ্রহের ব্যবহার ও গুরুত্ব বর্ণনা করতে পারব</a:t>
            </a:r>
            <a:endParaRPr lang="en-US" sz="1800" dirty="0"/>
          </a:p>
          <a:p>
            <a:pPr marL="0" indent="0">
              <a:spcAft>
                <a:spcPts val="1600"/>
              </a:spcAft>
              <a:buNone/>
            </a:pPr>
            <a:r>
              <a:rPr lang="en-US" sz="1800" dirty="0">
                <a:solidFill>
                  <a:srgbClr val="334155"/>
                </a:solidFill>
                <a:latin typeface="Kalpurush" pitchFamily="34" charset="0"/>
                <a:ea typeface="Kalpurush" pitchFamily="34" charset="-122"/>
                <a:cs typeface="Kalpurush" pitchFamily="34" charset="-120"/>
              </a:rPr>
              <a:t>✔ কৃত্রিম উপগ্রহের অবদান উপলব্ধি করতে পারব</a:t>
            </a:r>
            <a:endParaRPr lang="en-US" sz="1800" dirty="0"/>
          </a:p>
        </p:txBody>
      </p:sp>
      <p:sp>
        <p:nvSpPr>
          <p:cNvPr id="14" name="Text 11"/>
          <p:cNvSpPr/>
          <p:nvPr/>
        </p:nvSpPr>
        <p:spPr>
          <a:xfrm>
            <a:off x="0" y="4983480"/>
            <a:ext cx="9144000" cy="164592"/>
          </a:xfrm>
          <a:prstGeom prst="rect">
            <a:avLst/>
          </a:prstGeom>
          <a:noFill/>
          <a:ln/>
        </p:spPr>
        <p:txBody>
          <a:bodyPr wrap="square" rtlCol="0" anchor="ctr"/>
          <a:lstStyle/>
          <a:p>
            <a:pPr marL="0" indent="0" algn="ctr">
              <a:buNone/>
            </a:pPr>
            <a:r>
              <a:rPr lang="en-US" sz="900" dirty="0">
                <a:solidFill>
                  <a:srgbClr val="FFFFFF"/>
                </a:solidFill>
                <a:latin typeface="Kalpurush" pitchFamily="34" charset="0"/>
                <a:ea typeface="Kalpurush" pitchFamily="34" charset="-122"/>
                <a:cs typeface="Kalpurush" pitchFamily="34" charset="-120"/>
              </a:rPr>
              <a:t>দ্বাদশ অধ্যায় | মহাকাশ ও উপগ্রহ | NCTB অষ্টম শ্রেণি বিজ্ঞান</a:t>
            </a:r>
            <a:endParaRPr lang="en-US" sz="9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020917"/>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D4ED8"/>
          </a:solidFill>
          <a:ln w="12700">
            <a:solidFill>
              <a:srgbClr val="1D4ED8"/>
            </a:solidFill>
            <a:prstDash val="solid"/>
          </a:ln>
        </p:spPr>
      </p:sp>
      <p:sp>
        <p:nvSpPr>
          <p:cNvPr id="3" name="Text 1"/>
          <p:cNvSpPr/>
          <p:nvPr/>
        </p:nvSpPr>
        <p:spPr>
          <a:xfrm>
            <a:off x="365760" y="0"/>
            <a:ext cx="8412480" cy="914400"/>
          </a:xfrm>
          <a:prstGeom prst="rect">
            <a:avLst/>
          </a:prstGeom>
          <a:noFill/>
          <a:ln/>
        </p:spPr>
        <p:txBody>
          <a:bodyPr wrap="square" rtlCol="0" anchor="ctr"/>
          <a:lstStyle/>
          <a:p>
            <a:pPr marL="0" indent="0">
              <a:buNone/>
            </a:pPr>
            <a:r>
              <a:rPr lang="en-US" sz="3000" b="1" dirty="0">
                <a:solidFill>
                  <a:srgbClr val="FFFFFF"/>
                </a:solidFill>
                <a:latin typeface="Kalpurush" pitchFamily="34" charset="0"/>
                <a:ea typeface="Kalpurush" pitchFamily="34" charset="-122"/>
                <a:cs typeface="Kalpurush" pitchFamily="34" charset="-120"/>
              </a:rPr>
              <a:t>🌌 মহাকাশ (Space)</a:t>
            </a:r>
            <a:endParaRPr lang="en-US" sz="3000" dirty="0"/>
          </a:p>
        </p:txBody>
      </p:sp>
      <p:sp>
        <p:nvSpPr>
          <p:cNvPr id="4" name="Shape 2"/>
          <p:cNvSpPr/>
          <p:nvPr/>
        </p:nvSpPr>
        <p:spPr>
          <a:xfrm>
            <a:off x="274320" y="1005840"/>
            <a:ext cx="8595360" cy="914400"/>
          </a:xfrm>
          <a:prstGeom prst="rect">
            <a:avLst/>
          </a:prstGeom>
          <a:solidFill>
            <a:srgbClr val="0D1B4B"/>
          </a:solidFill>
          <a:ln w="25400">
            <a:solidFill>
              <a:srgbClr val="06B6D4"/>
            </a:solidFill>
            <a:prstDash val="solid"/>
          </a:ln>
        </p:spPr>
      </p:sp>
      <p:sp>
        <p:nvSpPr>
          <p:cNvPr id="5" name="Text 3"/>
          <p:cNvSpPr/>
          <p:nvPr/>
        </p:nvSpPr>
        <p:spPr>
          <a:xfrm>
            <a:off x="457200" y="1146313"/>
            <a:ext cx="8229600" cy="668308"/>
          </a:xfrm>
          <a:prstGeom prst="rect">
            <a:avLst/>
          </a:prstGeom>
          <a:noFill/>
          <a:ln/>
        </p:spPr>
        <p:txBody>
          <a:bodyPr wrap="square" rtlCol="0" anchor="ctr"/>
          <a:lstStyle/>
          <a:p>
            <a:pPr marL="0" indent="0">
              <a:buNone/>
            </a:pPr>
            <a:r>
              <a:rPr lang="en-US" sz="2000" dirty="0">
                <a:solidFill>
                  <a:srgbClr val="FFFFFF"/>
                </a:solidFill>
                <a:latin typeface="Kalpurush" pitchFamily="34" charset="0"/>
                <a:ea typeface="Kalpurush" pitchFamily="34" charset="-122"/>
                <a:cs typeface="Kalpurush" pitchFamily="34" charset="-120"/>
              </a:rPr>
              <a:t>গ্রহ, নক্ষত্র, ছায়াপথ বা গ্যালাক্সি ইত্যাদির মাঝখানে যে খালি জায়গা রয়েছে, তাকে মহাকাশ বা মহাশূন্য বলে। মহাকাশের দিকে তাকালে আমরা যেসব বস্তু দেখতে পাই তা হলো পদার্থ, যেমন আমাদের এই পৃথিবী।</a:t>
            </a:r>
            <a:endParaRPr lang="en-US" sz="2000" dirty="0"/>
          </a:p>
        </p:txBody>
      </p:sp>
      <p:sp>
        <p:nvSpPr>
          <p:cNvPr id="6" name="Shape 4"/>
          <p:cNvSpPr/>
          <p:nvPr/>
        </p:nvSpPr>
        <p:spPr>
          <a:xfrm>
            <a:off x="274320" y="2286994"/>
            <a:ext cx="2788920" cy="2852928"/>
          </a:xfrm>
          <a:prstGeom prst="rect">
            <a:avLst/>
          </a:prstGeom>
          <a:solidFill>
            <a:srgbClr val="0D1B4B"/>
          </a:solidFill>
          <a:ln w="25400">
            <a:solidFill>
              <a:srgbClr val="06B6D4"/>
            </a:solidFill>
            <a:prstDash val="solid"/>
          </a:ln>
        </p:spPr>
      </p:sp>
      <p:sp>
        <p:nvSpPr>
          <p:cNvPr id="7" name="Shape 5"/>
          <p:cNvSpPr/>
          <p:nvPr/>
        </p:nvSpPr>
        <p:spPr>
          <a:xfrm>
            <a:off x="274320" y="1965960"/>
            <a:ext cx="2788920" cy="438912"/>
          </a:xfrm>
          <a:prstGeom prst="rect">
            <a:avLst/>
          </a:prstGeom>
          <a:solidFill>
            <a:srgbClr val="06B6D4"/>
          </a:solidFill>
          <a:ln w="12700">
            <a:solidFill>
              <a:srgbClr val="06B6D4"/>
            </a:solidFill>
            <a:prstDash val="solid"/>
          </a:ln>
        </p:spPr>
      </p:sp>
      <p:sp>
        <p:nvSpPr>
          <p:cNvPr id="8" name="Text 6"/>
          <p:cNvSpPr/>
          <p:nvPr/>
        </p:nvSpPr>
        <p:spPr>
          <a:xfrm>
            <a:off x="274320" y="1979212"/>
            <a:ext cx="2788920" cy="425659"/>
          </a:xfrm>
          <a:prstGeom prst="rect">
            <a:avLst/>
          </a:prstGeom>
          <a:noFill/>
          <a:ln/>
        </p:spPr>
        <p:txBody>
          <a:bodyPr wrap="square" rtlCol="0" anchor="ctr"/>
          <a:lstStyle/>
          <a:p>
            <a:pPr marL="0" indent="0" algn="ctr">
              <a:buNone/>
            </a:pPr>
            <a:r>
              <a:rPr lang="en-US" sz="2000" b="1" dirty="0">
                <a:solidFill>
                  <a:srgbClr val="020917"/>
                </a:solidFill>
                <a:latin typeface="Kalpurush" pitchFamily="34" charset="0"/>
                <a:ea typeface="Kalpurush" pitchFamily="34" charset="-122"/>
                <a:cs typeface="Kalpurush" pitchFamily="34" charset="-120"/>
              </a:rPr>
              <a:t>মহাকাশ শুরু কোথা থেকে?</a:t>
            </a:r>
            <a:endParaRPr lang="en-US" sz="2000" dirty="0"/>
          </a:p>
        </p:txBody>
      </p:sp>
      <p:sp>
        <p:nvSpPr>
          <p:cNvPr id="9" name="Text 7"/>
          <p:cNvSpPr/>
          <p:nvPr/>
        </p:nvSpPr>
        <p:spPr>
          <a:xfrm>
            <a:off x="309836" y="2380752"/>
            <a:ext cx="2771692" cy="2705829"/>
          </a:xfrm>
          <a:prstGeom prst="rect">
            <a:avLst/>
          </a:prstGeom>
          <a:noFill/>
          <a:ln/>
        </p:spPr>
        <p:txBody>
          <a:bodyPr wrap="square" rtlCol="0" anchor="t"/>
          <a:lstStyle/>
          <a:p>
            <a:pPr marL="0" indent="0">
              <a:buNone/>
            </a:pPr>
            <a:r>
              <a:rPr lang="en-US" dirty="0">
                <a:solidFill>
                  <a:srgbClr val="FFFFFF"/>
                </a:solidFill>
                <a:latin typeface="Kalpurush" pitchFamily="34" charset="0"/>
                <a:ea typeface="Kalpurush" pitchFamily="34" charset="-122"/>
                <a:cs typeface="Kalpurush" pitchFamily="34" charset="-120"/>
              </a:rPr>
              <a:t>পৃথিবীর বায়ুমণ্ডল পৃথিবীর সাথেই মহাকাশে ঘুরছে। পৃথিবী পৃষ্ঠ থেকে দূরত্ব যত বাড়তে থাকে, বায়ুমণ্ডল তত হালকা হতে থাকে। ১৬০ কিলোমিটারের পর বায়ুমণ্ডল থাকে না বললেই চলে। অধিকাংশ বিজ্ঞানী মনে করেন পৃথিবী থেকে ১৬০ কিলোমিটার উচ্চতায় বায়ুমণ্ডলের শেষ এবং মহাকাশের শুরু।</a:t>
            </a:r>
            <a:endParaRPr lang="en-US" dirty="0"/>
          </a:p>
        </p:txBody>
      </p:sp>
      <p:sp>
        <p:nvSpPr>
          <p:cNvPr id="10" name="Shape 8"/>
          <p:cNvSpPr/>
          <p:nvPr/>
        </p:nvSpPr>
        <p:spPr>
          <a:xfrm>
            <a:off x="3191256" y="2286994"/>
            <a:ext cx="2788920" cy="2852928"/>
          </a:xfrm>
          <a:prstGeom prst="rect">
            <a:avLst/>
          </a:prstGeom>
          <a:solidFill>
            <a:srgbClr val="0D1B4B"/>
          </a:solidFill>
          <a:ln w="25400">
            <a:solidFill>
              <a:srgbClr val="D97706"/>
            </a:solidFill>
            <a:prstDash val="solid"/>
          </a:ln>
        </p:spPr>
      </p:sp>
      <p:sp>
        <p:nvSpPr>
          <p:cNvPr id="11" name="Shape 9"/>
          <p:cNvSpPr/>
          <p:nvPr/>
        </p:nvSpPr>
        <p:spPr>
          <a:xfrm>
            <a:off x="3182112" y="1965960"/>
            <a:ext cx="2788920" cy="438912"/>
          </a:xfrm>
          <a:prstGeom prst="rect">
            <a:avLst/>
          </a:prstGeom>
          <a:solidFill>
            <a:srgbClr val="D97706"/>
          </a:solidFill>
          <a:ln w="12700">
            <a:solidFill>
              <a:srgbClr val="D97706"/>
            </a:solidFill>
            <a:prstDash val="solid"/>
          </a:ln>
        </p:spPr>
      </p:sp>
      <p:sp>
        <p:nvSpPr>
          <p:cNvPr id="12" name="Text 10"/>
          <p:cNvSpPr/>
          <p:nvPr/>
        </p:nvSpPr>
        <p:spPr>
          <a:xfrm>
            <a:off x="3182111" y="1965960"/>
            <a:ext cx="2827749" cy="438912"/>
          </a:xfrm>
          <a:prstGeom prst="rect">
            <a:avLst/>
          </a:prstGeom>
          <a:noFill/>
          <a:ln/>
        </p:spPr>
        <p:txBody>
          <a:bodyPr wrap="square" rtlCol="0" anchor="ctr"/>
          <a:lstStyle/>
          <a:p>
            <a:pPr marL="0" indent="0" algn="ctr">
              <a:buNone/>
            </a:pPr>
            <a:r>
              <a:rPr lang="en-US" sz="2000" b="1" dirty="0">
                <a:solidFill>
                  <a:srgbClr val="020917"/>
                </a:solidFill>
                <a:latin typeface="Kalpurush" pitchFamily="34" charset="0"/>
                <a:ea typeface="Kalpurush" pitchFamily="34" charset="-122"/>
                <a:cs typeface="Kalpurush" pitchFamily="34" charset="-120"/>
              </a:rPr>
              <a:t>মহাকাশে কী দেখতে পাই?</a:t>
            </a:r>
            <a:endParaRPr lang="en-US" sz="2000" dirty="0"/>
          </a:p>
        </p:txBody>
      </p:sp>
      <p:sp>
        <p:nvSpPr>
          <p:cNvPr id="13" name="Text 11"/>
          <p:cNvSpPr/>
          <p:nvPr/>
        </p:nvSpPr>
        <p:spPr>
          <a:xfrm>
            <a:off x="3200400" y="2450591"/>
            <a:ext cx="2770632" cy="2635989"/>
          </a:xfrm>
          <a:prstGeom prst="rect">
            <a:avLst/>
          </a:prstGeom>
          <a:noFill/>
          <a:ln/>
        </p:spPr>
        <p:txBody>
          <a:bodyPr wrap="square" rtlCol="0" anchor="t"/>
          <a:lstStyle/>
          <a:p>
            <a:pPr marL="0" indent="0">
              <a:buNone/>
            </a:pPr>
            <a:r>
              <a:rPr lang="en-US" dirty="0">
                <a:solidFill>
                  <a:srgbClr val="FFFFFF"/>
                </a:solidFill>
                <a:latin typeface="Kalpurush" pitchFamily="34" charset="0"/>
                <a:ea typeface="Kalpurush" pitchFamily="34" charset="-122"/>
                <a:cs typeface="Kalpurush" pitchFamily="34" charset="-120"/>
              </a:rPr>
              <a:t>আমরা আকাশের দিকে তাকালে দূর দূরান্তের অনেক বস্তু দেখতে পাই। দিনের আকাশের সূর্য, রাতের আকাশের গ্রহ, উপগ্রহ, নক্ষত্র ইত্যাদি আমাদের চোখে পড়ে। আমরা যদি দূরবীক্ষণ দিয়ে আকাশের দিকে তাকাই, আরও অনেক কিছু দেখতে পাই।</a:t>
            </a:r>
            <a:endParaRPr lang="en-US" dirty="0"/>
          </a:p>
        </p:txBody>
      </p:sp>
      <p:sp>
        <p:nvSpPr>
          <p:cNvPr id="14" name="Shape 12"/>
          <p:cNvSpPr/>
          <p:nvPr/>
        </p:nvSpPr>
        <p:spPr>
          <a:xfrm>
            <a:off x="6089904" y="1965960"/>
            <a:ext cx="2788920" cy="3173962"/>
          </a:xfrm>
          <a:prstGeom prst="rect">
            <a:avLst/>
          </a:prstGeom>
          <a:solidFill>
            <a:srgbClr val="0D1B4B"/>
          </a:solidFill>
          <a:ln w="25400">
            <a:solidFill>
              <a:srgbClr val="6EE7B7"/>
            </a:solidFill>
            <a:prstDash val="solid"/>
          </a:ln>
        </p:spPr>
      </p:sp>
      <p:sp>
        <p:nvSpPr>
          <p:cNvPr id="15" name="Shape 13"/>
          <p:cNvSpPr/>
          <p:nvPr/>
        </p:nvSpPr>
        <p:spPr>
          <a:xfrm>
            <a:off x="6089904" y="1965960"/>
            <a:ext cx="2788920" cy="438912"/>
          </a:xfrm>
          <a:prstGeom prst="rect">
            <a:avLst/>
          </a:prstGeom>
          <a:solidFill>
            <a:srgbClr val="6EE7B7"/>
          </a:solidFill>
          <a:ln w="12700">
            <a:solidFill>
              <a:srgbClr val="6EE7B7"/>
            </a:solidFill>
            <a:prstDash val="solid"/>
          </a:ln>
        </p:spPr>
      </p:sp>
      <p:sp>
        <p:nvSpPr>
          <p:cNvPr id="16" name="Text 14"/>
          <p:cNvSpPr/>
          <p:nvPr/>
        </p:nvSpPr>
        <p:spPr>
          <a:xfrm>
            <a:off x="6089904" y="1965960"/>
            <a:ext cx="2788920" cy="438912"/>
          </a:xfrm>
          <a:prstGeom prst="rect">
            <a:avLst/>
          </a:prstGeom>
          <a:noFill/>
          <a:ln/>
        </p:spPr>
        <p:txBody>
          <a:bodyPr wrap="square" rtlCol="0" anchor="ctr"/>
          <a:lstStyle/>
          <a:p>
            <a:pPr marL="0" indent="0" algn="ctr">
              <a:buNone/>
            </a:pPr>
            <a:r>
              <a:rPr lang="en-US" sz="2400" b="1" dirty="0">
                <a:solidFill>
                  <a:srgbClr val="020917"/>
                </a:solidFill>
                <a:latin typeface="Kalpurush" pitchFamily="34" charset="0"/>
                <a:ea typeface="Kalpurush" pitchFamily="34" charset="-122"/>
                <a:cs typeface="Kalpurush" pitchFamily="34" charset="-120"/>
              </a:rPr>
              <a:t>মহাকাশ কতদূর বিস্তৃত?</a:t>
            </a:r>
            <a:endParaRPr lang="en-US" sz="2400" dirty="0"/>
          </a:p>
        </p:txBody>
      </p:sp>
      <p:sp>
        <p:nvSpPr>
          <p:cNvPr id="17" name="Text 15"/>
          <p:cNvSpPr/>
          <p:nvPr/>
        </p:nvSpPr>
        <p:spPr>
          <a:xfrm>
            <a:off x="6199632" y="2450592"/>
            <a:ext cx="2578608" cy="2635988"/>
          </a:xfrm>
          <a:prstGeom prst="rect">
            <a:avLst/>
          </a:prstGeom>
          <a:noFill/>
          <a:ln/>
        </p:spPr>
        <p:txBody>
          <a:bodyPr wrap="square" rtlCol="0" anchor="t"/>
          <a:lstStyle/>
          <a:p>
            <a:pPr marL="0" indent="0">
              <a:buNone/>
            </a:pPr>
            <a:r>
              <a:rPr lang="en-US" dirty="0">
                <a:solidFill>
                  <a:srgbClr val="FFFFFF"/>
                </a:solidFill>
                <a:latin typeface="Kalpurush" pitchFamily="34" charset="0"/>
                <a:ea typeface="Kalpurush" pitchFamily="34" charset="-122"/>
                <a:cs typeface="Kalpurush" pitchFamily="34" charset="-120"/>
              </a:rPr>
              <a:t>মহাকাশের কি কোনো সীমা আছে? এক সময় মানুষ ভাবত মহাকাশের সীমা আছে। পরবর্তীতে দূরবীক্ষণ যন্ত্র আবিষ্কারের পর মানুষ তার দৃষ্টিসীমার বাইরের অনেক গ্রহ, নক্ষত্র, ধূমকেতু ও গ্যালাক্সি দেখতে পেল। মহাকাশ বক্রাকৃতির।</a:t>
            </a:r>
            <a:endParaRPr lang="en-US" dirty="0"/>
          </a:p>
        </p:txBody>
      </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0F4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6D28D9"/>
          </a:solidFill>
          <a:ln w="12700">
            <a:solidFill>
              <a:srgbClr val="6D28D9"/>
            </a:solidFill>
            <a:prstDash val="solid"/>
          </a:ln>
        </p:spPr>
      </p:sp>
      <p:sp>
        <p:nvSpPr>
          <p:cNvPr id="3" name="Text 1"/>
          <p:cNvSpPr/>
          <p:nvPr/>
        </p:nvSpPr>
        <p:spPr>
          <a:xfrm>
            <a:off x="365760" y="0"/>
            <a:ext cx="8412480" cy="914400"/>
          </a:xfrm>
          <a:prstGeom prst="rect">
            <a:avLst/>
          </a:prstGeom>
          <a:noFill/>
          <a:ln/>
        </p:spPr>
        <p:txBody>
          <a:bodyPr wrap="square" rtlCol="0" anchor="ctr"/>
          <a:lstStyle/>
          <a:p>
            <a:pPr marL="0" indent="0">
              <a:buNone/>
            </a:pPr>
            <a:r>
              <a:rPr lang="en-US" sz="3000" b="1" dirty="0">
                <a:solidFill>
                  <a:srgbClr val="FFFFFF"/>
                </a:solidFill>
                <a:latin typeface="Kalpurush" pitchFamily="34" charset="0"/>
                <a:ea typeface="Kalpurush" pitchFamily="34" charset="-122"/>
                <a:cs typeface="Kalpurush" pitchFamily="34" charset="-120"/>
              </a:rPr>
              <a:t>🌠 মহাবিশ্ব (Universe)</a:t>
            </a:r>
            <a:endParaRPr lang="en-US" sz="3000" dirty="0"/>
          </a:p>
        </p:txBody>
      </p:sp>
      <p:sp>
        <p:nvSpPr>
          <p:cNvPr id="4" name="Shape 2"/>
          <p:cNvSpPr/>
          <p:nvPr/>
        </p:nvSpPr>
        <p:spPr>
          <a:xfrm>
            <a:off x="280018" y="953758"/>
            <a:ext cx="8595360" cy="957337"/>
          </a:xfrm>
          <a:prstGeom prst="rect">
            <a:avLst/>
          </a:prstGeom>
          <a:solidFill>
            <a:srgbClr val="EDE9FE"/>
          </a:solidFill>
          <a:ln w="25400">
            <a:solidFill>
              <a:srgbClr val="6D28D9"/>
            </a:solidFill>
            <a:prstDash val="solid"/>
          </a:ln>
        </p:spPr>
      </p:sp>
      <p:sp>
        <p:nvSpPr>
          <p:cNvPr id="5" name="Text 3"/>
          <p:cNvSpPr/>
          <p:nvPr/>
        </p:nvSpPr>
        <p:spPr>
          <a:xfrm>
            <a:off x="347472" y="1177986"/>
            <a:ext cx="8476488" cy="558844"/>
          </a:xfrm>
          <a:prstGeom prst="rect">
            <a:avLst/>
          </a:prstGeom>
          <a:noFill/>
          <a:ln/>
        </p:spPr>
        <p:txBody>
          <a:bodyPr wrap="square" rtlCol="0" anchor="ctr"/>
          <a:lstStyle/>
          <a:p>
            <a:pPr marL="0" indent="0">
              <a:buNone/>
            </a:pPr>
            <a:r>
              <a:rPr lang="en-US" sz="2000" dirty="0">
                <a:solidFill>
                  <a:srgbClr val="4C1D95"/>
                </a:solidFill>
                <a:latin typeface="Kalpurush" pitchFamily="34" charset="0"/>
                <a:ea typeface="Kalpurush" pitchFamily="34" charset="-122"/>
                <a:cs typeface="Kalpurush" pitchFamily="34" charset="-120"/>
              </a:rPr>
              <a:t>এ সৃষ্টি জগতে যা কিছু আছে তার সবকিছু নিয়েই মহাবিশ্ব। ক্ষুদ্র পোকামাকড় ও ধূলিকণা থেকে শুরু করে আমাদের এই পৃথিবী, দূর-দূরান্তের গ্রহ-নক্ষত্র, ধূমকেতু, গ্যালাক্সি এবং দেখা না দেখা সবকিছু নিয়েই মহাবিশ্ব।</a:t>
            </a:r>
            <a:endParaRPr lang="en-US" sz="2000" dirty="0"/>
          </a:p>
        </p:txBody>
      </p:sp>
      <p:sp>
        <p:nvSpPr>
          <p:cNvPr id="6" name="Shape 4"/>
          <p:cNvSpPr/>
          <p:nvPr/>
        </p:nvSpPr>
        <p:spPr>
          <a:xfrm>
            <a:off x="274320" y="1920240"/>
            <a:ext cx="5212080" cy="1298448"/>
          </a:xfrm>
          <a:prstGeom prst="rect">
            <a:avLst/>
          </a:prstGeom>
          <a:solidFill>
            <a:srgbClr val="FFFFFF"/>
          </a:solidFill>
          <a:ln w="25400">
            <a:solidFill>
              <a:srgbClr val="6D28D9"/>
            </a:solidFill>
            <a:prstDash val="solid"/>
          </a:ln>
          <a:effectLst>
            <a:outerShdw blurRad="76200" dist="25400" dir="8100000" algn="bl" rotWithShape="0">
              <a:srgbClr val="000000">
                <a:alpha val="8000"/>
              </a:srgbClr>
            </a:outerShdw>
          </a:effectLst>
        </p:spPr>
      </p:sp>
      <p:sp>
        <p:nvSpPr>
          <p:cNvPr id="7" name="Shape 5"/>
          <p:cNvSpPr/>
          <p:nvPr/>
        </p:nvSpPr>
        <p:spPr>
          <a:xfrm>
            <a:off x="274320" y="1920240"/>
            <a:ext cx="5212080" cy="420624"/>
          </a:xfrm>
          <a:prstGeom prst="rect">
            <a:avLst/>
          </a:prstGeom>
          <a:solidFill>
            <a:srgbClr val="6D28D9"/>
          </a:solidFill>
          <a:ln w="12700">
            <a:solidFill>
              <a:srgbClr val="6D28D9"/>
            </a:solidFill>
            <a:prstDash val="solid"/>
          </a:ln>
        </p:spPr>
      </p:sp>
      <p:sp>
        <p:nvSpPr>
          <p:cNvPr id="8" name="Text 6"/>
          <p:cNvSpPr/>
          <p:nvPr/>
        </p:nvSpPr>
        <p:spPr>
          <a:xfrm>
            <a:off x="274320" y="1920240"/>
            <a:ext cx="5212080" cy="420624"/>
          </a:xfrm>
          <a:prstGeom prst="rect">
            <a:avLst/>
          </a:prstGeom>
          <a:noFill/>
          <a:ln/>
        </p:spPr>
        <p:txBody>
          <a:bodyPr wrap="square" rtlCol="0" anchor="ctr"/>
          <a:lstStyle/>
          <a:p>
            <a:pPr marL="0" indent="0" algn="ctr">
              <a:buNone/>
            </a:pPr>
            <a:r>
              <a:rPr lang="en-US" sz="2000" b="1" dirty="0">
                <a:solidFill>
                  <a:srgbClr val="FFFFFF"/>
                </a:solidFill>
                <a:latin typeface="Kalpurush" pitchFamily="34" charset="0"/>
                <a:ea typeface="Kalpurush" pitchFamily="34" charset="-122"/>
                <a:cs typeface="Kalpurush" pitchFamily="34" charset="-120"/>
              </a:rPr>
              <a:t>💥 মহাবিশ্বের উৎপত্তি – বিগব্যাং তত্ত্ব</a:t>
            </a:r>
            <a:endParaRPr lang="en-US" sz="2000" dirty="0"/>
          </a:p>
        </p:txBody>
      </p:sp>
      <p:sp>
        <p:nvSpPr>
          <p:cNvPr id="9" name="Text 7"/>
          <p:cNvSpPr/>
          <p:nvPr/>
        </p:nvSpPr>
        <p:spPr>
          <a:xfrm>
            <a:off x="289162" y="2313432"/>
            <a:ext cx="5197238" cy="896112"/>
          </a:xfrm>
          <a:prstGeom prst="rect">
            <a:avLst/>
          </a:prstGeom>
          <a:noFill/>
          <a:ln/>
        </p:spPr>
        <p:txBody>
          <a:bodyPr wrap="square" rtlCol="0" anchor="t"/>
          <a:lstStyle/>
          <a:p>
            <a:pPr marL="0" indent="0">
              <a:buNone/>
            </a:pPr>
            <a:r>
              <a:rPr lang="en-US" sz="1400" dirty="0">
                <a:solidFill>
                  <a:srgbClr val="334155"/>
                </a:solidFill>
                <a:latin typeface="Kalpurush" pitchFamily="34" charset="0"/>
                <a:ea typeface="Kalpurush" pitchFamily="34" charset="-122"/>
                <a:cs typeface="Kalpurush" pitchFamily="34" charset="-120"/>
              </a:rPr>
              <a:t>মহাবিশ্বের উৎপত্তি ও বিকাশ সংক্রান্ত যেসব তত্ত্ব আছে, তার মধ্যে বহুল প্রচলিত হলো 'বিগব্যাং তত্ত্ব'। এই তত্ত্ব মতে, মহাবিশ্ব একসময় অত্যন্ত উত্তপ্ত ও একক বিন্দুতে অসীম ঘনত্বের (Infinitely dense) অবস্থায় ছিলো। আজ থেকে প্রায় ১৩.৭৫ বিলিয়ন বছর আগে বিগব্যাং বা মহাবিস্ফারণ সংঘটিত হয়েছিল।</a:t>
            </a:r>
            <a:endParaRPr lang="en-US" sz="1400" dirty="0"/>
          </a:p>
        </p:txBody>
      </p:sp>
      <p:sp>
        <p:nvSpPr>
          <p:cNvPr id="10" name="Shape 8"/>
          <p:cNvSpPr/>
          <p:nvPr/>
        </p:nvSpPr>
        <p:spPr>
          <a:xfrm>
            <a:off x="5669280" y="1920240"/>
            <a:ext cx="3200400" cy="1298448"/>
          </a:xfrm>
          <a:prstGeom prst="rect">
            <a:avLst/>
          </a:prstGeom>
          <a:solidFill>
            <a:srgbClr val="FFFFFF"/>
          </a:solidFill>
          <a:ln w="25400">
            <a:solidFill>
              <a:srgbClr val="06B6D4"/>
            </a:solidFill>
            <a:prstDash val="solid"/>
          </a:ln>
          <a:effectLst>
            <a:outerShdw blurRad="76200" dist="25400" dir="8100000" algn="bl" rotWithShape="0">
              <a:srgbClr val="000000">
                <a:alpha val="8000"/>
              </a:srgbClr>
            </a:outerShdw>
          </a:effectLst>
        </p:spPr>
      </p:sp>
      <p:sp>
        <p:nvSpPr>
          <p:cNvPr id="11" name="Shape 9"/>
          <p:cNvSpPr/>
          <p:nvPr/>
        </p:nvSpPr>
        <p:spPr>
          <a:xfrm>
            <a:off x="5669280" y="1920240"/>
            <a:ext cx="3200400" cy="420624"/>
          </a:xfrm>
          <a:prstGeom prst="rect">
            <a:avLst/>
          </a:prstGeom>
          <a:solidFill>
            <a:srgbClr val="06B6D4"/>
          </a:solidFill>
          <a:ln w="12700">
            <a:solidFill>
              <a:srgbClr val="06B6D4"/>
            </a:solidFill>
            <a:prstDash val="solid"/>
          </a:ln>
        </p:spPr>
      </p:sp>
      <p:sp>
        <p:nvSpPr>
          <p:cNvPr id="12" name="Text 10"/>
          <p:cNvSpPr/>
          <p:nvPr/>
        </p:nvSpPr>
        <p:spPr>
          <a:xfrm>
            <a:off x="5669280" y="1920240"/>
            <a:ext cx="3200400" cy="420624"/>
          </a:xfrm>
          <a:prstGeom prst="rect">
            <a:avLst/>
          </a:prstGeom>
          <a:noFill/>
          <a:ln/>
        </p:spPr>
        <p:txBody>
          <a:bodyPr wrap="square" rtlCol="0" anchor="ctr"/>
          <a:lstStyle/>
          <a:p>
            <a:pPr marL="0" indent="0" algn="ctr">
              <a:buNone/>
            </a:pPr>
            <a:r>
              <a:rPr lang="en-US" sz="2400" b="1" dirty="0">
                <a:solidFill>
                  <a:srgbClr val="020917"/>
                </a:solidFill>
                <a:latin typeface="Kalpurush" pitchFamily="34" charset="0"/>
                <a:ea typeface="Kalpurush" pitchFamily="34" charset="-122"/>
                <a:cs typeface="Kalpurush" pitchFamily="34" charset="-120"/>
              </a:rPr>
              <a:t>🌀 গ্যালাক্সি কী?</a:t>
            </a:r>
            <a:endParaRPr lang="en-US" sz="2400" dirty="0"/>
          </a:p>
        </p:txBody>
      </p:sp>
      <p:sp>
        <p:nvSpPr>
          <p:cNvPr id="13" name="Text 11"/>
          <p:cNvSpPr/>
          <p:nvPr/>
        </p:nvSpPr>
        <p:spPr>
          <a:xfrm>
            <a:off x="5669280" y="2313432"/>
            <a:ext cx="3218688" cy="896112"/>
          </a:xfrm>
          <a:prstGeom prst="rect">
            <a:avLst/>
          </a:prstGeom>
          <a:noFill/>
          <a:ln/>
        </p:spPr>
        <p:txBody>
          <a:bodyPr wrap="square" rtlCol="0" anchor="t"/>
          <a:lstStyle/>
          <a:p>
            <a:pPr marL="0" indent="0">
              <a:buNone/>
            </a:pPr>
            <a:r>
              <a:rPr lang="en-US" sz="1400" dirty="0">
                <a:solidFill>
                  <a:srgbClr val="334155"/>
                </a:solidFill>
                <a:latin typeface="Kalpurush" pitchFamily="34" charset="0"/>
                <a:ea typeface="Kalpurush" pitchFamily="34" charset="-122"/>
                <a:cs typeface="Kalpurush" pitchFamily="34" charset="-120"/>
              </a:rPr>
              <a:t>মহাবিশ্বের যেসব অংশে পদার্থ বা বস্তু বেশি জড়ো বা ঘনীভূত হয়েছে তাদের বলা হয় গ্যালাক্সি বা নক্ষত্রজগৎ। গ্যালাক্সি হলো গ্রহ ও নক্ষত্রের এক বৃহৎ দল।</a:t>
            </a:r>
            <a:endParaRPr lang="en-US" sz="1400" dirty="0"/>
          </a:p>
        </p:txBody>
      </p:sp>
      <p:sp>
        <p:nvSpPr>
          <p:cNvPr id="14" name="Shape 12"/>
          <p:cNvSpPr/>
          <p:nvPr/>
        </p:nvSpPr>
        <p:spPr>
          <a:xfrm>
            <a:off x="274320" y="3337560"/>
            <a:ext cx="4251960" cy="713232"/>
          </a:xfrm>
          <a:prstGeom prst="rect">
            <a:avLst/>
          </a:prstGeom>
          <a:solidFill>
            <a:srgbClr val="FFFFFF"/>
          </a:solidFill>
          <a:ln w="19050">
            <a:solidFill>
              <a:srgbClr val="FCD34D"/>
            </a:solidFill>
            <a:prstDash val="solid"/>
          </a:ln>
        </p:spPr>
      </p:sp>
      <p:sp>
        <p:nvSpPr>
          <p:cNvPr id="15" name="Shape 13"/>
          <p:cNvSpPr/>
          <p:nvPr/>
        </p:nvSpPr>
        <p:spPr>
          <a:xfrm>
            <a:off x="347472" y="3465576"/>
            <a:ext cx="457200" cy="457200"/>
          </a:xfrm>
          <a:prstGeom prst="ellipse">
            <a:avLst/>
          </a:prstGeom>
          <a:solidFill>
            <a:srgbClr val="FCD34D"/>
          </a:solidFill>
          <a:ln w="12700">
            <a:solidFill>
              <a:srgbClr val="FCD34D"/>
            </a:solidFill>
            <a:prstDash val="solid"/>
          </a:ln>
        </p:spPr>
      </p:sp>
      <p:sp>
        <p:nvSpPr>
          <p:cNvPr id="16" name="Text 14"/>
          <p:cNvSpPr/>
          <p:nvPr/>
        </p:nvSpPr>
        <p:spPr>
          <a:xfrm>
            <a:off x="347472" y="3465576"/>
            <a:ext cx="457200" cy="457200"/>
          </a:xfrm>
          <a:prstGeom prst="rect">
            <a:avLst/>
          </a:prstGeom>
          <a:noFill/>
          <a:ln/>
        </p:spPr>
        <p:txBody>
          <a:bodyPr wrap="square" rtlCol="0" anchor="ctr"/>
          <a:lstStyle/>
          <a:p>
            <a:pPr marL="0" indent="0" algn="ctr">
              <a:buNone/>
            </a:pPr>
            <a:r>
              <a:rPr lang="en-US" sz="1400" dirty="0">
                <a:solidFill>
                  <a:srgbClr val="000000"/>
                </a:solidFill>
              </a:rPr>
              <a:t>🌌</a:t>
            </a:r>
            <a:endParaRPr lang="en-US" sz="1400" dirty="0"/>
          </a:p>
        </p:txBody>
      </p:sp>
      <p:sp>
        <p:nvSpPr>
          <p:cNvPr id="17" name="Text 15"/>
          <p:cNvSpPr/>
          <p:nvPr/>
        </p:nvSpPr>
        <p:spPr>
          <a:xfrm>
            <a:off x="896112" y="3410712"/>
            <a:ext cx="3529584" cy="566928"/>
          </a:xfrm>
          <a:prstGeom prst="rect">
            <a:avLst/>
          </a:prstGeom>
          <a:noFill/>
          <a:ln/>
        </p:spPr>
        <p:txBody>
          <a:bodyPr wrap="square" rtlCol="0" anchor="ctr"/>
          <a:lstStyle/>
          <a:p>
            <a:pPr marL="0" indent="0">
              <a:buNone/>
            </a:pPr>
            <a:r>
              <a:rPr lang="en-US" sz="1500" dirty="0">
                <a:solidFill>
                  <a:srgbClr val="334155"/>
                </a:solidFill>
                <a:latin typeface="Kalpurush" pitchFamily="34" charset="0"/>
                <a:ea typeface="Kalpurush" pitchFamily="34" charset="-122"/>
                <a:cs typeface="Kalpurush" pitchFamily="34" charset="-120"/>
              </a:rPr>
              <a:t>আমাদের বাসভূমি পৃথিবী যে গ্যালাক্সিতে অবস্থিত তার নাম আকাশগঙ্গা বা ছায়াপথ (Milky Way)।</a:t>
            </a:r>
            <a:endParaRPr lang="en-US" sz="1500" dirty="0"/>
          </a:p>
        </p:txBody>
      </p:sp>
      <p:sp>
        <p:nvSpPr>
          <p:cNvPr id="18" name="Shape 16"/>
          <p:cNvSpPr/>
          <p:nvPr/>
        </p:nvSpPr>
        <p:spPr>
          <a:xfrm>
            <a:off x="4736592" y="3337560"/>
            <a:ext cx="4251960" cy="713232"/>
          </a:xfrm>
          <a:prstGeom prst="rect">
            <a:avLst/>
          </a:prstGeom>
          <a:solidFill>
            <a:srgbClr val="FFFFFF"/>
          </a:solidFill>
          <a:ln w="19050">
            <a:solidFill>
              <a:srgbClr val="D97706"/>
            </a:solidFill>
            <a:prstDash val="solid"/>
          </a:ln>
        </p:spPr>
      </p:sp>
      <p:sp>
        <p:nvSpPr>
          <p:cNvPr id="19" name="Shape 17"/>
          <p:cNvSpPr/>
          <p:nvPr/>
        </p:nvSpPr>
        <p:spPr>
          <a:xfrm>
            <a:off x="4809744" y="3465576"/>
            <a:ext cx="457200" cy="457200"/>
          </a:xfrm>
          <a:prstGeom prst="ellipse">
            <a:avLst/>
          </a:prstGeom>
          <a:solidFill>
            <a:srgbClr val="D97706"/>
          </a:solidFill>
          <a:ln w="12700">
            <a:solidFill>
              <a:srgbClr val="D97706"/>
            </a:solidFill>
            <a:prstDash val="solid"/>
          </a:ln>
        </p:spPr>
      </p:sp>
      <p:sp>
        <p:nvSpPr>
          <p:cNvPr id="20" name="Text 18"/>
          <p:cNvSpPr/>
          <p:nvPr/>
        </p:nvSpPr>
        <p:spPr>
          <a:xfrm>
            <a:off x="4809744" y="3465576"/>
            <a:ext cx="457200" cy="457200"/>
          </a:xfrm>
          <a:prstGeom prst="rect">
            <a:avLst/>
          </a:prstGeom>
          <a:noFill/>
          <a:ln/>
        </p:spPr>
        <p:txBody>
          <a:bodyPr wrap="square" rtlCol="0" anchor="ctr"/>
          <a:lstStyle/>
          <a:p>
            <a:pPr marL="0" indent="0" algn="ctr">
              <a:buNone/>
            </a:pPr>
            <a:r>
              <a:rPr lang="en-US" sz="1400" dirty="0">
                <a:solidFill>
                  <a:srgbClr val="000000"/>
                </a:solidFill>
              </a:rPr>
              <a:t>⭐</a:t>
            </a:r>
            <a:endParaRPr lang="en-US" sz="1400" dirty="0"/>
          </a:p>
        </p:txBody>
      </p:sp>
      <p:sp>
        <p:nvSpPr>
          <p:cNvPr id="21" name="Text 19"/>
          <p:cNvSpPr/>
          <p:nvPr/>
        </p:nvSpPr>
        <p:spPr>
          <a:xfrm>
            <a:off x="5358384" y="3410712"/>
            <a:ext cx="3529584" cy="566928"/>
          </a:xfrm>
          <a:prstGeom prst="rect">
            <a:avLst/>
          </a:prstGeom>
          <a:noFill/>
          <a:ln/>
        </p:spPr>
        <p:txBody>
          <a:bodyPr wrap="square" rtlCol="0" anchor="ctr"/>
          <a:lstStyle/>
          <a:p>
            <a:pPr marL="0" indent="0">
              <a:buNone/>
            </a:pPr>
            <a:r>
              <a:rPr lang="en-US" sz="1500" dirty="0">
                <a:solidFill>
                  <a:srgbClr val="334155"/>
                </a:solidFill>
                <a:latin typeface="Kalpurush" pitchFamily="34" charset="0"/>
                <a:ea typeface="Kalpurush" pitchFamily="34" charset="-122"/>
                <a:cs typeface="Kalpurush" pitchFamily="34" charset="-120"/>
              </a:rPr>
              <a:t>এই ছায়াপথেই রয়েছে সৌরজগৎ। এরকম কোটি কোটি গ্যালাক্সি রয়েছে মহাবিশ্বে।</a:t>
            </a:r>
            <a:endParaRPr lang="en-US" sz="1500" dirty="0"/>
          </a:p>
        </p:txBody>
      </p:sp>
      <p:sp>
        <p:nvSpPr>
          <p:cNvPr id="22" name="Shape 20"/>
          <p:cNvSpPr/>
          <p:nvPr/>
        </p:nvSpPr>
        <p:spPr>
          <a:xfrm>
            <a:off x="280018" y="4091875"/>
            <a:ext cx="4251960" cy="713232"/>
          </a:xfrm>
          <a:prstGeom prst="rect">
            <a:avLst/>
          </a:prstGeom>
          <a:solidFill>
            <a:srgbClr val="FFFFFF"/>
          </a:solidFill>
          <a:ln w="19050">
            <a:solidFill>
              <a:srgbClr val="06B6D4"/>
            </a:solidFill>
            <a:prstDash val="solid"/>
          </a:ln>
        </p:spPr>
      </p:sp>
      <p:sp>
        <p:nvSpPr>
          <p:cNvPr id="23" name="Shape 21"/>
          <p:cNvSpPr/>
          <p:nvPr/>
        </p:nvSpPr>
        <p:spPr>
          <a:xfrm>
            <a:off x="347472" y="4242816"/>
            <a:ext cx="457200" cy="457200"/>
          </a:xfrm>
          <a:prstGeom prst="ellipse">
            <a:avLst/>
          </a:prstGeom>
          <a:solidFill>
            <a:srgbClr val="06B6D4"/>
          </a:solidFill>
          <a:ln w="12700">
            <a:solidFill>
              <a:srgbClr val="06B6D4"/>
            </a:solidFill>
            <a:prstDash val="solid"/>
          </a:ln>
        </p:spPr>
      </p:sp>
      <p:sp>
        <p:nvSpPr>
          <p:cNvPr id="24" name="Text 22"/>
          <p:cNvSpPr/>
          <p:nvPr/>
        </p:nvSpPr>
        <p:spPr>
          <a:xfrm>
            <a:off x="347472" y="4242816"/>
            <a:ext cx="457200" cy="457200"/>
          </a:xfrm>
          <a:prstGeom prst="rect">
            <a:avLst/>
          </a:prstGeom>
          <a:noFill/>
          <a:ln/>
        </p:spPr>
        <p:txBody>
          <a:bodyPr wrap="square" rtlCol="0" anchor="ctr"/>
          <a:lstStyle/>
          <a:p>
            <a:pPr marL="0" indent="0" algn="ctr">
              <a:buNone/>
            </a:pPr>
            <a:r>
              <a:rPr lang="en-US" sz="1400" dirty="0">
                <a:solidFill>
                  <a:srgbClr val="000000"/>
                </a:solidFill>
              </a:rPr>
              <a:t>🔭</a:t>
            </a:r>
            <a:endParaRPr lang="en-US" sz="1400" dirty="0"/>
          </a:p>
        </p:txBody>
      </p:sp>
      <p:sp>
        <p:nvSpPr>
          <p:cNvPr id="25" name="Text 23"/>
          <p:cNvSpPr/>
          <p:nvPr/>
        </p:nvSpPr>
        <p:spPr>
          <a:xfrm>
            <a:off x="896112" y="4187952"/>
            <a:ext cx="3529584" cy="566928"/>
          </a:xfrm>
          <a:prstGeom prst="rect">
            <a:avLst/>
          </a:prstGeom>
          <a:noFill/>
          <a:ln/>
        </p:spPr>
        <p:txBody>
          <a:bodyPr wrap="square" rtlCol="0" anchor="ctr"/>
          <a:lstStyle/>
          <a:p>
            <a:pPr marL="0" indent="0">
              <a:buNone/>
            </a:pPr>
            <a:r>
              <a:rPr lang="en-US" sz="1500" dirty="0">
                <a:solidFill>
                  <a:srgbClr val="334155"/>
                </a:solidFill>
                <a:latin typeface="Kalpurush" pitchFamily="34" charset="0"/>
                <a:ea typeface="Kalpurush" pitchFamily="34" charset="-122"/>
                <a:cs typeface="Kalpurush" pitchFamily="34" charset="-120"/>
              </a:rPr>
              <a:t>আলো এক সেকেন্ডে প্রায় ৩ লক্ষ কিলোমিটার পথ যেতে পারে। পৃথিবী ও সূর্যের দূরত্ব প্রায় ১৫ কোটি কিলোমিটার।</a:t>
            </a:r>
            <a:endParaRPr lang="en-US" sz="1500" dirty="0"/>
          </a:p>
        </p:txBody>
      </p:sp>
      <p:sp>
        <p:nvSpPr>
          <p:cNvPr id="26" name="Shape 24"/>
          <p:cNvSpPr/>
          <p:nvPr/>
        </p:nvSpPr>
        <p:spPr>
          <a:xfrm>
            <a:off x="4736592" y="4114800"/>
            <a:ext cx="4251960" cy="713232"/>
          </a:xfrm>
          <a:prstGeom prst="rect">
            <a:avLst/>
          </a:prstGeom>
          <a:solidFill>
            <a:srgbClr val="FFFFFF"/>
          </a:solidFill>
          <a:ln w="19050">
            <a:solidFill>
              <a:srgbClr val="6EE7B7"/>
            </a:solidFill>
            <a:prstDash val="solid"/>
          </a:ln>
        </p:spPr>
      </p:sp>
      <p:sp>
        <p:nvSpPr>
          <p:cNvPr id="27" name="Shape 25"/>
          <p:cNvSpPr/>
          <p:nvPr/>
        </p:nvSpPr>
        <p:spPr>
          <a:xfrm>
            <a:off x="4809744" y="4242816"/>
            <a:ext cx="457200" cy="457200"/>
          </a:xfrm>
          <a:prstGeom prst="ellipse">
            <a:avLst/>
          </a:prstGeom>
          <a:solidFill>
            <a:srgbClr val="6EE7B7"/>
          </a:solidFill>
          <a:ln w="12700">
            <a:solidFill>
              <a:srgbClr val="6EE7B7"/>
            </a:solidFill>
            <a:prstDash val="solid"/>
          </a:ln>
        </p:spPr>
      </p:sp>
      <p:sp>
        <p:nvSpPr>
          <p:cNvPr id="28" name="Text 26"/>
          <p:cNvSpPr/>
          <p:nvPr/>
        </p:nvSpPr>
        <p:spPr>
          <a:xfrm>
            <a:off x="4809744" y="4242816"/>
            <a:ext cx="457200" cy="457200"/>
          </a:xfrm>
          <a:prstGeom prst="rect">
            <a:avLst/>
          </a:prstGeom>
          <a:noFill/>
          <a:ln/>
        </p:spPr>
        <p:txBody>
          <a:bodyPr wrap="square" rtlCol="0" anchor="ctr"/>
          <a:lstStyle/>
          <a:p>
            <a:pPr marL="0" indent="0" algn="ctr">
              <a:buNone/>
            </a:pPr>
            <a:r>
              <a:rPr lang="en-US" sz="1400" dirty="0">
                <a:solidFill>
                  <a:srgbClr val="000000"/>
                </a:solidFill>
              </a:rPr>
              <a:t>🌟</a:t>
            </a:r>
            <a:endParaRPr lang="en-US" sz="1400" dirty="0"/>
          </a:p>
        </p:txBody>
      </p:sp>
      <p:sp>
        <p:nvSpPr>
          <p:cNvPr id="29" name="Text 27"/>
          <p:cNvSpPr/>
          <p:nvPr/>
        </p:nvSpPr>
        <p:spPr>
          <a:xfrm>
            <a:off x="5358384" y="4187952"/>
            <a:ext cx="3529584" cy="566928"/>
          </a:xfrm>
          <a:prstGeom prst="rect">
            <a:avLst/>
          </a:prstGeom>
          <a:noFill/>
          <a:ln/>
        </p:spPr>
        <p:txBody>
          <a:bodyPr wrap="square" rtlCol="0" anchor="ctr"/>
          <a:lstStyle/>
          <a:p>
            <a:pPr marL="0" indent="0">
              <a:buNone/>
            </a:pPr>
            <a:r>
              <a:rPr lang="en-US" sz="1500" dirty="0">
                <a:solidFill>
                  <a:srgbClr val="334155"/>
                </a:solidFill>
                <a:latin typeface="Kalpurush" pitchFamily="34" charset="0"/>
                <a:ea typeface="Kalpurush" pitchFamily="34" charset="-122"/>
                <a:cs typeface="Kalpurush" pitchFamily="34" charset="-120"/>
              </a:rPr>
              <a:t>সূর্য থেকে সবচেয়ে নিকটবর্তী নক্ষত্র আলফা সেন্টরিতে আলো পৌঁছাতে সময় লাগে ৪ বছরের বেশি।</a:t>
            </a:r>
            <a:endParaRPr lang="en-US" sz="1500" dirty="0"/>
          </a:p>
        </p:txBody>
      </p:sp>
      <p:sp>
        <p:nvSpPr>
          <p:cNvPr id="31" name="Text 29"/>
          <p:cNvSpPr/>
          <p:nvPr/>
        </p:nvSpPr>
        <p:spPr>
          <a:xfrm>
            <a:off x="0" y="4983480"/>
            <a:ext cx="9144000" cy="164592"/>
          </a:xfrm>
          <a:prstGeom prst="rect">
            <a:avLst/>
          </a:prstGeom>
          <a:noFill/>
          <a:ln/>
        </p:spPr>
        <p:txBody>
          <a:bodyPr wrap="square" rtlCol="0" anchor="ctr"/>
          <a:lstStyle/>
          <a:p>
            <a:pPr marL="0" indent="0" algn="ctr">
              <a:buNone/>
            </a:pPr>
            <a:r>
              <a:rPr lang="en-US" sz="900" dirty="0">
                <a:solidFill>
                  <a:srgbClr val="FFFFFF"/>
                </a:solidFill>
                <a:latin typeface="Kalpurush" pitchFamily="34" charset="0"/>
                <a:ea typeface="Kalpurush" pitchFamily="34" charset="-122"/>
                <a:cs typeface="Kalpurush" pitchFamily="34" charset="-120"/>
              </a:rPr>
              <a:t>দ্বাদশ অধ্যায় | মহাকাশ ও উপগ্রহ | NCTB অষ্টম শ্রেণি বিজ্ঞান</a:t>
            </a:r>
            <a:endParaRPr lang="en-US" sz="900" dirty="0"/>
          </a:p>
        </p:txBody>
      </p:sp>
    </p:spTree>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020917"/>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D97706"/>
          </a:solidFill>
          <a:ln w="12700">
            <a:solidFill>
              <a:srgbClr val="D97706"/>
            </a:solidFill>
            <a:prstDash val="solid"/>
          </a:ln>
        </p:spPr>
      </p:sp>
      <p:sp>
        <p:nvSpPr>
          <p:cNvPr id="3" name="Text 1"/>
          <p:cNvSpPr/>
          <p:nvPr/>
        </p:nvSpPr>
        <p:spPr>
          <a:xfrm>
            <a:off x="365760" y="0"/>
            <a:ext cx="8412480" cy="914400"/>
          </a:xfrm>
          <a:prstGeom prst="rect">
            <a:avLst/>
          </a:prstGeom>
          <a:noFill/>
          <a:ln/>
        </p:spPr>
        <p:txBody>
          <a:bodyPr wrap="square" rtlCol="0" anchor="ctr"/>
          <a:lstStyle/>
          <a:p>
            <a:pPr marL="0" indent="0">
              <a:buNone/>
            </a:pPr>
            <a:r>
              <a:rPr lang="en-US" sz="2600" b="1" dirty="0">
                <a:solidFill>
                  <a:srgbClr val="020917"/>
                </a:solidFill>
                <a:latin typeface="Kalpurush" pitchFamily="34" charset="0"/>
                <a:ea typeface="Kalpurush" pitchFamily="34" charset="-122"/>
                <a:cs typeface="Kalpurush" pitchFamily="34" charset="-120"/>
              </a:rPr>
              <a:t>☀ প্রাকৃতিক গ্রহ ও উপগ্রহ – সৌরজগৎ</a:t>
            </a:r>
            <a:endParaRPr lang="en-US" sz="2600" dirty="0"/>
          </a:p>
        </p:txBody>
      </p:sp>
      <p:sp>
        <p:nvSpPr>
          <p:cNvPr id="4" name="Shape 2"/>
          <p:cNvSpPr/>
          <p:nvPr/>
        </p:nvSpPr>
        <p:spPr>
          <a:xfrm>
            <a:off x="4663440" y="1005840"/>
            <a:ext cx="4251960" cy="3858768"/>
          </a:xfrm>
          <a:prstGeom prst="rect">
            <a:avLst/>
          </a:prstGeom>
          <a:solidFill>
            <a:srgbClr val="0A0A0A"/>
          </a:solidFill>
          <a:ln w="12700">
            <a:solidFill>
              <a:srgbClr val="FCD34D"/>
            </a:solidFill>
            <a:prstDash val="solid"/>
          </a:ln>
        </p:spPr>
      </p:sp>
      <p:pic>
        <p:nvPicPr>
          <p:cNvPr id="5" name="Image 0" descr="preencoded.png"/>
          <p:cNvPicPr>
            <a:picLocks noChangeAspect="1"/>
          </p:cNvPicPr>
          <p:nvPr/>
        </p:nvPicPr>
        <p:blipFill rotWithShape="1">
          <a:blip r:embed="rId3"/>
          <a:srcRect l="10492" t="8279" r="25900" b="47431"/>
          <a:stretch/>
        </p:blipFill>
        <p:spPr>
          <a:xfrm>
            <a:off x="4663440" y="1005840"/>
            <a:ext cx="4187951" cy="3355847"/>
          </a:xfrm>
          <a:prstGeom prst="rect">
            <a:avLst/>
          </a:prstGeom>
        </p:spPr>
      </p:pic>
      <p:sp>
        <p:nvSpPr>
          <p:cNvPr id="6" name="Text 3"/>
          <p:cNvSpPr/>
          <p:nvPr/>
        </p:nvSpPr>
        <p:spPr>
          <a:xfrm>
            <a:off x="4736592" y="4453128"/>
            <a:ext cx="4114800" cy="292608"/>
          </a:xfrm>
          <a:prstGeom prst="rect">
            <a:avLst/>
          </a:prstGeom>
          <a:noFill/>
          <a:ln/>
        </p:spPr>
        <p:txBody>
          <a:bodyPr wrap="square" rtlCol="0" anchor="ctr"/>
          <a:lstStyle/>
          <a:p>
            <a:pPr marL="0" indent="0" algn="ctr">
              <a:buNone/>
            </a:pPr>
            <a:r>
              <a:rPr lang="en-US" sz="1100" b="1" dirty="0" err="1" smtClean="0">
                <a:solidFill>
                  <a:srgbClr val="FCD34D"/>
                </a:solidFill>
                <a:latin typeface="Kalpurush" pitchFamily="34" charset="0"/>
                <a:ea typeface="Kalpurush" pitchFamily="34" charset="-122"/>
                <a:cs typeface="Kalpurush" pitchFamily="34" charset="-120"/>
              </a:rPr>
              <a:t>চিত্র</a:t>
            </a:r>
            <a:r>
              <a:rPr lang="en-US" sz="1100" b="1" dirty="0" smtClean="0">
                <a:solidFill>
                  <a:srgbClr val="FCD34D"/>
                </a:solidFill>
                <a:latin typeface="Kalpurush" pitchFamily="34" charset="0"/>
                <a:ea typeface="Kalpurush" pitchFamily="34" charset="-122"/>
                <a:cs typeface="Kalpurush" pitchFamily="34" charset="-120"/>
              </a:rPr>
              <a:t>: </a:t>
            </a:r>
            <a:r>
              <a:rPr lang="en-US" sz="1100" b="1" dirty="0">
                <a:solidFill>
                  <a:srgbClr val="FCD34D"/>
                </a:solidFill>
                <a:latin typeface="Kalpurush" pitchFamily="34" charset="0"/>
                <a:ea typeface="Kalpurush" pitchFamily="34" charset="-122"/>
                <a:cs typeface="Kalpurush" pitchFamily="34" charset="-120"/>
              </a:rPr>
              <a:t>সৌরজগৎ এর মডেল</a:t>
            </a:r>
            <a:endParaRPr lang="en-US" sz="1100" dirty="0"/>
          </a:p>
        </p:txBody>
      </p:sp>
      <p:sp>
        <p:nvSpPr>
          <p:cNvPr id="7" name="Shape 4"/>
          <p:cNvSpPr/>
          <p:nvPr/>
        </p:nvSpPr>
        <p:spPr>
          <a:xfrm>
            <a:off x="274320" y="1005840"/>
            <a:ext cx="4251960" cy="1207008"/>
          </a:xfrm>
          <a:prstGeom prst="rect">
            <a:avLst/>
          </a:prstGeom>
          <a:solidFill>
            <a:srgbClr val="0D1B4B"/>
          </a:solidFill>
          <a:ln w="25400">
            <a:solidFill>
              <a:srgbClr val="D97706"/>
            </a:solidFill>
            <a:prstDash val="solid"/>
          </a:ln>
        </p:spPr>
      </p:sp>
      <p:sp>
        <p:nvSpPr>
          <p:cNvPr id="8" name="Text 5"/>
          <p:cNvSpPr/>
          <p:nvPr/>
        </p:nvSpPr>
        <p:spPr>
          <a:xfrm>
            <a:off x="411480" y="1051560"/>
            <a:ext cx="4005072" cy="1115568"/>
          </a:xfrm>
          <a:prstGeom prst="rect">
            <a:avLst/>
          </a:prstGeom>
          <a:noFill/>
          <a:ln/>
        </p:spPr>
        <p:txBody>
          <a:bodyPr wrap="square" rtlCol="0" anchor="ctr"/>
          <a:lstStyle/>
          <a:p>
            <a:pPr marL="0" indent="0">
              <a:buNone/>
            </a:pPr>
            <a:r>
              <a:rPr lang="en-US" sz="1800" dirty="0">
                <a:solidFill>
                  <a:srgbClr val="FFFFFF"/>
                </a:solidFill>
                <a:latin typeface="Kalpurush" pitchFamily="34" charset="0"/>
                <a:ea typeface="Kalpurush" pitchFamily="34" charset="-122"/>
                <a:cs typeface="Kalpurush" pitchFamily="34" charset="-120"/>
              </a:rPr>
              <a:t>আমরা আগেই বলেছি যে গ্যালাক্সি বা ছায়াপথে আমরা বাস করি তার নাম আকাশগঙ্গা (Milky Way)। এই ছায়াপথে রয়েছে আমাদের সূর্য ও এর পরিবার, যাকে সৌরজগৎ বলা হয়।</a:t>
            </a:r>
            <a:endParaRPr lang="en-US" sz="1800" dirty="0"/>
          </a:p>
        </p:txBody>
      </p:sp>
      <p:sp>
        <p:nvSpPr>
          <p:cNvPr id="9" name="Shape 6"/>
          <p:cNvSpPr/>
          <p:nvPr/>
        </p:nvSpPr>
        <p:spPr>
          <a:xfrm>
            <a:off x="274320" y="2304288"/>
            <a:ext cx="4251960" cy="384048"/>
          </a:xfrm>
          <a:prstGeom prst="rect">
            <a:avLst/>
          </a:prstGeom>
          <a:solidFill>
            <a:srgbClr val="D97706"/>
          </a:solidFill>
          <a:ln w="12700">
            <a:solidFill>
              <a:srgbClr val="D97706"/>
            </a:solidFill>
            <a:prstDash val="solid"/>
          </a:ln>
        </p:spPr>
      </p:sp>
      <p:sp>
        <p:nvSpPr>
          <p:cNvPr id="10" name="Text 7"/>
          <p:cNvSpPr/>
          <p:nvPr/>
        </p:nvSpPr>
        <p:spPr>
          <a:xfrm>
            <a:off x="274320" y="2304288"/>
            <a:ext cx="4251960" cy="384048"/>
          </a:xfrm>
          <a:prstGeom prst="rect">
            <a:avLst/>
          </a:prstGeom>
          <a:noFill/>
          <a:ln/>
        </p:spPr>
        <p:txBody>
          <a:bodyPr wrap="square" rtlCol="0" anchor="ctr"/>
          <a:lstStyle/>
          <a:p>
            <a:pPr marL="0" indent="0" algn="ctr">
              <a:buNone/>
            </a:pPr>
            <a:r>
              <a:rPr lang="en-US" sz="1400" b="1" dirty="0">
                <a:solidFill>
                  <a:srgbClr val="020917"/>
                </a:solidFill>
                <a:latin typeface="Kalpurush" pitchFamily="34" charset="0"/>
                <a:ea typeface="Kalpurush" pitchFamily="34" charset="-122"/>
                <a:cs typeface="Kalpurush" pitchFamily="34" charset="-120"/>
              </a:rPr>
              <a:t>সূর্যকে ঘিরে আবর্তনশীল ৮টি গ্রহ</a:t>
            </a:r>
            <a:endParaRPr lang="en-US" sz="1400" dirty="0"/>
          </a:p>
        </p:txBody>
      </p:sp>
      <p:sp>
        <p:nvSpPr>
          <p:cNvPr id="11" name="Shape 8"/>
          <p:cNvSpPr/>
          <p:nvPr/>
        </p:nvSpPr>
        <p:spPr>
          <a:xfrm>
            <a:off x="274320" y="2761488"/>
            <a:ext cx="987552" cy="493776"/>
          </a:xfrm>
          <a:prstGeom prst="rect">
            <a:avLst/>
          </a:prstGeom>
          <a:solidFill>
            <a:srgbClr val="0D1B4B"/>
          </a:solidFill>
          <a:ln w="19050">
            <a:solidFill>
              <a:srgbClr val="94A3B8"/>
            </a:solidFill>
            <a:prstDash val="solid"/>
          </a:ln>
        </p:spPr>
      </p:sp>
      <p:sp>
        <p:nvSpPr>
          <p:cNvPr id="12" name="Shape 9"/>
          <p:cNvSpPr/>
          <p:nvPr/>
        </p:nvSpPr>
        <p:spPr>
          <a:xfrm>
            <a:off x="318450" y="2852928"/>
            <a:ext cx="292608" cy="292608"/>
          </a:xfrm>
          <a:prstGeom prst="ellipse">
            <a:avLst/>
          </a:prstGeom>
          <a:solidFill>
            <a:srgbClr val="94A3B8"/>
          </a:solidFill>
          <a:ln w="12700">
            <a:solidFill>
              <a:srgbClr val="94A3B8"/>
            </a:solidFill>
            <a:prstDash val="solid"/>
          </a:ln>
        </p:spPr>
      </p:sp>
      <p:sp>
        <p:nvSpPr>
          <p:cNvPr id="13" name="Text 10"/>
          <p:cNvSpPr/>
          <p:nvPr/>
        </p:nvSpPr>
        <p:spPr>
          <a:xfrm>
            <a:off x="658368" y="2798064"/>
            <a:ext cx="566928" cy="219456"/>
          </a:xfrm>
          <a:prstGeom prst="rect">
            <a:avLst/>
          </a:prstGeom>
          <a:noFill/>
          <a:ln/>
        </p:spPr>
        <p:txBody>
          <a:bodyPr wrap="square" rtlCol="0" anchor="ctr"/>
          <a:lstStyle/>
          <a:p>
            <a:pPr marL="0" indent="0">
              <a:buNone/>
            </a:pPr>
            <a:r>
              <a:rPr lang="en-US" sz="1100" b="1" dirty="0">
                <a:solidFill>
                  <a:srgbClr val="FFFFFF"/>
                </a:solidFill>
                <a:latin typeface="Kalpurush" pitchFamily="34" charset="0"/>
                <a:ea typeface="Kalpurush" pitchFamily="34" charset="-122"/>
                <a:cs typeface="Kalpurush" pitchFamily="34" charset="-120"/>
              </a:rPr>
              <a:t>বুধ</a:t>
            </a:r>
            <a:endParaRPr lang="en-US" sz="1100" dirty="0"/>
          </a:p>
        </p:txBody>
      </p:sp>
      <p:sp>
        <p:nvSpPr>
          <p:cNvPr id="14" name="Text 11"/>
          <p:cNvSpPr/>
          <p:nvPr/>
        </p:nvSpPr>
        <p:spPr>
          <a:xfrm>
            <a:off x="585216" y="3017520"/>
            <a:ext cx="626298" cy="182880"/>
          </a:xfrm>
          <a:prstGeom prst="rect">
            <a:avLst/>
          </a:prstGeom>
          <a:noFill/>
          <a:ln/>
        </p:spPr>
        <p:txBody>
          <a:bodyPr wrap="square" rtlCol="0" anchor="ctr"/>
          <a:lstStyle/>
          <a:p>
            <a:pPr marL="0" indent="0">
              <a:buNone/>
            </a:pPr>
            <a:r>
              <a:rPr lang="en-US" sz="900" dirty="0">
                <a:solidFill>
                  <a:srgbClr val="94A3B8"/>
                </a:solidFill>
                <a:latin typeface="Calibri" pitchFamily="34" charset="0"/>
                <a:ea typeface="Calibri" pitchFamily="34" charset="-122"/>
                <a:cs typeface="Calibri" pitchFamily="34" charset="-120"/>
              </a:rPr>
              <a:t>Mercury</a:t>
            </a:r>
            <a:endParaRPr lang="en-US" sz="900" dirty="0"/>
          </a:p>
        </p:txBody>
      </p:sp>
      <p:sp>
        <p:nvSpPr>
          <p:cNvPr id="15" name="Shape 12"/>
          <p:cNvSpPr/>
          <p:nvPr/>
        </p:nvSpPr>
        <p:spPr>
          <a:xfrm>
            <a:off x="1335024" y="2761488"/>
            <a:ext cx="987552" cy="493776"/>
          </a:xfrm>
          <a:prstGeom prst="rect">
            <a:avLst/>
          </a:prstGeom>
          <a:solidFill>
            <a:srgbClr val="0D1B4B"/>
          </a:solidFill>
          <a:ln w="19050">
            <a:solidFill>
              <a:srgbClr val="FCD34D"/>
            </a:solidFill>
            <a:prstDash val="solid"/>
          </a:ln>
        </p:spPr>
      </p:sp>
      <p:sp>
        <p:nvSpPr>
          <p:cNvPr id="16" name="Shape 13"/>
          <p:cNvSpPr/>
          <p:nvPr/>
        </p:nvSpPr>
        <p:spPr>
          <a:xfrm>
            <a:off x="1399032" y="2852928"/>
            <a:ext cx="292608" cy="292608"/>
          </a:xfrm>
          <a:prstGeom prst="ellipse">
            <a:avLst/>
          </a:prstGeom>
          <a:solidFill>
            <a:srgbClr val="FCD34D"/>
          </a:solidFill>
          <a:ln w="12700">
            <a:solidFill>
              <a:srgbClr val="FCD34D"/>
            </a:solidFill>
            <a:prstDash val="solid"/>
          </a:ln>
        </p:spPr>
      </p:sp>
      <p:sp>
        <p:nvSpPr>
          <p:cNvPr id="17" name="Text 14"/>
          <p:cNvSpPr/>
          <p:nvPr/>
        </p:nvSpPr>
        <p:spPr>
          <a:xfrm>
            <a:off x="1719072" y="2798064"/>
            <a:ext cx="566928" cy="219456"/>
          </a:xfrm>
          <a:prstGeom prst="rect">
            <a:avLst/>
          </a:prstGeom>
          <a:noFill/>
          <a:ln/>
        </p:spPr>
        <p:txBody>
          <a:bodyPr wrap="square" rtlCol="0" anchor="ctr"/>
          <a:lstStyle/>
          <a:p>
            <a:pPr marL="0" indent="0">
              <a:buNone/>
            </a:pPr>
            <a:r>
              <a:rPr lang="en-US" sz="1100" b="1" dirty="0">
                <a:solidFill>
                  <a:srgbClr val="FFFFFF"/>
                </a:solidFill>
                <a:latin typeface="Kalpurush" pitchFamily="34" charset="0"/>
                <a:ea typeface="Kalpurush" pitchFamily="34" charset="-122"/>
                <a:cs typeface="Kalpurush" pitchFamily="34" charset="-120"/>
              </a:rPr>
              <a:t>শুক্র</a:t>
            </a:r>
            <a:endParaRPr lang="en-US" sz="1100" dirty="0"/>
          </a:p>
        </p:txBody>
      </p:sp>
      <p:sp>
        <p:nvSpPr>
          <p:cNvPr id="18" name="Text 15"/>
          <p:cNvSpPr/>
          <p:nvPr/>
        </p:nvSpPr>
        <p:spPr>
          <a:xfrm>
            <a:off x="1719072" y="3017520"/>
            <a:ext cx="566928" cy="182880"/>
          </a:xfrm>
          <a:prstGeom prst="rect">
            <a:avLst/>
          </a:prstGeom>
          <a:noFill/>
          <a:ln/>
        </p:spPr>
        <p:txBody>
          <a:bodyPr wrap="square" rtlCol="0" anchor="ctr"/>
          <a:lstStyle/>
          <a:p>
            <a:pPr marL="0" indent="0">
              <a:buNone/>
            </a:pPr>
            <a:r>
              <a:rPr lang="en-US" sz="900" dirty="0">
                <a:solidFill>
                  <a:srgbClr val="94A3B8"/>
                </a:solidFill>
                <a:latin typeface="Calibri" pitchFamily="34" charset="0"/>
                <a:ea typeface="Calibri" pitchFamily="34" charset="-122"/>
                <a:cs typeface="Calibri" pitchFamily="34" charset="-120"/>
              </a:rPr>
              <a:t>Venus</a:t>
            </a:r>
            <a:endParaRPr lang="en-US" sz="900" dirty="0"/>
          </a:p>
        </p:txBody>
      </p:sp>
      <p:sp>
        <p:nvSpPr>
          <p:cNvPr id="19" name="Shape 16"/>
          <p:cNvSpPr/>
          <p:nvPr/>
        </p:nvSpPr>
        <p:spPr>
          <a:xfrm>
            <a:off x="2395728" y="2761488"/>
            <a:ext cx="987552" cy="493776"/>
          </a:xfrm>
          <a:prstGeom prst="rect">
            <a:avLst/>
          </a:prstGeom>
          <a:solidFill>
            <a:srgbClr val="0D1B4B"/>
          </a:solidFill>
          <a:ln w="19050">
            <a:solidFill>
              <a:srgbClr val="22D3EE"/>
            </a:solidFill>
            <a:prstDash val="solid"/>
          </a:ln>
        </p:spPr>
      </p:sp>
      <p:sp>
        <p:nvSpPr>
          <p:cNvPr id="20" name="Shape 17"/>
          <p:cNvSpPr/>
          <p:nvPr/>
        </p:nvSpPr>
        <p:spPr>
          <a:xfrm>
            <a:off x="2459736" y="2852928"/>
            <a:ext cx="292608" cy="292608"/>
          </a:xfrm>
          <a:prstGeom prst="ellipse">
            <a:avLst/>
          </a:prstGeom>
          <a:solidFill>
            <a:srgbClr val="22D3EE"/>
          </a:solidFill>
          <a:ln w="12700">
            <a:solidFill>
              <a:srgbClr val="22D3EE"/>
            </a:solidFill>
            <a:prstDash val="solid"/>
          </a:ln>
        </p:spPr>
      </p:sp>
      <p:sp>
        <p:nvSpPr>
          <p:cNvPr id="21" name="Text 18"/>
          <p:cNvSpPr/>
          <p:nvPr/>
        </p:nvSpPr>
        <p:spPr>
          <a:xfrm>
            <a:off x="2779776" y="2798064"/>
            <a:ext cx="566928" cy="219456"/>
          </a:xfrm>
          <a:prstGeom prst="rect">
            <a:avLst/>
          </a:prstGeom>
          <a:noFill/>
          <a:ln/>
        </p:spPr>
        <p:txBody>
          <a:bodyPr wrap="square" rtlCol="0" anchor="ctr"/>
          <a:lstStyle/>
          <a:p>
            <a:pPr marL="0" indent="0">
              <a:buNone/>
            </a:pPr>
            <a:r>
              <a:rPr lang="en-US" sz="1100" b="1" dirty="0">
                <a:solidFill>
                  <a:srgbClr val="FFFFFF"/>
                </a:solidFill>
                <a:latin typeface="Kalpurush" pitchFamily="34" charset="0"/>
                <a:ea typeface="Kalpurush" pitchFamily="34" charset="-122"/>
                <a:cs typeface="Kalpurush" pitchFamily="34" charset="-120"/>
              </a:rPr>
              <a:t>পৃথিবী</a:t>
            </a:r>
            <a:endParaRPr lang="en-US" sz="1100" dirty="0"/>
          </a:p>
        </p:txBody>
      </p:sp>
      <p:sp>
        <p:nvSpPr>
          <p:cNvPr id="22" name="Text 19"/>
          <p:cNvSpPr/>
          <p:nvPr/>
        </p:nvSpPr>
        <p:spPr>
          <a:xfrm>
            <a:off x="2779776" y="3017520"/>
            <a:ext cx="566928" cy="182880"/>
          </a:xfrm>
          <a:prstGeom prst="rect">
            <a:avLst/>
          </a:prstGeom>
          <a:noFill/>
          <a:ln/>
        </p:spPr>
        <p:txBody>
          <a:bodyPr wrap="square" rtlCol="0" anchor="ctr"/>
          <a:lstStyle/>
          <a:p>
            <a:pPr marL="0" indent="0">
              <a:buNone/>
            </a:pPr>
            <a:r>
              <a:rPr lang="en-US" sz="900" dirty="0">
                <a:solidFill>
                  <a:srgbClr val="94A3B8"/>
                </a:solidFill>
                <a:latin typeface="Calibri" pitchFamily="34" charset="0"/>
                <a:ea typeface="Calibri" pitchFamily="34" charset="-122"/>
                <a:cs typeface="Calibri" pitchFamily="34" charset="-120"/>
              </a:rPr>
              <a:t>Earth</a:t>
            </a:r>
            <a:endParaRPr lang="en-US" sz="900" dirty="0"/>
          </a:p>
        </p:txBody>
      </p:sp>
      <p:sp>
        <p:nvSpPr>
          <p:cNvPr id="23" name="Shape 20"/>
          <p:cNvSpPr/>
          <p:nvPr/>
        </p:nvSpPr>
        <p:spPr>
          <a:xfrm>
            <a:off x="3456432" y="2761488"/>
            <a:ext cx="987552" cy="493776"/>
          </a:xfrm>
          <a:prstGeom prst="rect">
            <a:avLst/>
          </a:prstGeom>
          <a:solidFill>
            <a:srgbClr val="0D1B4B"/>
          </a:solidFill>
          <a:ln w="19050">
            <a:solidFill>
              <a:srgbClr val="EF4444"/>
            </a:solidFill>
            <a:prstDash val="solid"/>
          </a:ln>
        </p:spPr>
      </p:sp>
      <p:sp>
        <p:nvSpPr>
          <p:cNvPr id="24" name="Shape 21"/>
          <p:cNvSpPr/>
          <p:nvPr/>
        </p:nvSpPr>
        <p:spPr>
          <a:xfrm>
            <a:off x="3520440" y="2852928"/>
            <a:ext cx="292608" cy="292608"/>
          </a:xfrm>
          <a:prstGeom prst="ellipse">
            <a:avLst/>
          </a:prstGeom>
          <a:solidFill>
            <a:srgbClr val="EF4444"/>
          </a:solidFill>
          <a:ln w="12700">
            <a:solidFill>
              <a:srgbClr val="EF4444"/>
            </a:solidFill>
            <a:prstDash val="solid"/>
          </a:ln>
        </p:spPr>
      </p:sp>
      <p:sp>
        <p:nvSpPr>
          <p:cNvPr id="25" name="Text 22"/>
          <p:cNvSpPr/>
          <p:nvPr/>
        </p:nvSpPr>
        <p:spPr>
          <a:xfrm>
            <a:off x="3840480" y="2798064"/>
            <a:ext cx="566928" cy="219456"/>
          </a:xfrm>
          <a:prstGeom prst="rect">
            <a:avLst/>
          </a:prstGeom>
          <a:noFill/>
          <a:ln/>
        </p:spPr>
        <p:txBody>
          <a:bodyPr wrap="square" rtlCol="0" anchor="ctr"/>
          <a:lstStyle/>
          <a:p>
            <a:pPr marL="0" indent="0">
              <a:buNone/>
            </a:pPr>
            <a:r>
              <a:rPr lang="en-US" sz="1100" b="1" dirty="0">
                <a:solidFill>
                  <a:srgbClr val="FFFFFF"/>
                </a:solidFill>
                <a:latin typeface="Kalpurush" pitchFamily="34" charset="0"/>
                <a:ea typeface="Kalpurush" pitchFamily="34" charset="-122"/>
                <a:cs typeface="Kalpurush" pitchFamily="34" charset="-120"/>
              </a:rPr>
              <a:t>মঙ্গল</a:t>
            </a:r>
            <a:endParaRPr lang="en-US" sz="1100" dirty="0"/>
          </a:p>
        </p:txBody>
      </p:sp>
      <p:sp>
        <p:nvSpPr>
          <p:cNvPr id="26" name="Text 23"/>
          <p:cNvSpPr/>
          <p:nvPr/>
        </p:nvSpPr>
        <p:spPr>
          <a:xfrm>
            <a:off x="3840480" y="3017520"/>
            <a:ext cx="566928" cy="182880"/>
          </a:xfrm>
          <a:prstGeom prst="rect">
            <a:avLst/>
          </a:prstGeom>
          <a:noFill/>
          <a:ln/>
        </p:spPr>
        <p:txBody>
          <a:bodyPr wrap="square" rtlCol="0" anchor="ctr"/>
          <a:lstStyle/>
          <a:p>
            <a:pPr marL="0" indent="0">
              <a:buNone/>
            </a:pPr>
            <a:r>
              <a:rPr lang="en-US" sz="900" dirty="0">
                <a:solidFill>
                  <a:srgbClr val="94A3B8"/>
                </a:solidFill>
                <a:latin typeface="Calibri" pitchFamily="34" charset="0"/>
                <a:ea typeface="Calibri" pitchFamily="34" charset="-122"/>
                <a:cs typeface="Calibri" pitchFamily="34" charset="-120"/>
              </a:rPr>
              <a:t>Mars</a:t>
            </a:r>
            <a:endParaRPr lang="en-US" sz="900" dirty="0"/>
          </a:p>
        </p:txBody>
      </p:sp>
      <p:sp>
        <p:nvSpPr>
          <p:cNvPr id="27" name="Shape 24"/>
          <p:cNvSpPr/>
          <p:nvPr/>
        </p:nvSpPr>
        <p:spPr>
          <a:xfrm>
            <a:off x="274320" y="3328416"/>
            <a:ext cx="987552" cy="493776"/>
          </a:xfrm>
          <a:prstGeom prst="rect">
            <a:avLst/>
          </a:prstGeom>
          <a:solidFill>
            <a:srgbClr val="0D1B4B"/>
          </a:solidFill>
          <a:ln w="19050">
            <a:solidFill>
              <a:srgbClr val="F97316"/>
            </a:solidFill>
            <a:prstDash val="solid"/>
          </a:ln>
        </p:spPr>
      </p:sp>
      <p:sp>
        <p:nvSpPr>
          <p:cNvPr id="28" name="Shape 25"/>
          <p:cNvSpPr/>
          <p:nvPr/>
        </p:nvSpPr>
        <p:spPr>
          <a:xfrm>
            <a:off x="338328" y="3419856"/>
            <a:ext cx="292608" cy="292608"/>
          </a:xfrm>
          <a:prstGeom prst="ellipse">
            <a:avLst/>
          </a:prstGeom>
          <a:solidFill>
            <a:srgbClr val="F97316"/>
          </a:solidFill>
          <a:ln w="12700">
            <a:solidFill>
              <a:srgbClr val="F97316"/>
            </a:solidFill>
            <a:prstDash val="solid"/>
          </a:ln>
        </p:spPr>
      </p:sp>
      <p:sp>
        <p:nvSpPr>
          <p:cNvPr id="29" name="Text 26"/>
          <p:cNvSpPr/>
          <p:nvPr/>
        </p:nvSpPr>
        <p:spPr>
          <a:xfrm>
            <a:off x="658368" y="3364992"/>
            <a:ext cx="649224" cy="219456"/>
          </a:xfrm>
          <a:prstGeom prst="rect">
            <a:avLst/>
          </a:prstGeom>
          <a:noFill/>
          <a:ln/>
        </p:spPr>
        <p:txBody>
          <a:bodyPr wrap="square" rtlCol="0" anchor="ctr"/>
          <a:lstStyle/>
          <a:p>
            <a:pPr marL="0" indent="0">
              <a:buNone/>
            </a:pPr>
            <a:r>
              <a:rPr lang="en-US" sz="1100" b="1" dirty="0">
                <a:solidFill>
                  <a:srgbClr val="FFFFFF"/>
                </a:solidFill>
                <a:latin typeface="Kalpurush" pitchFamily="34" charset="0"/>
                <a:ea typeface="Kalpurush" pitchFamily="34" charset="-122"/>
                <a:cs typeface="Kalpurush" pitchFamily="34" charset="-120"/>
              </a:rPr>
              <a:t>বৃহস্পতি</a:t>
            </a:r>
            <a:endParaRPr lang="en-US" sz="1100" dirty="0"/>
          </a:p>
        </p:txBody>
      </p:sp>
      <p:sp>
        <p:nvSpPr>
          <p:cNvPr id="30" name="Text 27"/>
          <p:cNvSpPr/>
          <p:nvPr/>
        </p:nvSpPr>
        <p:spPr>
          <a:xfrm>
            <a:off x="658368" y="3584448"/>
            <a:ext cx="566928" cy="182880"/>
          </a:xfrm>
          <a:prstGeom prst="rect">
            <a:avLst/>
          </a:prstGeom>
          <a:noFill/>
          <a:ln/>
        </p:spPr>
        <p:txBody>
          <a:bodyPr wrap="square" rtlCol="0" anchor="ctr"/>
          <a:lstStyle/>
          <a:p>
            <a:pPr marL="0" indent="0">
              <a:buNone/>
            </a:pPr>
            <a:r>
              <a:rPr lang="en-US" sz="900" dirty="0">
                <a:solidFill>
                  <a:srgbClr val="94A3B8"/>
                </a:solidFill>
                <a:latin typeface="Calibri" pitchFamily="34" charset="0"/>
                <a:ea typeface="Calibri" pitchFamily="34" charset="-122"/>
                <a:cs typeface="Calibri" pitchFamily="34" charset="-120"/>
              </a:rPr>
              <a:t>Jupiter</a:t>
            </a:r>
            <a:endParaRPr lang="en-US" sz="900" dirty="0"/>
          </a:p>
        </p:txBody>
      </p:sp>
      <p:sp>
        <p:nvSpPr>
          <p:cNvPr id="31" name="Shape 28"/>
          <p:cNvSpPr/>
          <p:nvPr/>
        </p:nvSpPr>
        <p:spPr>
          <a:xfrm>
            <a:off x="1335024" y="3328416"/>
            <a:ext cx="987552" cy="493776"/>
          </a:xfrm>
          <a:prstGeom prst="rect">
            <a:avLst/>
          </a:prstGeom>
          <a:solidFill>
            <a:srgbClr val="0D1B4B"/>
          </a:solidFill>
          <a:ln w="19050">
            <a:solidFill>
              <a:srgbClr val="A78BFA"/>
            </a:solidFill>
            <a:prstDash val="solid"/>
          </a:ln>
        </p:spPr>
      </p:sp>
      <p:sp>
        <p:nvSpPr>
          <p:cNvPr id="32" name="Shape 29"/>
          <p:cNvSpPr/>
          <p:nvPr/>
        </p:nvSpPr>
        <p:spPr>
          <a:xfrm>
            <a:off x="1399032" y="3419856"/>
            <a:ext cx="292608" cy="292608"/>
          </a:xfrm>
          <a:prstGeom prst="ellipse">
            <a:avLst/>
          </a:prstGeom>
          <a:solidFill>
            <a:srgbClr val="A78BFA"/>
          </a:solidFill>
          <a:ln w="12700">
            <a:solidFill>
              <a:srgbClr val="A78BFA"/>
            </a:solidFill>
            <a:prstDash val="solid"/>
          </a:ln>
        </p:spPr>
      </p:sp>
      <p:sp>
        <p:nvSpPr>
          <p:cNvPr id="33" name="Text 30"/>
          <p:cNvSpPr/>
          <p:nvPr/>
        </p:nvSpPr>
        <p:spPr>
          <a:xfrm>
            <a:off x="1719072" y="3364992"/>
            <a:ext cx="566928" cy="219456"/>
          </a:xfrm>
          <a:prstGeom prst="rect">
            <a:avLst/>
          </a:prstGeom>
          <a:noFill/>
          <a:ln/>
        </p:spPr>
        <p:txBody>
          <a:bodyPr wrap="square" rtlCol="0" anchor="ctr"/>
          <a:lstStyle/>
          <a:p>
            <a:pPr marL="0" indent="0">
              <a:buNone/>
            </a:pPr>
            <a:r>
              <a:rPr lang="en-US" sz="1100" b="1" dirty="0">
                <a:solidFill>
                  <a:srgbClr val="FFFFFF"/>
                </a:solidFill>
                <a:latin typeface="Kalpurush" pitchFamily="34" charset="0"/>
                <a:ea typeface="Kalpurush" pitchFamily="34" charset="-122"/>
                <a:cs typeface="Kalpurush" pitchFamily="34" charset="-120"/>
              </a:rPr>
              <a:t>শনি</a:t>
            </a:r>
            <a:endParaRPr lang="en-US" sz="1100" dirty="0"/>
          </a:p>
        </p:txBody>
      </p:sp>
      <p:sp>
        <p:nvSpPr>
          <p:cNvPr id="34" name="Text 31"/>
          <p:cNvSpPr/>
          <p:nvPr/>
        </p:nvSpPr>
        <p:spPr>
          <a:xfrm>
            <a:off x="1719072" y="3584448"/>
            <a:ext cx="566928" cy="182880"/>
          </a:xfrm>
          <a:prstGeom prst="rect">
            <a:avLst/>
          </a:prstGeom>
          <a:noFill/>
          <a:ln/>
        </p:spPr>
        <p:txBody>
          <a:bodyPr wrap="square" rtlCol="0" anchor="ctr"/>
          <a:lstStyle/>
          <a:p>
            <a:pPr marL="0" indent="0">
              <a:buNone/>
            </a:pPr>
            <a:r>
              <a:rPr lang="en-US" sz="900" dirty="0">
                <a:solidFill>
                  <a:srgbClr val="94A3B8"/>
                </a:solidFill>
                <a:latin typeface="Calibri" pitchFamily="34" charset="0"/>
                <a:ea typeface="Calibri" pitchFamily="34" charset="-122"/>
                <a:cs typeface="Calibri" pitchFamily="34" charset="-120"/>
              </a:rPr>
              <a:t>Saturn</a:t>
            </a:r>
            <a:endParaRPr lang="en-US" sz="900" dirty="0"/>
          </a:p>
        </p:txBody>
      </p:sp>
      <p:sp>
        <p:nvSpPr>
          <p:cNvPr id="35" name="Shape 32"/>
          <p:cNvSpPr/>
          <p:nvPr/>
        </p:nvSpPr>
        <p:spPr>
          <a:xfrm>
            <a:off x="2395728" y="3328416"/>
            <a:ext cx="987552" cy="493776"/>
          </a:xfrm>
          <a:prstGeom prst="rect">
            <a:avLst/>
          </a:prstGeom>
          <a:solidFill>
            <a:srgbClr val="0D1B4B"/>
          </a:solidFill>
          <a:ln w="19050">
            <a:solidFill>
              <a:srgbClr val="6EE7B7"/>
            </a:solidFill>
            <a:prstDash val="solid"/>
          </a:ln>
        </p:spPr>
      </p:sp>
      <p:sp>
        <p:nvSpPr>
          <p:cNvPr id="36" name="Shape 33"/>
          <p:cNvSpPr/>
          <p:nvPr/>
        </p:nvSpPr>
        <p:spPr>
          <a:xfrm>
            <a:off x="2459736" y="3419856"/>
            <a:ext cx="292608" cy="292608"/>
          </a:xfrm>
          <a:prstGeom prst="ellipse">
            <a:avLst/>
          </a:prstGeom>
          <a:solidFill>
            <a:srgbClr val="6EE7B7"/>
          </a:solidFill>
          <a:ln w="12700">
            <a:solidFill>
              <a:srgbClr val="6EE7B7"/>
            </a:solidFill>
            <a:prstDash val="solid"/>
          </a:ln>
        </p:spPr>
      </p:sp>
      <p:sp>
        <p:nvSpPr>
          <p:cNvPr id="37" name="Text 34"/>
          <p:cNvSpPr/>
          <p:nvPr/>
        </p:nvSpPr>
        <p:spPr>
          <a:xfrm>
            <a:off x="2670048" y="3364992"/>
            <a:ext cx="676656" cy="219456"/>
          </a:xfrm>
          <a:prstGeom prst="rect">
            <a:avLst/>
          </a:prstGeom>
          <a:noFill/>
          <a:ln/>
        </p:spPr>
        <p:txBody>
          <a:bodyPr wrap="square" rtlCol="0" anchor="ctr"/>
          <a:lstStyle/>
          <a:p>
            <a:pPr marL="0" indent="0">
              <a:buNone/>
            </a:pPr>
            <a:r>
              <a:rPr lang="en-US" sz="1100" b="1" dirty="0">
                <a:solidFill>
                  <a:srgbClr val="FFFFFF"/>
                </a:solidFill>
                <a:latin typeface="Kalpurush" pitchFamily="34" charset="0"/>
                <a:ea typeface="Kalpurush" pitchFamily="34" charset="-122"/>
                <a:cs typeface="Kalpurush" pitchFamily="34" charset="-120"/>
              </a:rPr>
              <a:t>ইউরেনাস</a:t>
            </a:r>
            <a:endParaRPr lang="en-US" sz="1100" dirty="0"/>
          </a:p>
        </p:txBody>
      </p:sp>
      <p:sp>
        <p:nvSpPr>
          <p:cNvPr id="38" name="Text 35"/>
          <p:cNvSpPr/>
          <p:nvPr/>
        </p:nvSpPr>
        <p:spPr>
          <a:xfrm>
            <a:off x="2779776" y="3584448"/>
            <a:ext cx="566928" cy="182880"/>
          </a:xfrm>
          <a:prstGeom prst="rect">
            <a:avLst/>
          </a:prstGeom>
          <a:noFill/>
          <a:ln/>
        </p:spPr>
        <p:txBody>
          <a:bodyPr wrap="square" rtlCol="0" anchor="ctr"/>
          <a:lstStyle/>
          <a:p>
            <a:pPr marL="0" indent="0">
              <a:buNone/>
            </a:pPr>
            <a:r>
              <a:rPr lang="en-US" sz="900" dirty="0">
                <a:solidFill>
                  <a:srgbClr val="94A3B8"/>
                </a:solidFill>
                <a:latin typeface="Calibri" pitchFamily="34" charset="0"/>
                <a:ea typeface="Calibri" pitchFamily="34" charset="-122"/>
                <a:cs typeface="Calibri" pitchFamily="34" charset="-120"/>
              </a:rPr>
              <a:t>Uranus</a:t>
            </a:r>
            <a:endParaRPr lang="en-US" sz="900" dirty="0"/>
          </a:p>
        </p:txBody>
      </p:sp>
      <p:sp>
        <p:nvSpPr>
          <p:cNvPr id="39" name="Shape 36"/>
          <p:cNvSpPr/>
          <p:nvPr/>
        </p:nvSpPr>
        <p:spPr>
          <a:xfrm>
            <a:off x="3456432" y="3328416"/>
            <a:ext cx="987552" cy="493776"/>
          </a:xfrm>
          <a:prstGeom prst="rect">
            <a:avLst/>
          </a:prstGeom>
          <a:solidFill>
            <a:srgbClr val="0D1B4B"/>
          </a:solidFill>
          <a:ln w="19050">
            <a:solidFill>
              <a:srgbClr val="60A5FA"/>
            </a:solidFill>
            <a:prstDash val="solid"/>
          </a:ln>
        </p:spPr>
      </p:sp>
      <p:sp>
        <p:nvSpPr>
          <p:cNvPr id="40" name="Shape 37"/>
          <p:cNvSpPr/>
          <p:nvPr/>
        </p:nvSpPr>
        <p:spPr>
          <a:xfrm>
            <a:off x="3520440" y="3419856"/>
            <a:ext cx="292608" cy="292608"/>
          </a:xfrm>
          <a:prstGeom prst="ellipse">
            <a:avLst/>
          </a:prstGeom>
          <a:solidFill>
            <a:srgbClr val="60A5FA"/>
          </a:solidFill>
          <a:ln w="12700">
            <a:solidFill>
              <a:srgbClr val="60A5FA"/>
            </a:solidFill>
            <a:prstDash val="solid"/>
          </a:ln>
        </p:spPr>
      </p:sp>
      <p:sp>
        <p:nvSpPr>
          <p:cNvPr id="41" name="Text 38"/>
          <p:cNvSpPr/>
          <p:nvPr/>
        </p:nvSpPr>
        <p:spPr>
          <a:xfrm>
            <a:off x="3840480" y="3364992"/>
            <a:ext cx="566928" cy="219456"/>
          </a:xfrm>
          <a:prstGeom prst="rect">
            <a:avLst/>
          </a:prstGeom>
          <a:noFill/>
          <a:ln/>
        </p:spPr>
        <p:txBody>
          <a:bodyPr wrap="square" rtlCol="0" anchor="ctr"/>
          <a:lstStyle/>
          <a:p>
            <a:pPr marL="0" indent="0">
              <a:buNone/>
            </a:pPr>
            <a:r>
              <a:rPr lang="en-US" sz="1100" b="1" dirty="0">
                <a:solidFill>
                  <a:srgbClr val="FFFFFF"/>
                </a:solidFill>
                <a:latin typeface="Kalpurush" pitchFamily="34" charset="0"/>
                <a:ea typeface="Kalpurush" pitchFamily="34" charset="-122"/>
                <a:cs typeface="Kalpurush" pitchFamily="34" charset="-120"/>
              </a:rPr>
              <a:t>নেপচুন</a:t>
            </a:r>
            <a:endParaRPr lang="en-US" sz="1100" dirty="0"/>
          </a:p>
        </p:txBody>
      </p:sp>
      <p:sp>
        <p:nvSpPr>
          <p:cNvPr id="42" name="Text 39"/>
          <p:cNvSpPr/>
          <p:nvPr/>
        </p:nvSpPr>
        <p:spPr>
          <a:xfrm>
            <a:off x="3840480" y="3584448"/>
            <a:ext cx="603504" cy="182880"/>
          </a:xfrm>
          <a:prstGeom prst="rect">
            <a:avLst/>
          </a:prstGeom>
          <a:noFill/>
          <a:ln/>
        </p:spPr>
        <p:txBody>
          <a:bodyPr wrap="square" rtlCol="0" anchor="ctr"/>
          <a:lstStyle/>
          <a:p>
            <a:pPr marL="0" indent="0">
              <a:buNone/>
            </a:pPr>
            <a:r>
              <a:rPr lang="en-US" sz="900" dirty="0">
                <a:solidFill>
                  <a:srgbClr val="94A3B8"/>
                </a:solidFill>
                <a:latin typeface="Calibri" pitchFamily="34" charset="0"/>
                <a:ea typeface="Calibri" pitchFamily="34" charset="-122"/>
                <a:cs typeface="Calibri" pitchFamily="34" charset="-120"/>
              </a:rPr>
              <a:t>Neptune</a:t>
            </a:r>
            <a:endParaRPr lang="en-US" sz="900" dirty="0"/>
          </a:p>
        </p:txBody>
      </p:sp>
      <p:sp>
        <p:nvSpPr>
          <p:cNvPr id="43" name="Shape 40"/>
          <p:cNvSpPr/>
          <p:nvPr/>
        </p:nvSpPr>
        <p:spPr>
          <a:xfrm>
            <a:off x="274320" y="3910186"/>
            <a:ext cx="4251960" cy="1018430"/>
          </a:xfrm>
          <a:prstGeom prst="rect">
            <a:avLst/>
          </a:prstGeom>
          <a:solidFill>
            <a:srgbClr val="1C1A00"/>
          </a:solidFill>
          <a:ln w="12700">
            <a:solidFill>
              <a:srgbClr val="FCD34D"/>
            </a:solidFill>
            <a:prstDash val="solid"/>
          </a:ln>
        </p:spPr>
      </p:sp>
      <p:sp>
        <p:nvSpPr>
          <p:cNvPr id="44" name="Text 41"/>
          <p:cNvSpPr/>
          <p:nvPr/>
        </p:nvSpPr>
        <p:spPr>
          <a:xfrm>
            <a:off x="274320" y="3895344"/>
            <a:ext cx="4251960" cy="1021213"/>
          </a:xfrm>
          <a:prstGeom prst="rect">
            <a:avLst/>
          </a:prstGeom>
          <a:noFill/>
          <a:ln/>
        </p:spPr>
        <p:txBody>
          <a:bodyPr wrap="square" rtlCol="0" anchor="t"/>
          <a:lstStyle/>
          <a:p>
            <a:pPr marL="0" indent="0">
              <a:buNone/>
            </a:pPr>
            <a:r>
              <a:rPr lang="en-US" sz="1400" dirty="0">
                <a:solidFill>
                  <a:srgbClr val="FFFFFF"/>
                </a:solidFill>
                <a:latin typeface="Kalpurush" pitchFamily="34" charset="0"/>
                <a:ea typeface="Kalpurush" pitchFamily="34" charset="-122"/>
                <a:cs typeface="Kalpurush" pitchFamily="34" charset="-120"/>
              </a:rPr>
              <a:t>কোনো কোনো গ্রহের রয়েছে একাধিক উপগ্রহ। যারা গ্রহকে কেন্দ্র করে ঘুরে এদের বলা হয় উপগ্রহ। পৃথিবীকে কেন্দ্র করে ঘুরছে চাঁদ – তাই চাঁদ পৃথিবীর </a:t>
            </a:r>
            <a:r>
              <a:rPr lang="en-US" sz="1400" dirty="0" err="1">
                <a:solidFill>
                  <a:srgbClr val="FFFFFF"/>
                </a:solidFill>
                <a:latin typeface="Kalpurush" pitchFamily="34" charset="0"/>
                <a:ea typeface="Kalpurush" pitchFamily="34" charset="-122"/>
                <a:cs typeface="Kalpurush" pitchFamily="34" charset="-120"/>
              </a:rPr>
              <a:t>উপগ্রহ</a:t>
            </a:r>
            <a:r>
              <a:rPr lang="en-US" sz="1400" dirty="0" smtClean="0">
                <a:solidFill>
                  <a:srgbClr val="FFFFFF"/>
                </a:solidFill>
                <a:latin typeface="Kalpurush" pitchFamily="34" charset="0"/>
                <a:ea typeface="Kalpurush" pitchFamily="34" charset="-122"/>
                <a:cs typeface="Kalpurush" pitchFamily="34" charset="-120"/>
              </a:rPr>
              <a:t>।• </a:t>
            </a:r>
            <a:r>
              <a:rPr lang="en-US" sz="1400" dirty="0">
                <a:solidFill>
                  <a:srgbClr val="FFFFFF"/>
                </a:solidFill>
                <a:latin typeface="Kalpurush" pitchFamily="34" charset="0"/>
                <a:ea typeface="Kalpurush" pitchFamily="34" charset="-122"/>
                <a:cs typeface="Kalpurush" pitchFamily="34" charset="-120"/>
              </a:rPr>
              <a:t>পৃথিবীর: ১টি  | </a:t>
            </a:r>
            <a:r>
              <a:rPr lang="en-US" sz="1400" dirty="0" smtClean="0">
                <a:solidFill>
                  <a:srgbClr val="FFFFFF"/>
                </a:solidFill>
                <a:latin typeface="Kalpurush" pitchFamily="34" charset="0"/>
                <a:ea typeface="Kalpurush" pitchFamily="34" charset="-122"/>
                <a:cs typeface="Kalpurush" pitchFamily="34" charset="-120"/>
              </a:rPr>
              <a:t>       </a:t>
            </a:r>
            <a:r>
              <a:rPr lang="en-US" sz="1400" dirty="0">
                <a:solidFill>
                  <a:srgbClr val="FFFFFF"/>
                </a:solidFill>
                <a:latin typeface="Kalpurush" pitchFamily="34" charset="0"/>
                <a:ea typeface="Kalpurush" pitchFamily="34" charset="-122"/>
                <a:cs typeface="Kalpurush" pitchFamily="34" charset="-120"/>
              </a:rPr>
              <a:t>মঙ্গলের: ২টি  |  বৃহস্পতির: ৬৭টি  |  শনির: ৬২টি</a:t>
            </a:r>
            <a:endParaRPr lang="en-US" sz="1400" dirty="0"/>
          </a:p>
        </p:txBody>
      </p:sp>
      <p:sp>
        <p:nvSpPr>
          <p:cNvPr id="45" name="Shape 42"/>
          <p:cNvSpPr/>
          <p:nvPr/>
        </p:nvSpPr>
        <p:spPr>
          <a:xfrm>
            <a:off x="-45720" y="4943458"/>
            <a:ext cx="9144000" cy="164592"/>
          </a:xfrm>
          <a:prstGeom prst="rect">
            <a:avLst/>
          </a:prstGeom>
          <a:solidFill>
            <a:srgbClr val="D97706"/>
          </a:solidFill>
          <a:ln w="12700">
            <a:solidFill>
              <a:srgbClr val="D97706"/>
            </a:solidFill>
            <a:prstDash val="solid"/>
          </a:ln>
        </p:spPr>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0F4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0D1B4B"/>
          </a:solidFill>
          <a:ln w="12700">
            <a:solidFill>
              <a:srgbClr val="0D1B4B"/>
            </a:solidFill>
            <a:prstDash val="solid"/>
          </a:ln>
        </p:spPr>
      </p:sp>
      <p:sp>
        <p:nvSpPr>
          <p:cNvPr id="3" name="Text 1"/>
          <p:cNvSpPr/>
          <p:nvPr/>
        </p:nvSpPr>
        <p:spPr>
          <a:xfrm>
            <a:off x="365760" y="0"/>
            <a:ext cx="8412480" cy="914400"/>
          </a:xfrm>
          <a:prstGeom prst="rect">
            <a:avLst/>
          </a:prstGeom>
          <a:noFill/>
          <a:ln/>
        </p:spPr>
        <p:txBody>
          <a:bodyPr wrap="square" rtlCol="0" anchor="ctr"/>
          <a:lstStyle/>
          <a:p>
            <a:pPr marL="0" indent="0">
              <a:buNone/>
            </a:pPr>
            <a:r>
              <a:rPr lang="en-US" sz="2700" b="1" dirty="0">
                <a:solidFill>
                  <a:srgbClr val="FFFFFF"/>
                </a:solidFill>
                <a:latin typeface="Kalpurush" pitchFamily="34" charset="0"/>
                <a:ea typeface="Kalpurush" pitchFamily="34" charset="-122"/>
                <a:cs typeface="Kalpurush" pitchFamily="34" charset="-120"/>
              </a:rPr>
              <a:t>🛸 কৃত্রিম উপগ্রহ ও এর ইতিহাস</a:t>
            </a:r>
            <a:endParaRPr lang="en-US" sz="2700" dirty="0"/>
          </a:p>
        </p:txBody>
      </p:sp>
      <p:sp>
        <p:nvSpPr>
          <p:cNvPr id="4" name="Shape 2"/>
          <p:cNvSpPr/>
          <p:nvPr/>
        </p:nvSpPr>
        <p:spPr>
          <a:xfrm>
            <a:off x="274320" y="914400"/>
            <a:ext cx="8595360" cy="868680"/>
          </a:xfrm>
          <a:prstGeom prst="rect">
            <a:avLst/>
          </a:prstGeom>
          <a:solidFill>
            <a:srgbClr val="EFF6FF"/>
          </a:solidFill>
          <a:ln w="25400">
            <a:solidFill>
              <a:srgbClr val="1D4ED8"/>
            </a:solidFill>
            <a:prstDash val="solid"/>
          </a:ln>
        </p:spPr>
      </p:sp>
      <p:sp>
        <p:nvSpPr>
          <p:cNvPr id="5" name="Text 3"/>
          <p:cNvSpPr/>
          <p:nvPr/>
        </p:nvSpPr>
        <p:spPr>
          <a:xfrm>
            <a:off x="457200" y="1024128"/>
            <a:ext cx="8229600" cy="685799"/>
          </a:xfrm>
          <a:prstGeom prst="rect">
            <a:avLst/>
          </a:prstGeom>
          <a:noFill/>
          <a:ln/>
        </p:spPr>
        <p:txBody>
          <a:bodyPr wrap="square" rtlCol="0" anchor="ctr"/>
          <a:lstStyle/>
          <a:p>
            <a:pPr marL="0" indent="0">
              <a:buNone/>
            </a:pPr>
            <a:r>
              <a:rPr lang="en-US" dirty="0">
                <a:solidFill>
                  <a:srgbClr val="1E3A5F"/>
                </a:solidFill>
                <a:latin typeface="Kalpurush" pitchFamily="34" charset="0"/>
                <a:ea typeface="Kalpurush" pitchFamily="34" charset="-122"/>
                <a:cs typeface="Kalpurush" pitchFamily="34" charset="-120"/>
              </a:rPr>
              <a:t>মানুষের পাঠানো যেসব বস্তু বা মহাকাশযান পৃথিবীকে কেন্দ্র করে নির্দিষ্ট কক্ষপথে ঘোরে তাদের বলা হয় কৃত্রিম উপগ্রহ। রকেটের সাহায্যে এদের উৎক্ষেপণ করা হয়। পৃথিবীর মাধ্যাকর্ষণ বল অভিকর্ষ বলের প্রভাবে চাঁদের মতো এরা এদের নিজস্ব কক্ষপথে ঘোরে।</a:t>
            </a:r>
            <a:endParaRPr lang="en-US" dirty="0"/>
          </a:p>
        </p:txBody>
      </p:sp>
      <p:sp>
        <p:nvSpPr>
          <p:cNvPr id="6" name="Shape 4"/>
          <p:cNvSpPr/>
          <p:nvPr/>
        </p:nvSpPr>
        <p:spPr>
          <a:xfrm>
            <a:off x="274320" y="1874520"/>
            <a:ext cx="4251960" cy="877824"/>
          </a:xfrm>
          <a:prstGeom prst="rect">
            <a:avLst/>
          </a:prstGeom>
          <a:solidFill>
            <a:srgbClr val="FFFFFF"/>
          </a:solidFill>
          <a:ln w="25400">
            <a:solidFill>
              <a:srgbClr val="06B6D4"/>
            </a:solidFill>
            <a:prstDash val="solid"/>
          </a:ln>
          <a:effectLst>
            <a:outerShdw blurRad="63500" dist="25400" dir="8100000" algn="bl" rotWithShape="0">
              <a:srgbClr val="000000">
                <a:alpha val="7000"/>
              </a:srgbClr>
            </a:outerShdw>
          </a:effectLst>
        </p:spPr>
      </p:sp>
      <p:sp>
        <p:nvSpPr>
          <p:cNvPr id="7" name="Shape 5"/>
          <p:cNvSpPr/>
          <p:nvPr/>
        </p:nvSpPr>
        <p:spPr>
          <a:xfrm>
            <a:off x="274320" y="1874520"/>
            <a:ext cx="868680" cy="877824"/>
          </a:xfrm>
          <a:prstGeom prst="rect">
            <a:avLst/>
          </a:prstGeom>
          <a:solidFill>
            <a:srgbClr val="06B6D4"/>
          </a:solidFill>
          <a:ln w="12700">
            <a:solidFill>
              <a:srgbClr val="06B6D4"/>
            </a:solidFill>
            <a:prstDash val="solid"/>
          </a:ln>
        </p:spPr>
      </p:sp>
      <p:sp>
        <p:nvSpPr>
          <p:cNvPr id="8" name="Text 6"/>
          <p:cNvSpPr/>
          <p:nvPr/>
        </p:nvSpPr>
        <p:spPr>
          <a:xfrm>
            <a:off x="274320" y="1874520"/>
            <a:ext cx="868680" cy="877824"/>
          </a:xfrm>
          <a:prstGeom prst="rect">
            <a:avLst/>
          </a:prstGeom>
          <a:noFill/>
          <a:ln/>
        </p:spPr>
        <p:txBody>
          <a:bodyPr wrap="square" rtlCol="0" anchor="ctr"/>
          <a:lstStyle/>
          <a:p>
            <a:pPr marL="0" indent="0" algn="ctr">
              <a:buNone/>
            </a:pPr>
            <a:r>
              <a:rPr lang="en-US" sz="1400" b="1" dirty="0">
                <a:solidFill>
                  <a:srgbClr val="020917"/>
                </a:solidFill>
                <a:latin typeface="Kalpurush" pitchFamily="34" charset="0"/>
                <a:ea typeface="Kalpurush" pitchFamily="34" charset="-122"/>
                <a:cs typeface="Kalpurush" pitchFamily="34" charset="-120"/>
              </a:rPr>
              <a:t>১৯৫৭</a:t>
            </a:r>
            <a:endParaRPr lang="en-US" sz="1400" dirty="0"/>
          </a:p>
        </p:txBody>
      </p:sp>
      <p:sp>
        <p:nvSpPr>
          <p:cNvPr id="9" name="Text 7"/>
          <p:cNvSpPr/>
          <p:nvPr/>
        </p:nvSpPr>
        <p:spPr>
          <a:xfrm>
            <a:off x="1225296" y="1965960"/>
            <a:ext cx="3218688" cy="694944"/>
          </a:xfrm>
          <a:prstGeom prst="rect">
            <a:avLst/>
          </a:prstGeom>
          <a:noFill/>
          <a:ln/>
        </p:spPr>
        <p:txBody>
          <a:bodyPr wrap="square" rtlCol="0" anchor="ctr"/>
          <a:lstStyle/>
          <a:p>
            <a:pPr marL="0" indent="0">
              <a:buNone/>
            </a:pPr>
            <a:r>
              <a:rPr lang="en-US" sz="1500" dirty="0">
                <a:solidFill>
                  <a:srgbClr val="334155"/>
                </a:solidFill>
                <a:latin typeface="Kalpurush" pitchFamily="34" charset="0"/>
                <a:ea typeface="Kalpurush" pitchFamily="34" charset="-122"/>
                <a:cs typeface="Kalpurush" pitchFamily="34" charset="-120"/>
              </a:rPr>
              <a:t>সোভিয়েত ইউনিয়ন স্পুটনিক-১ উৎক্ষেপণ করে — বিশ্বের প্রথম কৃত্রিম উপগ্রহ।</a:t>
            </a:r>
            <a:endParaRPr lang="en-US" sz="1500" dirty="0"/>
          </a:p>
        </p:txBody>
      </p:sp>
      <p:sp>
        <p:nvSpPr>
          <p:cNvPr id="10" name="Shape 8"/>
          <p:cNvSpPr/>
          <p:nvPr/>
        </p:nvSpPr>
        <p:spPr>
          <a:xfrm>
            <a:off x="4754880" y="1874520"/>
            <a:ext cx="4251960" cy="877824"/>
          </a:xfrm>
          <a:prstGeom prst="rect">
            <a:avLst/>
          </a:prstGeom>
          <a:solidFill>
            <a:srgbClr val="FFFFFF"/>
          </a:solidFill>
          <a:ln w="25400">
            <a:solidFill>
              <a:srgbClr val="1D4ED8"/>
            </a:solidFill>
            <a:prstDash val="solid"/>
          </a:ln>
          <a:effectLst>
            <a:outerShdw blurRad="63500" dist="25400" dir="8100000" algn="bl" rotWithShape="0">
              <a:srgbClr val="000000">
                <a:alpha val="7000"/>
              </a:srgbClr>
            </a:outerShdw>
          </a:effectLst>
        </p:spPr>
      </p:sp>
      <p:sp>
        <p:nvSpPr>
          <p:cNvPr id="11" name="Shape 9"/>
          <p:cNvSpPr/>
          <p:nvPr/>
        </p:nvSpPr>
        <p:spPr>
          <a:xfrm>
            <a:off x="4754880" y="1874520"/>
            <a:ext cx="868680" cy="877824"/>
          </a:xfrm>
          <a:prstGeom prst="rect">
            <a:avLst/>
          </a:prstGeom>
          <a:solidFill>
            <a:srgbClr val="1D4ED8"/>
          </a:solidFill>
          <a:ln w="12700">
            <a:solidFill>
              <a:srgbClr val="1D4ED8"/>
            </a:solidFill>
            <a:prstDash val="solid"/>
          </a:ln>
        </p:spPr>
      </p:sp>
      <p:sp>
        <p:nvSpPr>
          <p:cNvPr id="12" name="Text 10"/>
          <p:cNvSpPr/>
          <p:nvPr/>
        </p:nvSpPr>
        <p:spPr>
          <a:xfrm>
            <a:off x="4754880" y="1874520"/>
            <a:ext cx="868680" cy="877824"/>
          </a:xfrm>
          <a:prstGeom prst="rect">
            <a:avLst/>
          </a:prstGeom>
          <a:noFill/>
          <a:ln/>
        </p:spPr>
        <p:txBody>
          <a:bodyPr wrap="square" rtlCol="0" anchor="ctr"/>
          <a:lstStyle/>
          <a:p>
            <a:pPr marL="0" indent="0" algn="ctr">
              <a:buNone/>
            </a:pPr>
            <a:r>
              <a:rPr lang="en-US" sz="1400" b="1" dirty="0">
                <a:solidFill>
                  <a:srgbClr val="020917"/>
                </a:solidFill>
                <a:latin typeface="Kalpurush" pitchFamily="34" charset="0"/>
                <a:ea typeface="Kalpurush" pitchFamily="34" charset="-122"/>
                <a:cs typeface="Kalpurush" pitchFamily="34" charset="-120"/>
              </a:rPr>
              <a:t>১৯৫৭</a:t>
            </a:r>
            <a:endParaRPr lang="en-US" sz="1400" dirty="0"/>
          </a:p>
        </p:txBody>
      </p:sp>
      <p:sp>
        <p:nvSpPr>
          <p:cNvPr id="13" name="Text 11"/>
          <p:cNvSpPr/>
          <p:nvPr/>
        </p:nvSpPr>
        <p:spPr>
          <a:xfrm>
            <a:off x="5705856" y="1965960"/>
            <a:ext cx="3218688" cy="694944"/>
          </a:xfrm>
          <a:prstGeom prst="rect">
            <a:avLst/>
          </a:prstGeom>
          <a:noFill/>
          <a:ln/>
        </p:spPr>
        <p:txBody>
          <a:bodyPr wrap="square" rtlCol="0" anchor="ctr"/>
          <a:lstStyle/>
          <a:p>
            <a:pPr marL="0" indent="0">
              <a:buNone/>
            </a:pPr>
            <a:r>
              <a:rPr lang="en-US" sz="1500" dirty="0">
                <a:solidFill>
                  <a:srgbClr val="334155"/>
                </a:solidFill>
                <a:latin typeface="Kalpurush" pitchFamily="34" charset="0"/>
                <a:ea typeface="Kalpurush" pitchFamily="34" charset="-122"/>
                <a:cs typeface="Kalpurush" pitchFamily="34" charset="-120"/>
              </a:rPr>
              <a:t>একই বছর ২রা নভেম্বর স্পুটনিক-২ পাঠান। প্রথম মার্কিন কৃত্রিম উপগ্রহের নাম এক্সপ্লোরার-১ (১৯৫৮)।</a:t>
            </a:r>
            <a:endParaRPr lang="en-US" sz="1500" dirty="0"/>
          </a:p>
        </p:txBody>
      </p:sp>
      <p:sp>
        <p:nvSpPr>
          <p:cNvPr id="14" name="Shape 12"/>
          <p:cNvSpPr/>
          <p:nvPr/>
        </p:nvSpPr>
        <p:spPr>
          <a:xfrm>
            <a:off x="274320" y="2862072"/>
            <a:ext cx="4251960" cy="877824"/>
          </a:xfrm>
          <a:prstGeom prst="rect">
            <a:avLst/>
          </a:prstGeom>
          <a:solidFill>
            <a:srgbClr val="FFFFFF"/>
          </a:solidFill>
          <a:ln w="25400">
            <a:solidFill>
              <a:srgbClr val="6D28D9"/>
            </a:solidFill>
            <a:prstDash val="solid"/>
          </a:ln>
          <a:effectLst>
            <a:outerShdw blurRad="63500" dist="25400" dir="8100000" algn="bl" rotWithShape="0">
              <a:srgbClr val="000000">
                <a:alpha val="7000"/>
              </a:srgbClr>
            </a:outerShdw>
          </a:effectLst>
        </p:spPr>
      </p:sp>
      <p:sp>
        <p:nvSpPr>
          <p:cNvPr id="15" name="Shape 13"/>
          <p:cNvSpPr/>
          <p:nvPr/>
        </p:nvSpPr>
        <p:spPr>
          <a:xfrm>
            <a:off x="274320" y="2862072"/>
            <a:ext cx="868680" cy="877824"/>
          </a:xfrm>
          <a:prstGeom prst="rect">
            <a:avLst/>
          </a:prstGeom>
          <a:solidFill>
            <a:srgbClr val="6D28D9"/>
          </a:solidFill>
          <a:ln w="12700">
            <a:solidFill>
              <a:srgbClr val="6D28D9"/>
            </a:solidFill>
            <a:prstDash val="solid"/>
          </a:ln>
        </p:spPr>
      </p:sp>
      <p:sp>
        <p:nvSpPr>
          <p:cNvPr id="16" name="Text 14"/>
          <p:cNvSpPr/>
          <p:nvPr/>
        </p:nvSpPr>
        <p:spPr>
          <a:xfrm>
            <a:off x="274320" y="2862072"/>
            <a:ext cx="868680" cy="877824"/>
          </a:xfrm>
          <a:prstGeom prst="rect">
            <a:avLst/>
          </a:prstGeom>
          <a:noFill/>
          <a:ln/>
        </p:spPr>
        <p:txBody>
          <a:bodyPr wrap="square" rtlCol="0" anchor="ctr"/>
          <a:lstStyle/>
          <a:p>
            <a:pPr marL="0" indent="0" algn="ctr">
              <a:buNone/>
            </a:pPr>
            <a:r>
              <a:rPr lang="en-US" sz="1400" b="1" dirty="0">
                <a:solidFill>
                  <a:srgbClr val="020917"/>
                </a:solidFill>
                <a:latin typeface="Kalpurush" pitchFamily="34" charset="0"/>
                <a:ea typeface="Kalpurush" pitchFamily="34" charset="-122"/>
                <a:cs typeface="Kalpurush" pitchFamily="34" charset="-120"/>
              </a:rPr>
              <a:t>১৯৬১</a:t>
            </a:r>
            <a:endParaRPr lang="en-US" sz="1400" dirty="0"/>
          </a:p>
        </p:txBody>
      </p:sp>
      <p:sp>
        <p:nvSpPr>
          <p:cNvPr id="17" name="Text 15"/>
          <p:cNvSpPr/>
          <p:nvPr/>
        </p:nvSpPr>
        <p:spPr>
          <a:xfrm>
            <a:off x="1225296" y="2953512"/>
            <a:ext cx="3218688" cy="694944"/>
          </a:xfrm>
          <a:prstGeom prst="rect">
            <a:avLst/>
          </a:prstGeom>
          <a:noFill/>
          <a:ln/>
        </p:spPr>
        <p:txBody>
          <a:bodyPr wrap="square" rtlCol="0" anchor="ctr"/>
          <a:lstStyle/>
          <a:p>
            <a:pPr marL="0" indent="0">
              <a:buNone/>
            </a:pPr>
            <a:r>
              <a:rPr lang="en-US" sz="1500" dirty="0">
                <a:solidFill>
                  <a:srgbClr val="334155"/>
                </a:solidFill>
                <a:latin typeface="Kalpurush" pitchFamily="34" charset="0"/>
                <a:ea typeface="Kalpurush" pitchFamily="34" charset="-122"/>
                <a:cs typeface="Kalpurush" pitchFamily="34" charset="-120"/>
              </a:rPr>
              <a:t>ভস্টক-১ কৃত্রিম উপগ্রহে মানুষ নিয়ে প্রথম পৃথিবীকে প্রদক্ষিণ করে। সোভিয়েট ইউরি গ্যাগারিন।</a:t>
            </a:r>
            <a:endParaRPr lang="en-US" sz="1500" dirty="0"/>
          </a:p>
        </p:txBody>
      </p:sp>
      <p:sp>
        <p:nvSpPr>
          <p:cNvPr id="18" name="Shape 16"/>
          <p:cNvSpPr/>
          <p:nvPr/>
        </p:nvSpPr>
        <p:spPr>
          <a:xfrm>
            <a:off x="4754880" y="2862072"/>
            <a:ext cx="4251960" cy="877824"/>
          </a:xfrm>
          <a:prstGeom prst="rect">
            <a:avLst/>
          </a:prstGeom>
          <a:solidFill>
            <a:srgbClr val="FFFFFF"/>
          </a:solidFill>
          <a:ln w="25400">
            <a:solidFill>
              <a:srgbClr val="7C3AED"/>
            </a:solidFill>
            <a:prstDash val="solid"/>
          </a:ln>
          <a:effectLst>
            <a:outerShdw blurRad="63500" dist="25400" dir="8100000" algn="bl" rotWithShape="0">
              <a:srgbClr val="000000">
                <a:alpha val="7000"/>
              </a:srgbClr>
            </a:outerShdw>
          </a:effectLst>
        </p:spPr>
      </p:sp>
      <p:sp>
        <p:nvSpPr>
          <p:cNvPr id="19" name="Shape 17"/>
          <p:cNvSpPr/>
          <p:nvPr/>
        </p:nvSpPr>
        <p:spPr>
          <a:xfrm>
            <a:off x="4754880" y="2862072"/>
            <a:ext cx="868680" cy="877824"/>
          </a:xfrm>
          <a:prstGeom prst="rect">
            <a:avLst/>
          </a:prstGeom>
          <a:solidFill>
            <a:srgbClr val="7C3AED"/>
          </a:solidFill>
          <a:ln w="12700">
            <a:solidFill>
              <a:srgbClr val="7C3AED"/>
            </a:solidFill>
            <a:prstDash val="solid"/>
          </a:ln>
        </p:spPr>
      </p:sp>
      <p:sp>
        <p:nvSpPr>
          <p:cNvPr id="20" name="Text 18"/>
          <p:cNvSpPr/>
          <p:nvPr/>
        </p:nvSpPr>
        <p:spPr>
          <a:xfrm>
            <a:off x="4754880" y="2862072"/>
            <a:ext cx="868680" cy="877824"/>
          </a:xfrm>
          <a:prstGeom prst="rect">
            <a:avLst/>
          </a:prstGeom>
          <a:noFill/>
          <a:ln/>
        </p:spPr>
        <p:txBody>
          <a:bodyPr wrap="square" rtlCol="0" anchor="ctr"/>
          <a:lstStyle/>
          <a:p>
            <a:pPr marL="0" indent="0" algn="ctr">
              <a:buNone/>
            </a:pPr>
            <a:r>
              <a:rPr lang="en-US" sz="1400" b="1" dirty="0">
                <a:solidFill>
                  <a:srgbClr val="020917"/>
                </a:solidFill>
                <a:latin typeface="Kalpurush" pitchFamily="34" charset="0"/>
                <a:ea typeface="Kalpurush" pitchFamily="34" charset="-122"/>
                <a:cs typeface="Kalpurush" pitchFamily="34" charset="-120"/>
              </a:rPr>
              <a:t>১৯৬৩</a:t>
            </a:r>
            <a:endParaRPr lang="en-US" sz="1400" dirty="0"/>
          </a:p>
        </p:txBody>
      </p:sp>
      <p:sp>
        <p:nvSpPr>
          <p:cNvPr id="21" name="Text 19"/>
          <p:cNvSpPr/>
          <p:nvPr/>
        </p:nvSpPr>
        <p:spPr>
          <a:xfrm>
            <a:off x="5705856" y="2953512"/>
            <a:ext cx="3218688" cy="694944"/>
          </a:xfrm>
          <a:prstGeom prst="rect">
            <a:avLst/>
          </a:prstGeom>
          <a:noFill/>
          <a:ln/>
        </p:spPr>
        <p:txBody>
          <a:bodyPr wrap="square" rtlCol="0" anchor="ctr"/>
          <a:lstStyle/>
          <a:p>
            <a:pPr marL="0" indent="0">
              <a:buNone/>
            </a:pPr>
            <a:r>
              <a:rPr lang="en-US" sz="1500" dirty="0">
                <a:solidFill>
                  <a:srgbClr val="334155"/>
                </a:solidFill>
                <a:latin typeface="Kalpurush" pitchFamily="34" charset="0"/>
                <a:ea typeface="Kalpurush" pitchFamily="34" charset="-122"/>
                <a:cs typeface="Kalpurush" pitchFamily="34" charset="-120"/>
              </a:rPr>
              <a:t>ভেলেনটিনা তেরেসকোভা মহাকাশে ঘুরে আসেন। বিশ্বের প্রথম নারী মহাকাশচারী।</a:t>
            </a:r>
            <a:endParaRPr lang="en-US" sz="1500" dirty="0"/>
          </a:p>
        </p:txBody>
      </p:sp>
      <p:sp>
        <p:nvSpPr>
          <p:cNvPr id="22" name="Shape 20"/>
          <p:cNvSpPr/>
          <p:nvPr/>
        </p:nvSpPr>
        <p:spPr>
          <a:xfrm>
            <a:off x="274320" y="3849624"/>
            <a:ext cx="4251960" cy="877824"/>
          </a:xfrm>
          <a:prstGeom prst="rect">
            <a:avLst/>
          </a:prstGeom>
          <a:solidFill>
            <a:srgbClr val="FFFFFF"/>
          </a:solidFill>
          <a:ln w="25400">
            <a:solidFill>
              <a:srgbClr val="D97706"/>
            </a:solidFill>
            <a:prstDash val="solid"/>
          </a:ln>
          <a:effectLst>
            <a:outerShdw blurRad="63500" dist="25400" dir="8100000" algn="bl" rotWithShape="0">
              <a:srgbClr val="000000">
                <a:alpha val="7000"/>
              </a:srgbClr>
            </a:outerShdw>
          </a:effectLst>
        </p:spPr>
      </p:sp>
      <p:sp>
        <p:nvSpPr>
          <p:cNvPr id="23" name="Shape 21"/>
          <p:cNvSpPr/>
          <p:nvPr/>
        </p:nvSpPr>
        <p:spPr>
          <a:xfrm>
            <a:off x="274320" y="3849624"/>
            <a:ext cx="868680" cy="877824"/>
          </a:xfrm>
          <a:prstGeom prst="rect">
            <a:avLst/>
          </a:prstGeom>
          <a:solidFill>
            <a:srgbClr val="D97706"/>
          </a:solidFill>
          <a:ln w="12700">
            <a:solidFill>
              <a:srgbClr val="D97706"/>
            </a:solidFill>
            <a:prstDash val="solid"/>
          </a:ln>
        </p:spPr>
      </p:sp>
      <p:sp>
        <p:nvSpPr>
          <p:cNvPr id="24" name="Text 22"/>
          <p:cNvSpPr/>
          <p:nvPr/>
        </p:nvSpPr>
        <p:spPr>
          <a:xfrm>
            <a:off x="274320" y="3849624"/>
            <a:ext cx="868680" cy="877824"/>
          </a:xfrm>
          <a:prstGeom prst="rect">
            <a:avLst/>
          </a:prstGeom>
          <a:noFill/>
          <a:ln/>
        </p:spPr>
        <p:txBody>
          <a:bodyPr wrap="square" rtlCol="0" anchor="ctr"/>
          <a:lstStyle/>
          <a:p>
            <a:pPr marL="0" indent="0" algn="ctr">
              <a:buNone/>
            </a:pPr>
            <a:r>
              <a:rPr lang="en-US" sz="1400" b="1" dirty="0">
                <a:solidFill>
                  <a:srgbClr val="020917"/>
                </a:solidFill>
                <a:latin typeface="Kalpurush" pitchFamily="34" charset="0"/>
                <a:ea typeface="Kalpurush" pitchFamily="34" charset="-122"/>
                <a:cs typeface="Kalpurush" pitchFamily="34" charset="-120"/>
              </a:rPr>
              <a:t>১৯৭২</a:t>
            </a:r>
            <a:endParaRPr lang="en-US" sz="1400" dirty="0"/>
          </a:p>
        </p:txBody>
      </p:sp>
      <p:sp>
        <p:nvSpPr>
          <p:cNvPr id="25" name="Text 23"/>
          <p:cNvSpPr/>
          <p:nvPr/>
        </p:nvSpPr>
        <p:spPr>
          <a:xfrm>
            <a:off x="1225296" y="3941064"/>
            <a:ext cx="3218688" cy="694944"/>
          </a:xfrm>
          <a:prstGeom prst="rect">
            <a:avLst/>
          </a:prstGeom>
          <a:noFill/>
          <a:ln/>
        </p:spPr>
        <p:txBody>
          <a:bodyPr wrap="square" rtlCol="0" anchor="ctr"/>
          <a:lstStyle/>
          <a:p>
            <a:pPr marL="0" indent="0">
              <a:buNone/>
            </a:pPr>
            <a:r>
              <a:rPr lang="en-US" sz="1500" dirty="0">
                <a:solidFill>
                  <a:srgbClr val="334155"/>
                </a:solidFill>
                <a:latin typeface="Kalpurush" pitchFamily="34" charset="0"/>
                <a:ea typeface="Kalpurush" pitchFamily="34" charset="-122"/>
                <a:cs typeface="Kalpurush" pitchFamily="34" charset="-120"/>
              </a:rPr>
              <a:t>ল্যান্ডসেট-১ পাঠানো হয়। পৃথিবী পর্যবেক্ষণকারী উপগ্রহ হিসেবে বাণিজ্যিক ব্যবহার শুরু।</a:t>
            </a:r>
            <a:endParaRPr lang="en-US" sz="1500" dirty="0"/>
          </a:p>
        </p:txBody>
      </p:sp>
      <p:sp>
        <p:nvSpPr>
          <p:cNvPr id="26" name="Shape 24"/>
          <p:cNvSpPr/>
          <p:nvPr/>
        </p:nvSpPr>
        <p:spPr>
          <a:xfrm>
            <a:off x="4754880" y="3849624"/>
            <a:ext cx="4251960" cy="877824"/>
          </a:xfrm>
          <a:prstGeom prst="rect">
            <a:avLst/>
          </a:prstGeom>
          <a:solidFill>
            <a:srgbClr val="FFFFFF"/>
          </a:solidFill>
          <a:ln w="25400">
            <a:solidFill>
              <a:srgbClr val="16A34A"/>
            </a:solidFill>
            <a:prstDash val="solid"/>
          </a:ln>
          <a:effectLst>
            <a:outerShdw blurRad="63500" dist="25400" dir="8100000" algn="bl" rotWithShape="0">
              <a:srgbClr val="000000">
                <a:alpha val="7000"/>
              </a:srgbClr>
            </a:outerShdw>
          </a:effectLst>
        </p:spPr>
      </p:sp>
      <p:sp>
        <p:nvSpPr>
          <p:cNvPr id="27" name="Shape 25"/>
          <p:cNvSpPr/>
          <p:nvPr/>
        </p:nvSpPr>
        <p:spPr>
          <a:xfrm>
            <a:off x="4754880" y="3849624"/>
            <a:ext cx="868680" cy="877824"/>
          </a:xfrm>
          <a:prstGeom prst="rect">
            <a:avLst/>
          </a:prstGeom>
          <a:solidFill>
            <a:srgbClr val="16A34A"/>
          </a:solidFill>
          <a:ln w="12700">
            <a:solidFill>
              <a:srgbClr val="16A34A"/>
            </a:solidFill>
            <a:prstDash val="solid"/>
          </a:ln>
        </p:spPr>
      </p:sp>
      <p:sp>
        <p:nvSpPr>
          <p:cNvPr id="28" name="Text 26"/>
          <p:cNvSpPr/>
          <p:nvPr/>
        </p:nvSpPr>
        <p:spPr>
          <a:xfrm>
            <a:off x="4754880" y="3849624"/>
            <a:ext cx="868680" cy="877824"/>
          </a:xfrm>
          <a:prstGeom prst="rect">
            <a:avLst/>
          </a:prstGeom>
          <a:noFill/>
          <a:ln/>
        </p:spPr>
        <p:txBody>
          <a:bodyPr wrap="square" rtlCol="0" anchor="ctr"/>
          <a:lstStyle/>
          <a:p>
            <a:pPr marL="0" indent="0" algn="ctr">
              <a:buNone/>
            </a:pPr>
            <a:r>
              <a:rPr lang="en-US" sz="1400" b="1" dirty="0">
                <a:solidFill>
                  <a:srgbClr val="020917"/>
                </a:solidFill>
                <a:latin typeface="Kalpurush" pitchFamily="34" charset="0"/>
                <a:ea typeface="Kalpurush" pitchFamily="34" charset="-122"/>
                <a:cs typeface="Kalpurush" pitchFamily="34" charset="-120"/>
              </a:rPr>
              <a:t>২০১৮</a:t>
            </a:r>
            <a:endParaRPr lang="en-US" sz="1400" dirty="0"/>
          </a:p>
        </p:txBody>
      </p:sp>
      <p:sp>
        <p:nvSpPr>
          <p:cNvPr id="29" name="Text 27"/>
          <p:cNvSpPr/>
          <p:nvPr/>
        </p:nvSpPr>
        <p:spPr>
          <a:xfrm>
            <a:off x="5705856" y="3941064"/>
            <a:ext cx="3218688" cy="694944"/>
          </a:xfrm>
          <a:prstGeom prst="rect">
            <a:avLst/>
          </a:prstGeom>
          <a:noFill/>
          <a:ln/>
        </p:spPr>
        <p:txBody>
          <a:bodyPr wrap="square" rtlCol="0" anchor="ctr"/>
          <a:lstStyle/>
          <a:p>
            <a:pPr marL="0" indent="0">
              <a:buNone/>
            </a:pPr>
            <a:r>
              <a:rPr lang="en-US" sz="1500" dirty="0">
                <a:solidFill>
                  <a:srgbClr val="334155"/>
                </a:solidFill>
                <a:latin typeface="Kalpurush" pitchFamily="34" charset="0"/>
                <a:ea typeface="Kalpurush" pitchFamily="34" charset="-122"/>
                <a:cs typeface="Kalpurush" pitchFamily="34" charset="-120"/>
              </a:rPr>
              <a:t>বাংলাদেশের 'বাংলাদেশ স্যাটেলাইট-১' উৎক্ষেপণ হয়। BSCL-এর অধীনে পৃথিবীকে কেন্দ্র করে ঘূর্ণায়মান।</a:t>
            </a:r>
            <a:endParaRPr lang="en-US" sz="1500" dirty="0"/>
          </a:p>
        </p:txBody>
      </p:sp>
      <p:sp>
        <p:nvSpPr>
          <p:cNvPr id="31" name="Text 29"/>
          <p:cNvSpPr/>
          <p:nvPr/>
        </p:nvSpPr>
        <p:spPr>
          <a:xfrm>
            <a:off x="0" y="4983480"/>
            <a:ext cx="9144000" cy="164592"/>
          </a:xfrm>
          <a:prstGeom prst="rect">
            <a:avLst/>
          </a:prstGeom>
          <a:noFill/>
          <a:ln/>
        </p:spPr>
        <p:txBody>
          <a:bodyPr wrap="square" rtlCol="0" anchor="ctr"/>
          <a:lstStyle/>
          <a:p>
            <a:pPr marL="0" indent="0" algn="ctr">
              <a:buNone/>
            </a:pPr>
            <a:r>
              <a:rPr lang="en-US" sz="900" dirty="0">
                <a:solidFill>
                  <a:srgbClr val="FFFFFF"/>
                </a:solidFill>
                <a:latin typeface="Kalpurush" pitchFamily="34" charset="0"/>
                <a:ea typeface="Kalpurush" pitchFamily="34" charset="-122"/>
                <a:cs typeface="Kalpurush" pitchFamily="34" charset="-120"/>
              </a:rPr>
              <a:t>দ্বাদশ অধ্যায় | মহাকাশ ও উপগ্রহ | NCTB অষ্টম শ্রেণি বিজ্ঞান</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020917"/>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0D9488"/>
          </a:solidFill>
          <a:ln w="12700">
            <a:solidFill>
              <a:srgbClr val="0D9488"/>
            </a:solidFill>
            <a:prstDash val="solid"/>
          </a:ln>
        </p:spPr>
      </p:sp>
      <p:sp>
        <p:nvSpPr>
          <p:cNvPr id="3" name="Text 1"/>
          <p:cNvSpPr/>
          <p:nvPr/>
        </p:nvSpPr>
        <p:spPr>
          <a:xfrm>
            <a:off x="365760" y="0"/>
            <a:ext cx="8412480" cy="914400"/>
          </a:xfrm>
          <a:prstGeom prst="rect">
            <a:avLst/>
          </a:prstGeom>
          <a:noFill/>
          <a:ln/>
        </p:spPr>
        <p:txBody>
          <a:bodyPr wrap="square" rtlCol="0" anchor="ctr"/>
          <a:lstStyle/>
          <a:p>
            <a:pPr marL="0" indent="0">
              <a:buNone/>
            </a:pPr>
            <a:r>
              <a:rPr lang="en-US" sz="2400" b="1" dirty="0">
                <a:solidFill>
                  <a:srgbClr val="FFFFFF"/>
                </a:solidFill>
                <a:latin typeface="Kalpurush" pitchFamily="34" charset="0"/>
                <a:ea typeface="Kalpurush" pitchFamily="34" charset="-122"/>
                <a:cs typeface="Kalpurush" pitchFamily="34" charset="-120"/>
              </a:rPr>
              <a:t>🌏 কৃত্রিম উপগ্রহের কক্ষপথে চলার গতি</a:t>
            </a:r>
            <a:endParaRPr lang="en-US" sz="2400" dirty="0"/>
          </a:p>
        </p:txBody>
      </p:sp>
      <p:sp>
        <p:nvSpPr>
          <p:cNvPr id="4" name="Shape 2"/>
          <p:cNvSpPr/>
          <p:nvPr/>
        </p:nvSpPr>
        <p:spPr>
          <a:xfrm>
            <a:off x="4754880" y="1005840"/>
            <a:ext cx="4160520" cy="3858768"/>
          </a:xfrm>
          <a:prstGeom prst="rect">
            <a:avLst/>
          </a:prstGeom>
          <a:solidFill>
            <a:srgbClr val="050E0E"/>
          </a:solidFill>
          <a:ln w="12700">
            <a:solidFill>
              <a:srgbClr val="0D9488"/>
            </a:solidFill>
            <a:prstDash val="solid"/>
          </a:ln>
        </p:spPr>
      </p:sp>
      <p:pic>
        <p:nvPicPr>
          <p:cNvPr id="5" name="Image 0" descr="preencoded.png"/>
          <p:cNvPicPr>
            <a:picLocks noChangeAspect="1"/>
          </p:cNvPicPr>
          <p:nvPr/>
        </p:nvPicPr>
        <p:blipFill rotWithShape="1">
          <a:blip r:embed="rId3"/>
          <a:srcRect l="29982" t="19612" r="24026" b="33836"/>
          <a:stretch/>
        </p:blipFill>
        <p:spPr>
          <a:xfrm>
            <a:off x="4773168" y="1005840"/>
            <a:ext cx="4142232" cy="3474720"/>
          </a:xfrm>
          <a:prstGeom prst="rect">
            <a:avLst/>
          </a:prstGeom>
        </p:spPr>
      </p:pic>
      <p:sp>
        <p:nvSpPr>
          <p:cNvPr id="6" name="Text 3"/>
          <p:cNvSpPr/>
          <p:nvPr/>
        </p:nvSpPr>
        <p:spPr>
          <a:xfrm>
            <a:off x="4828032" y="4572000"/>
            <a:ext cx="4005072" cy="201168"/>
          </a:xfrm>
          <a:prstGeom prst="rect">
            <a:avLst/>
          </a:prstGeom>
          <a:noFill/>
          <a:ln/>
        </p:spPr>
        <p:txBody>
          <a:bodyPr wrap="square" rtlCol="0" anchor="ctr"/>
          <a:lstStyle/>
          <a:p>
            <a:pPr marL="0" indent="0" algn="ctr">
              <a:buNone/>
            </a:pPr>
            <a:r>
              <a:rPr lang="en-US" sz="1600" b="1" dirty="0">
                <a:solidFill>
                  <a:srgbClr val="FF0000"/>
                </a:solidFill>
                <a:latin typeface="Kalpurush" pitchFamily="34" charset="0"/>
                <a:ea typeface="Kalpurush" pitchFamily="34" charset="-122"/>
                <a:cs typeface="Kalpurush" pitchFamily="34" charset="-120"/>
              </a:rPr>
              <a:t>চিত্র: কৃত্রিম উপগ্রহের কক্ষপথ পরীক্ষা</a:t>
            </a:r>
            <a:endParaRPr lang="en-US" sz="1600" dirty="0">
              <a:solidFill>
                <a:srgbClr val="FF0000"/>
              </a:solidFill>
            </a:endParaRPr>
          </a:p>
        </p:txBody>
      </p:sp>
      <p:sp>
        <p:nvSpPr>
          <p:cNvPr id="7" name="Shape 4"/>
          <p:cNvSpPr/>
          <p:nvPr/>
        </p:nvSpPr>
        <p:spPr>
          <a:xfrm>
            <a:off x="274320" y="1005840"/>
            <a:ext cx="4315968" cy="1261872"/>
          </a:xfrm>
          <a:prstGeom prst="rect">
            <a:avLst/>
          </a:prstGeom>
          <a:solidFill>
            <a:srgbClr val="0D1B4B"/>
          </a:solidFill>
          <a:ln w="25400">
            <a:solidFill>
              <a:srgbClr val="06B6D4"/>
            </a:solidFill>
            <a:prstDash val="solid"/>
          </a:ln>
        </p:spPr>
      </p:sp>
      <p:sp>
        <p:nvSpPr>
          <p:cNvPr id="8" name="Text 5"/>
          <p:cNvSpPr/>
          <p:nvPr/>
        </p:nvSpPr>
        <p:spPr>
          <a:xfrm>
            <a:off x="411480" y="1051560"/>
            <a:ext cx="4096512" cy="1170432"/>
          </a:xfrm>
          <a:prstGeom prst="rect">
            <a:avLst/>
          </a:prstGeom>
          <a:noFill/>
          <a:ln/>
        </p:spPr>
        <p:txBody>
          <a:bodyPr wrap="square" rtlCol="0" anchor="ctr"/>
          <a:lstStyle/>
          <a:p>
            <a:pPr marL="0" indent="0">
              <a:buNone/>
            </a:pPr>
            <a:r>
              <a:rPr lang="en-US" sz="1900" dirty="0">
                <a:solidFill>
                  <a:srgbClr val="FFFFFF"/>
                </a:solidFill>
                <a:latin typeface="Kalpurush" pitchFamily="34" charset="0"/>
                <a:ea typeface="Kalpurush" pitchFamily="34" charset="-122"/>
                <a:cs typeface="Kalpurush" pitchFamily="34" charset="-120"/>
              </a:rPr>
              <a:t>পৃথিবীর চারদিকে ঘুরার জন্য কেন্দ্রমুখী বল বা টানের প্রয়োজন হয়। কৃত্রিম উপগ্রহের উপর পৃথিবীর আকর্ষণ বল বা অভিকর্ষ বলই এই কেন্দ্রমুখী বল জোগায়।</a:t>
            </a:r>
            <a:endParaRPr lang="en-US" sz="1900" dirty="0"/>
          </a:p>
        </p:txBody>
      </p:sp>
      <p:sp>
        <p:nvSpPr>
          <p:cNvPr id="9" name="Shape 6"/>
          <p:cNvSpPr/>
          <p:nvPr/>
        </p:nvSpPr>
        <p:spPr>
          <a:xfrm>
            <a:off x="256032" y="2350008"/>
            <a:ext cx="4315968" cy="850392"/>
          </a:xfrm>
          <a:prstGeom prst="rect">
            <a:avLst/>
          </a:prstGeom>
          <a:solidFill>
            <a:srgbClr val="0D1B4B"/>
          </a:solidFill>
          <a:ln w="12700">
            <a:solidFill>
              <a:srgbClr val="06B6D4"/>
            </a:solidFill>
            <a:prstDash val="solid"/>
          </a:ln>
        </p:spPr>
      </p:sp>
      <p:sp>
        <p:nvSpPr>
          <p:cNvPr id="10" name="Shape 7"/>
          <p:cNvSpPr/>
          <p:nvPr/>
        </p:nvSpPr>
        <p:spPr>
          <a:xfrm>
            <a:off x="274320" y="2359152"/>
            <a:ext cx="1371600" cy="832104"/>
          </a:xfrm>
          <a:prstGeom prst="rect">
            <a:avLst/>
          </a:prstGeom>
          <a:solidFill>
            <a:srgbClr val="06B6D4"/>
          </a:solidFill>
          <a:ln w="12700">
            <a:solidFill>
              <a:srgbClr val="06B6D4"/>
            </a:solidFill>
            <a:prstDash val="solid"/>
          </a:ln>
        </p:spPr>
      </p:sp>
      <p:sp>
        <p:nvSpPr>
          <p:cNvPr id="11" name="Text 8"/>
          <p:cNvSpPr/>
          <p:nvPr/>
        </p:nvSpPr>
        <p:spPr>
          <a:xfrm>
            <a:off x="274320" y="2377440"/>
            <a:ext cx="1371600" cy="804672"/>
          </a:xfrm>
          <a:prstGeom prst="rect">
            <a:avLst/>
          </a:prstGeom>
          <a:noFill/>
          <a:ln/>
        </p:spPr>
        <p:txBody>
          <a:bodyPr wrap="square" rtlCol="0" anchor="ctr"/>
          <a:lstStyle/>
          <a:p>
            <a:pPr marL="0" indent="0" algn="ctr">
              <a:buNone/>
            </a:pPr>
            <a:r>
              <a:rPr lang="en-US" sz="1600" b="1" dirty="0">
                <a:solidFill>
                  <a:srgbClr val="020917"/>
                </a:solidFill>
                <a:latin typeface="Kalpurush" pitchFamily="34" charset="0"/>
                <a:ea typeface="Kalpurush" pitchFamily="34" charset="-122"/>
                <a:cs typeface="Kalpurush" pitchFamily="34" charset="-120"/>
              </a:rPr>
              <a:t>উৎক্ষেপণ উচ্চতা ও বেগ</a:t>
            </a:r>
            <a:endParaRPr lang="en-US" sz="1600" dirty="0"/>
          </a:p>
        </p:txBody>
      </p:sp>
      <p:sp>
        <p:nvSpPr>
          <p:cNvPr id="12" name="Text 9"/>
          <p:cNvSpPr/>
          <p:nvPr/>
        </p:nvSpPr>
        <p:spPr>
          <a:xfrm>
            <a:off x="1645920" y="2517912"/>
            <a:ext cx="2944368" cy="591047"/>
          </a:xfrm>
          <a:prstGeom prst="rect">
            <a:avLst/>
          </a:prstGeom>
          <a:noFill/>
          <a:ln/>
        </p:spPr>
        <p:txBody>
          <a:bodyPr wrap="square" rtlCol="0" anchor="ctr"/>
          <a:lstStyle/>
          <a:p>
            <a:pPr marL="0" indent="0">
              <a:buNone/>
            </a:pPr>
            <a:r>
              <a:rPr lang="en-US" sz="1400" dirty="0">
                <a:solidFill>
                  <a:srgbClr val="FFFFFF"/>
                </a:solidFill>
                <a:latin typeface="Kalpurush" pitchFamily="34" charset="0"/>
                <a:ea typeface="Kalpurush" pitchFamily="34" charset="-122"/>
                <a:cs typeface="Kalpurush" pitchFamily="34" charset="-120"/>
              </a:rPr>
              <a:t>কৃত্রিম উপগ্রহকে পৃথিবীর প্রায় ২৫০ কিলোমিটার উপরে তুলে পৃথিবী পৃষ্ঠের সমান্তরালভাবে প্রতি সেকেন্ডে প্রায় ৮ কিলোমিটার বেগ দেওয়া হয়।</a:t>
            </a:r>
            <a:endParaRPr lang="en-US" sz="1400" dirty="0"/>
          </a:p>
        </p:txBody>
      </p:sp>
      <p:sp>
        <p:nvSpPr>
          <p:cNvPr id="13" name="Shape 10"/>
          <p:cNvSpPr/>
          <p:nvPr/>
        </p:nvSpPr>
        <p:spPr>
          <a:xfrm>
            <a:off x="274320" y="3273552"/>
            <a:ext cx="4315968" cy="804672"/>
          </a:xfrm>
          <a:prstGeom prst="rect">
            <a:avLst/>
          </a:prstGeom>
          <a:solidFill>
            <a:srgbClr val="0D1B4B"/>
          </a:solidFill>
          <a:ln w="12700">
            <a:solidFill>
              <a:srgbClr val="6EE7B7"/>
            </a:solidFill>
            <a:prstDash val="solid"/>
          </a:ln>
        </p:spPr>
      </p:sp>
      <p:sp>
        <p:nvSpPr>
          <p:cNvPr id="14" name="Shape 11"/>
          <p:cNvSpPr/>
          <p:nvPr/>
        </p:nvSpPr>
        <p:spPr>
          <a:xfrm>
            <a:off x="274320" y="3273552"/>
            <a:ext cx="1371600" cy="804672"/>
          </a:xfrm>
          <a:prstGeom prst="rect">
            <a:avLst/>
          </a:prstGeom>
          <a:solidFill>
            <a:srgbClr val="6EE7B7"/>
          </a:solidFill>
          <a:ln w="12700">
            <a:solidFill>
              <a:srgbClr val="6EE7B7"/>
            </a:solidFill>
            <a:prstDash val="solid"/>
          </a:ln>
        </p:spPr>
      </p:sp>
      <p:sp>
        <p:nvSpPr>
          <p:cNvPr id="15" name="Text 12"/>
          <p:cNvSpPr/>
          <p:nvPr/>
        </p:nvSpPr>
        <p:spPr>
          <a:xfrm>
            <a:off x="274320" y="3273552"/>
            <a:ext cx="1371600" cy="804672"/>
          </a:xfrm>
          <a:prstGeom prst="rect">
            <a:avLst/>
          </a:prstGeom>
          <a:noFill/>
          <a:ln/>
        </p:spPr>
        <p:txBody>
          <a:bodyPr wrap="square" rtlCol="0" anchor="ctr"/>
          <a:lstStyle/>
          <a:p>
            <a:pPr marL="0" indent="0" algn="ctr">
              <a:buNone/>
            </a:pPr>
            <a:r>
              <a:rPr lang="en-US" sz="1600" b="1" dirty="0">
                <a:solidFill>
                  <a:srgbClr val="020917"/>
                </a:solidFill>
                <a:latin typeface="Kalpurush" pitchFamily="34" charset="0"/>
                <a:ea typeface="Kalpurush" pitchFamily="34" charset="-122"/>
                <a:cs typeface="Kalpurush" pitchFamily="34" charset="-120"/>
              </a:rPr>
              <a:t>কক্ষপথে স্থিতিশীলতা</a:t>
            </a:r>
            <a:endParaRPr lang="en-US" sz="1600" dirty="0"/>
          </a:p>
        </p:txBody>
      </p:sp>
      <p:sp>
        <p:nvSpPr>
          <p:cNvPr id="16" name="Text 13"/>
          <p:cNvSpPr/>
          <p:nvPr/>
        </p:nvSpPr>
        <p:spPr>
          <a:xfrm>
            <a:off x="1596887" y="3346704"/>
            <a:ext cx="2993401" cy="658368"/>
          </a:xfrm>
          <a:prstGeom prst="rect">
            <a:avLst/>
          </a:prstGeom>
          <a:noFill/>
          <a:ln/>
        </p:spPr>
        <p:txBody>
          <a:bodyPr wrap="square" rtlCol="0" anchor="ctr"/>
          <a:lstStyle/>
          <a:p>
            <a:pPr marL="0" indent="0">
              <a:buNone/>
            </a:pPr>
            <a:r>
              <a:rPr lang="en-US" sz="1400" dirty="0">
                <a:solidFill>
                  <a:srgbClr val="FFFFFF"/>
                </a:solidFill>
                <a:latin typeface="Kalpurush" pitchFamily="34" charset="0"/>
                <a:ea typeface="Kalpurush" pitchFamily="34" charset="-122"/>
                <a:cs typeface="Kalpurush" pitchFamily="34" charset="-120"/>
              </a:rPr>
              <a:t>কৃত্রিম উপগ্রহটি পৃথিবীর চারপাশে ঘুরতে থাকে। পৃথিবী থেকে কৃত্রিম উপগ্রহের উচ্চতা যত বেশি হবে, তার দ্রুতি হবে তত কম।</a:t>
            </a:r>
            <a:endParaRPr lang="en-US" sz="1400" dirty="0"/>
          </a:p>
        </p:txBody>
      </p:sp>
      <p:sp>
        <p:nvSpPr>
          <p:cNvPr id="17" name="Shape 14"/>
          <p:cNvSpPr/>
          <p:nvPr/>
        </p:nvSpPr>
        <p:spPr>
          <a:xfrm>
            <a:off x="256032" y="4169664"/>
            <a:ext cx="4416552" cy="905919"/>
          </a:xfrm>
          <a:prstGeom prst="rect">
            <a:avLst/>
          </a:prstGeom>
          <a:solidFill>
            <a:srgbClr val="0D1B4B"/>
          </a:solidFill>
          <a:ln w="12700">
            <a:solidFill>
              <a:srgbClr val="FCD34D"/>
            </a:solidFill>
            <a:prstDash val="solid"/>
          </a:ln>
        </p:spPr>
      </p:sp>
      <p:sp>
        <p:nvSpPr>
          <p:cNvPr id="18" name="Shape 15"/>
          <p:cNvSpPr/>
          <p:nvPr/>
        </p:nvSpPr>
        <p:spPr>
          <a:xfrm>
            <a:off x="274320" y="4169664"/>
            <a:ext cx="1322567" cy="905919"/>
          </a:xfrm>
          <a:prstGeom prst="rect">
            <a:avLst/>
          </a:prstGeom>
          <a:solidFill>
            <a:srgbClr val="FCD34D"/>
          </a:solidFill>
          <a:ln w="12700">
            <a:solidFill>
              <a:srgbClr val="FCD34D"/>
            </a:solidFill>
            <a:prstDash val="solid"/>
          </a:ln>
        </p:spPr>
      </p:sp>
      <p:sp>
        <p:nvSpPr>
          <p:cNvPr id="19" name="Text 16"/>
          <p:cNvSpPr/>
          <p:nvPr/>
        </p:nvSpPr>
        <p:spPr>
          <a:xfrm>
            <a:off x="274320" y="4169664"/>
            <a:ext cx="1371600" cy="804672"/>
          </a:xfrm>
          <a:prstGeom prst="rect">
            <a:avLst/>
          </a:prstGeom>
          <a:noFill/>
          <a:ln/>
        </p:spPr>
        <p:txBody>
          <a:bodyPr wrap="square" rtlCol="0" anchor="ctr"/>
          <a:lstStyle/>
          <a:p>
            <a:pPr marL="0" indent="0" algn="ctr">
              <a:buNone/>
            </a:pPr>
            <a:r>
              <a:rPr lang="en-US" sz="1600" b="1" dirty="0">
                <a:solidFill>
                  <a:srgbClr val="020917"/>
                </a:solidFill>
                <a:latin typeface="Kalpurush" pitchFamily="34" charset="0"/>
                <a:ea typeface="Kalpurush" pitchFamily="34" charset="-122"/>
                <a:cs typeface="Kalpurush" pitchFamily="34" charset="-120"/>
              </a:rPr>
              <a:t>ভূস্থির উপগ্রহ</a:t>
            </a:r>
            <a:endParaRPr lang="en-US" sz="1600" dirty="0"/>
          </a:p>
        </p:txBody>
      </p:sp>
      <p:sp>
        <p:nvSpPr>
          <p:cNvPr id="20" name="Text 17"/>
          <p:cNvSpPr/>
          <p:nvPr/>
        </p:nvSpPr>
        <p:spPr>
          <a:xfrm>
            <a:off x="1645921" y="4169664"/>
            <a:ext cx="3026663" cy="992124"/>
          </a:xfrm>
          <a:prstGeom prst="rect">
            <a:avLst/>
          </a:prstGeom>
          <a:noFill/>
          <a:ln/>
        </p:spPr>
        <p:txBody>
          <a:bodyPr wrap="square" rtlCol="0" anchor="ctr"/>
          <a:lstStyle/>
          <a:p>
            <a:pPr marL="0" indent="0">
              <a:buNone/>
            </a:pPr>
            <a:r>
              <a:rPr lang="en-US" sz="1200" dirty="0">
                <a:solidFill>
                  <a:srgbClr val="FFFFFF"/>
                </a:solidFill>
                <a:latin typeface="Kalpurush" pitchFamily="34" charset="0"/>
                <a:ea typeface="Kalpurush" pitchFamily="34" charset="-122"/>
                <a:cs typeface="Kalpurush" pitchFamily="34" charset="-120"/>
              </a:rPr>
              <a:t>পৃথিবী ২৪ ঘণ্টায় এর নিজ অক্ষের চারদিকে একবার পাক খায়। সুতরাং কোনো কৃত্রিম উপগ্রহ যদি ২৪ ঘণ্টায় পৃথিবীর চারদিকে একবার ঘুরে আসে, তাহলে একে পৃথিবী থেকে স্থির বলে মনে হবে। এটি ভূস্থির উপগ্রহ</a:t>
            </a:r>
            <a:r>
              <a:rPr lang="en-US" sz="1500" dirty="0">
                <a:solidFill>
                  <a:srgbClr val="FFFFFF"/>
                </a:solidFill>
                <a:latin typeface="Kalpurush" pitchFamily="34" charset="0"/>
                <a:ea typeface="Kalpurush" pitchFamily="34" charset="-122"/>
                <a:cs typeface="Kalpurush" pitchFamily="34" charset="-120"/>
              </a:rPr>
              <a:t>।</a:t>
            </a:r>
            <a:endParaRPr lang="en-US" sz="1500" dirty="0"/>
          </a:p>
        </p:txBody>
      </p:sp>
    </p:spTree>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0F4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D4ED8"/>
          </a:solidFill>
          <a:ln w="12700">
            <a:solidFill>
              <a:srgbClr val="1D4ED8"/>
            </a:solidFill>
            <a:prstDash val="solid"/>
          </a:ln>
        </p:spPr>
      </p:sp>
      <p:sp>
        <p:nvSpPr>
          <p:cNvPr id="3" name="Text 1"/>
          <p:cNvSpPr/>
          <p:nvPr/>
        </p:nvSpPr>
        <p:spPr>
          <a:xfrm>
            <a:off x="365760" y="0"/>
            <a:ext cx="8412480" cy="914400"/>
          </a:xfrm>
          <a:prstGeom prst="rect">
            <a:avLst/>
          </a:prstGeom>
          <a:noFill/>
          <a:ln/>
        </p:spPr>
        <p:txBody>
          <a:bodyPr wrap="square" rtlCol="0" anchor="ctr"/>
          <a:lstStyle/>
          <a:p>
            <a:pPr marL="0" indent="0">
              <a:buNone/>
            </a:pPr>
            <a:r>
              <a:rPr lang="en-US" sz="2600" b="1" dirty="0">
                <a:solidFill>
                  <a:srgbClr val="FFFFFF"/>
                </a:solidFill>
                <a:latin typeface="Kalpurush" pitchFamily="34" charset="0"/>
                <a:ea typeface="Kalpurush" pitchFamily="34" charset="-122"/>
                <a:cs typeface="Kalpurush" pitchFamily="34" charset="-120"/>
              </a:rPr>
              <a:t>📡 কৃত্রিম উপগ্রহের ব্যবহার ও গুরুত্ব</a:t>
            </a:r>
            <a:endParaRPr lang="en-US" sz="2600" dirty="0"/>
          </a:p>
        </p:txBody>
      </p:sp>
      <p:sp>
        <p:nvSpPr>
          <p:cNvPr id="4" name="Shape 2"/>
          <p:cNvSpPr/>
          <p:nvPr/>
        </p:nvSpPr>
        <p:spPr>
          <a:xfrm>
            <a:off x="274320" y="1005840"/>
            <a:ext cx="4343400" cy="1261872"/>
          </a:xfrm>
          <a:prstGeom prst="rect">
            <a:avLst/>
          </a:prstGeom>
          <a:solidFill>
            <a:srgbClr val="FFFFFF"/>
          </a:solidFill>
          <a:ln w="25400">
            <a:solidFill>
              <a:srgbClr val="06B6D4"/>
            </a:solidFill>
            <a:prstDash val="solid"/>
          </a:ln>
          <a:effectLst>
            <a:outerShdw blurRad="63500" dist="25400" dir="8100000" algn="bl" rotWithShape="0">
              <a:srgbClr val="000000">
                <a:alpha val="7000"/>
              </a:srgbClr>
            </a:outerShdw>
          </a:effectLst>
        </p:spPr>
      </p:sp>
      <p:sp>
        <p:nvSpPr>
          <p:cNvPr id="5" name="Shape 3"/>
          <p:cNvSpPr/>
          <p:nvPr/>
        </p:nvSpPr>
        <p:spPr>
          <a:xfrm>
            <a:off x="274320" y="1005840"/>
            <a:ext cx="4343400" cy="345882"/>
          </a:xfrm>
          <a:prstGeom prst="rect">
            <a:avLst/>
          </a:prstGeom>
          <a:solidFill>
            <a:srgbClr val="06B6D4"/>
          </a:solidFill>
          <a:ln w="12700">
            <a:solidFill>
              <a:srgbClr val="06B6D4"/>
            </a:solidFill>
            <a:prstDash val="solid"/>
          </a:ln>
        </p:spPr>
      </p:sp>
      <p:sp>
        <p:nvSpPr>
          <p:cNvPr id="6" name="Text 4"/>
          <p:cNvSpPr/>
          <p:nvPr/>
        </p:nvSpPr>
        <p:spPr>
          <a:xfrm>
            <a:off x="274320" y="1005840"/>
            <a:ext cx="4251960" cy="402336"/>
          </a:xfrm>
          <a:prstGeom prst="rect">
            <a:avLst/>
          </a:prstGeom>
          <a:noFill/>
          <a:ln/>
        </p:spPr>
        <p:txBody>
          <a:bodyPr wrap="square" rtlCol="0" anchor="ctr"/>
          <a:lstStyle/>
          <a:p>
            <a:pPr marL="0" indent="0" algn="ctr">
              <a:buNone/>
            </a:pPr>
            <a:r>
              <a:rPr lang="en-US" sz="2000" b="1" dirty="0">
                <a:solidFill>
                  <a:srgbClr val="020917"/>
                </a:solidFill>
                <a:latin typeface="Kalpurush" pitchFamily="34" charset="0"/>
                <a:ea typeface="Kalpurush" pitchFamily="34" charset="-122"/>
                <a:cs typeface="Kalpurush" pitchFamily="34" charset="-120"/>
              </a:rPr>
              <a:t>📞 যোগাযোগ উপগ্রহ</a:t>
            </a:r>
            <a:endParaRPr lang="en-US" sz="2000" dirty="0"/>
          </a:p>
        </p:txBody>
      </p:sp>
      <p:sp>
        <p:nvSpPr>
          <p:cNvPr id="7" name="Text 5"/>
          <p:cNvSpPr/>
          <p:nvPr/>
        </p:nvSpPr>
        <p:spPr>
          <a:xfrm>
            <a:off x="274320" y="1305339"/>
            <a:ext cx="4251960" cy="944085"/>
          </a:xfrm>
          <a:prstGeom prst="rect">
            <a:avLst/>
          </a:prstGeom>
          <a:noFill/>
          <a:ln/>
        </p:spPr>
        <p:txBody>
          <a:bodyPr wrap="square" rtlCol="0" anchor="t"/>
          <a:lstStyle/>
          <a:p>
            <a:pPr marL="0" indent="0">
              <a:buNone/>
            </a:pPr>
            <a:r>
              <a:rPr lang="en-US" sz="1200" dirty="0">
                <a:solidFill>
                  <a:srgbClr val="334155"/>
                </a:solidFill>
                <a:latin typeface="Kalpurush" pitchFamily="34" charset="0"/>
                <a:ea typeface="Kalpurush" pitchFamily="34" charset="-122"/>
                <a:cs typeface="Kalpurush" pitchFamily="34" charset="-120"/>
              </a:rPr>
              <a:t>আমরা অনেকে ইংল্যান্ড, আমেরিকা বা অন্য যেকোনো দেশে আত্মীয়-স্বজনের সাথে টেলিফোনে কথা বলে থাকি। আমাদের দেশের যোগাযোগের ডিশ এন্টেনা থেকে একটি বেতার সংকেত কৃত্রিম উপগ্রহে প্রেরিত হয়। বাংলাদেশের উৎক্ষেপণ করা 'বাংলাদেশ স্যাটেলাইট-১' একটি যোগাযোগ উপগ্রহ।</a:t>
            </a:r>
            <a:endParaRPr lang="en-US" sz="1200" dirty="0"/>
          </a:p>
        </p:txBody>
      </p:sp>
      <p:sp>
        <p:nvSpPr>
          <p:cNvPr id="8" name="Shape 6"/>
          <p:cNvSpPr/>
          <p:nvPr/>
        </p:nvSpPr>
        <p:spPr>
          <a:xfrm>
            <a:off x="4754880" y="2304288"/>
            <a:ext cx="4251960" cy="1188720"/>
          </a:xfrm>
          <a:prstGeom prst="rect">
            <a:avLst/>
          </a:prstGeom>
          <a:solidFill>
            <a:srgbClr val="FFFFFF"/>
          </a:solidFill>
          <a:ln w="25400">
            <a:solidFill>
              <a:srgbClr val="1D4ED8"/>
            </a:solidFill>
            <a:prstDash val="solid"/>
          </a:ln>
          <a:effectLst>
            <a:outerShdw blurRad="63500" dist="25400" dir="8100000" algn="bl" rotWithShape="0">
              <a:srgbClr val="000000">
                <a:alpha val="7000"/>
              </a:srgbClr>
            </a:outerShdw>
          </a:effectLst>
        </p:spPr>
      </p:sp>
      <p:sp>
        <p:nvSpPr>
          <p:cNvPr id="9" name="Shape 7"/>
          <p:cNvSpPr/>
          <p:nvPr/>
        </p:nvSpPr>
        <p:spPr>
          <a:xfrm>
            <a:off x="4754880" y="2322576"/>
            <a:ext cx="4251960" cy="402336"/>
          </a:xfrm>
          <a:prstGeom prst="rect">
            <a:avLst/>
          </a:prstGeom>
          <a:solidFill>
            <a:srgbClr val="1D4ED8"/>
          </a:solidFill>
          <a:ln w="12700">
            <a:solidFill>
              <a:srgbClr val="1D4ED8"/>
            </a:solidFill>
            <a:prstDash val="solid"/>
          </a:ln>
        </p:spPr>
      </p:sp>
      <p:sp>
        <p:nvSpPr>
          <p:cNvPr id="10" name="Text 8"/>
          <p:cNvSpPr/>
          <p:nvPr/>
        </p:nvSpPr>
        <p:spPr>
          <a:xfrm>
            <a:off x="4754880" y="2304288"/>
            <a:ext cx="4251960" cy="402336"/>
          </a:xfrm>
          <a:prstGeom prst="rect">
            <a:avLst/>
          </a:prstGeom>
          <a:noFill/>
          <a:ln/>
        </p:spPr>
        <p:txBody>
          <a:bodyPr wrap="square" rtlCol="0" anchor="ctr"/>
          <a:lstStyle/>
          <a:p>
            <a:pPr marL="0" indent="0" algn="ctr">
              <a:buNone/>
            </a:pPr>
            <a:r>
              <a:rPr lang="en-US" sz="2000" b="1" dirty="0">
                <a:solidFill>
                  <a:srgbClr val="020917"/>
                </a:solidFill>
                <a:latin typeface="Kalpurush" pitchFamily="34" charset="0"/>
                <a:ea typeface="Kalpurush" pitchFamily="34" charset="-122"/>
                <a:cs typeface="Kalpurush" pitchFamily="34" charset="-120"/>
              </a:rPr>
              <a:t>⛅ আবহাওয়া উপগ্রহ</a:t>
            </a:r>
            <a:endParaRPr lang="en-US" sz="2000" dirty="0"/>
          </a:p>
        </p:txBody>
      </p:sp>
      <p:sp>
        <p:nvSpPr>
          <p:cNvPr id="11" name="Text 9"/>
          <p:cNvSpPr/>
          <p:nvPr/>
        </p:nvSpPr>
        <p:spPr>
          <a:xfrm>
            <a:off x="4846320" y="2706624"/>
            <a:ext cx="4160520" cy="786384"/>
          </a:xfrm>
          <a:prstGeom prst="rect">
            <a:avLst/>
          </a:prstGeom>
          <a:noFill/>
          <a:ln/>
        </p:spPr>
        <p:txBody>
          <a:bodyPr wrap="square" rtlCol="0" anchor="t"/>
          <a:lstStyle/>
          <a:p>
            <a:pPr marL="0" indent="0">
              <a:buNone/>
            </a:pPr>
            <a:r>
              <a:rPr lang="en-US" sz="1200" dirty="0">
                <a:solidFill>
                  <a:srgbClr val="334155"/>
                </a:solidFill>
                <a:latin typeface="Kalpurush" pitchFamily="34" charset="0"/>
                <a:ea typeface="Kalpurush" pitchFamily="34" charset="-122"/>
                <a:cs typeface="Kalpurush" pitchFamily="34" charset="-120"/>
              </a:rPr>
              <a:t>আমরা টেলিভিশন ও রেডিওতে আবহাওয়ার খবর শুনি এবং পত্রিকায় আবহাওয়ার খবর পড়ি। আবহাওয়া উপগ্রহ আবহাওয়ার পূর্বাভাস দানকারী ব্যক্তিদের জানিয়ে দেয় ঐ দিনের বা পরবর্তী কয়েক দিনের আবহাওয়া কেমন হবে, কোথায় মেঘ সৃষ্টি হচ্ছে, কোথায় ঘূর্ণিঝড় আঘান হানতে পারে।</a:t>
            </a:r>
            <a:endParaRPr lang="en-US" sz="1200" dirty="0"/>
          </a:p>
        </p:txBody>
      </p:sp>
      <p:sp>
        <p:nvSpPr>
          <p:cNvPr id="12" name="Shape 10"/>
          <p:cNvSpPr/>
          <p:nvPr/>
        </p:nvSpPr>
        <p:spPr>
          <a:xfrm>
            <a:off x="274320" y="3602736"/>
            <a:ext cx="4251960" cy="1298448"/>
          </a:xfrm>
          <a:prstGeom prst="rect">
            <a:avLst/>
          </a:prstGeom>
          <a:solidFill>
            <a:srgbClr val="FFFFFF"/>
          </a:solidFill>
          <a:ln w="25400">
            <a:solidFill>
              <a:srgbClr val="16A34A"/>
            </a:solidFill>
            <a:prstDash val="solid"/>
          </a:ln>
          <a:effectLst>
            <a:outerShdw blurRad="63500" dist="25400" dir="8100000" algn="bl" rotWithShape="0">
              <a:srgbClr val="000000">
                <a:alpha val="7000"/>
              </a:srgbClr>
            </a:outerShdw>
          </a:effectLst>
        </p:spPr>
      </p:sp>
      <p:sp>
        <p:nvSpPr>
          <p:cNvPr id="13" name="Shape 11"/>
          <p:cNvSpPr/>
          <p:nvPr/>
        </p:nvSpPr>
        <p:spPr>
          <a:xfrm>
            <a:off x="274320" y="3602736"/>
            <a:ext cx="4251960" cy="402336"/>
          </a:xfrm>
          <a:prstGeom prst="rect">
            <a:avLst/>
          </a:prstGeom>
          <a:solidFill>
            <a:srgbClr val="16A34A"/>
          </a:solidFill>
          <a:ln w="12700">
            <a:solidFill>
              <a:srgbClr val="16A34A"/>
            </a:solidFill>
            <a:prstDash val="solid"/>
          </a:ln>
        </p:spPr>
      </p:sp>
      <p:sp>
        <p:nvSpPr>
          <p:cNvPr id="14" name="Text 12"/>
          <p:cNvSpPr/>
          <p:nvPr/>
        </p:nvSpPr>
        <p:spPr>
          <a:xfrm>
            <a:off x="274320" y="3602736"/>
            <a:ext cx="4251960" cy="402336"/>
          </a:xfrm>
          <a:prstGeom prst="rect">
            <a:avLst/>
          </a:prstGeom>
          <a:noFill/>
          <a:ln/>
        </p:spPr>
        <p:txBody>
          <a:bodyPr wrap="square" rtlCol="0" anchor="ctr"/>
          <a:lstStyle/>
          <a:p>
            <a:pPr marL="0" indent="0" algn="ctr">
              <a:buNone/>
            </a:pPr>
            <a:r>
              <a:rPr lang="en-US" sz="2000" b="1" dirty="0">
                <a:solidFill>
                  <a:srgbClr val="020917"/>
                </a:solidFill>
                <a:latin typeface="Kalpurush" pitchFamily="34" charset="0"/>
                <a:ea typeface="Kalpurush" pitchFamily="34" charset="-122"/>
                <a:cs typeface="Kalpurush" pitchFamily="34" charset="-120"/>
              </a:rPr>
              <a:t>🌍 পৃথিবী পর্যবেক্ষণকারী উপগ্রহ</a:t>
            </a:r>
            <a:endParaRPr lang="en-US" sz="2000" dirty="0"/>
          </a:p>
        </p:txBody>
      </p:sp>
      <p:sp>
        <p:nvSpPr>
          <p:cNvPr id="15" name="Text 13"/>
          <p:cNvSpPr/>
          <p:nvPr/>
        </p:nvSpPr>
        <p:spPr>
          <a:xfrm>
            <a:off x="274320" y="4041648"/>
            <a:ext cx="4251960" cy="859536"/>
          </a:xfrm>
          <a:prstGeom prst="rect">
            <a:avLst/>
          </a:prstGeom>
          <a:noFill/>
          <a:ln/>
        </p:spPr>
        <p:txBody>
          <a:bodyPr wrap="square" rtlCol="0" anchor="t"/>
          <a:lstStyle/>
          <a:p>
            <a:pPr marL="0" indent="0">
              <a:buNone/>
            </a:pPr>
            <a:r>
              <a:rPr lang="en-US" sz="1200" dirty="0">
                <a:solidFill>
                  <a:srgbClr val="334155"/>
                </a:solidFill>
                <a:latin typeface="Kalpurush" pitchFamily="34" charset="0"/>
                <a:ea typeface="Kalpurush" pitchFamily="34" charset="-122"/>
                <a:cs typeface="Kalpurush" pitchFamily="34" charset="-120"/>
              </a:rPr>
              <a:t>এই উপগ্রহ পৃথিবীপৃষ্ঠের সুস্পষ্ট চিত্র দিতে পারে। সমুদ্রে কোন জাহাজ থেকে তেল চুইয়ে কোথায় পরিবেশ দূষণ করছে, কোন শহরের বায়ু দূষিত ও ময়লা তা এই উপগ্রহের সাহায্যে ছবি তুলে জানা যেতে পারে। মাটি, পানি ও বায়ু দূষণ নির্ণয়ের জন্যও ব্যবহার করা হয়।</a:t>
            </a:r>
            <a:endParaRPr lang="en-US" sz="1200" dirty="0"/>
          </a:p>
        </p:txBody>
      </p:sp>
      <p:sp>
        <p:nvSpPr>
          <p:cNvPr id="16" name="Shape 14"/>
          <p:cNvSpPr/>
          <p:nvPr/>
        </p:nvSpPr>
        <p:spPr>
          <a:xfrm>
            <a:off x="4754880" y="1005840"/>
            <a:ext cx="4251960" cy="1188720"/>
          </a:xfrm>
          <a:prstGeom prst="rect">
            <a:avLst/>
          </a:prstGeom>
          <a:solidFill>
            <a:srgbClr val="FFFFFF"/>
          </a:solidFill>
          <a:ln w="25400">
            <a:solidFill>
              <a:srgbClr val="DC2626"/>
            </a:solidFill>
            <a:prstDash val="solid"/>
          </a:ln>
          <a:effectLst>
            <a:outerShdw blurRad="63500" dist="25400" dir="8100000" algn="bl" rotWithShape="0">
              <a:srgbClr val="000000">
                <a:alpha val="7000"/>
              </a:srgbClr>
            </a:outerShdw>
          </a:effectLst>
        </p:spPr>
      </p:sp>
      <p:sp>
        <p:nvSpPr>
          <p:cNvPr id="17" name="Shape 15"/>
          <p:cNvSpPr/>
          <p:nvPr/>
        </p:nvSpPr>
        <p:spPr>
          <a:xfrm>
            <a:off x="4754880" y="1005840"/>
            <a:ext cx="4251960" cy="402336"/>
          </a:xfrm>
          <a:prstGeom prst="rect">
            <a:avLst/>
          </a:prstGeom>
          <a:solidFill>
            <a:srgbClr val="DC2626"/>
          </a:solidFill>
          <a:ln w="12700">
            <a:solidFill>
              <a:srgbClr val="DC2626"/>
            </a:solidFill>
            <a:prstDash val="solid"/>
          </a:ln>
        </p:spPr>
      </p:sp>
      <p:sp>
        <p:nvSpPr>
          <p:cNvPr id="18" name="Text 16"/>
          <p:cNvSpPr/>
          <p:nvPr/>
        </p:nvSpPr>
        <p:spPr>
          <a:xfrm>
            <a:off x="4754880" y="1005840"/>
            <a:ext cx="4251960" cy="402336"/>
          </a:xfrm>
          <a:prstGeom prst="rect">
            <a:avLst/>
          </a:prstGeom>
          <a:noFill/>
          <a:ln/>
        </p:spPr>
        <p:txBody>
          <a:bodyPr wrap="square" rtlCol="0" anchor="ctr"/>
          <a:lstStyle/>
          <a:p>
            <a:pPr marL="0" indent="0" algn="ctr">
              <a:buNone/>
            </a:pPr>
            <a:r>
              <a:rPr lang="en-US" sz="2000" b="1" dirty="0">
                <a:solidFill>
                  <a:srgbClr val="020917"/>
                </a:solidFill>
                <a:latin typeface="Kalpurush" pitchFamily="34" charset="0"/>
                <a:ea typeface="Kalpurush" pitchFamily="34" charset="-122"/>
                <a:cs typeface="Kalpurush" pitchFamily="34" charset="-120"/>
              </a:rPr>
              <a:t>🛡 সামরিক বা গোয়েন্দা উপগ্রহ</a:t>
            </a:r>
            <a:endParaRPr lang="en-US" sz="2000" dirty="0"/>
          </a:p>
        </p:txBody>
      </p:sp>
      <p:sp>
        <p:nvSpPr>
          <p:cNvPr id="19" name="Text 17"/>
          <p:cNvSpPr/>
          <p:nvPr/>
        </p:nvSpPr>
        <p:spPr>
          <a:xfrm>
            <a:off x="4846320" y="1444752"/>
            <a:ext cx="4069080" cy="694944"/>
          </a:xfrm>
          <a:prstGeom prst="rect">
            <a:avLst/>
          </a:prstGeom>
          <a:noFill/>
          <a:ln/>
        </p:spPr>
        <p:txBody>
          <a:bodyPr wrap="square" rtlCol="0" anchor="t"/>
          <a:lstStyle/>
          <a:p>
            <a:pPr marL="0" indent="0">
              <a:buNone/>
            </a:pPr>
            <a:r>
              <a:rPr lang="en-US" sz="1200" dirty="0">
                <a:solidFill>
                  <a:srgbClr val="334155"/>
                </a:solidFill>
                <a:latin typeface="Kalpurush" pitchFamily="34" charset="0"/>
                <a:ea typeface="Kalpurush" pitchFamily="34" charset="-122"/>
                <a:cs typeface="Kalpurush" pitchFamily="34" charset="-120"/>
              </a:rPr>
              <a:t>গোয়েন্দার কাজ করার জন্য সামরিক বাহিনীতে এই উপগ্রহ ব্যবহার করা হয়। প্রতিপক্ষ যোদ্ধারা কোথায় লুকিয়ে আছে, গোপনে তারা কোথাও অনুপ্রবেশ ঘটাচ্ছে কিনা, কোনো গোপন আক্রমণ হচ্ছে কিনা – ইত্যাদি তথ্য সংগ্রহের জন্য এই উপগ্রহ ব্যবহার করা হয়।</a:t>
            </a:r>
            <a:endParaRPr lang="en-US" sz="1200" dirty="0"/>
          </a:p>
        </p:txBody>
      </p:sp>
      <p:sp>
        <p:nvSpPr>
          <p:cNvPr id="20" name="Shape 18"/>
          <p:cNvSpPr/>
          <p:nvPr/>
        </p:nvSpPr>
        <p:spPr>
          <a:xfrm>
            <a:off x="274320" y="2304288"/>
            <a:ext cx="4343400" cy="1188720"/>
          </a:xfrm>
          <a:prstGeom prst="rect">
            <a:avLst/>
          </a:prstGeom>
          <a:solidFill>
            <a:srgbClr val="FFFFFF"/>
          </a:solidFill>
          <a:ln w="25400">
            <a:solidFill>
              <a:srgbClr val="0D9488"/>
            </a:solidFill>
            <a:prstDash val="solid"/>
          </a:ln>
          <a:effectLst>
            <a:outerShdw blurRad="63500" dist="25400" dir="8100000" algn="bl" rotWithShape="0">
              <a:srgbClr val="000000">
                <a:alpha val="7000"/>
              </a:srgbClr>
            </a:outerShdw>
          </a:effectLst>
        </p:spPr>
      </p:sp>
      <p:sp>
        <p:nvSpPr>
          <p:cNvPr id="21" name="Shape 19"/>
          <p:cNvSpPr/>
          <p:nvPr/>
        </p:nvSpPr>
        <p:spPr>
          <a:xfrm>
            <a:off x="274320" y="2304288"/>
            <a:ext cx="4343400" cy="402336"/>
          </a:xfrm>
          <a:prstGeom prst="rect">
            <a:avLst/>
          </a:prstGeom>
          <a:solidFill>
            <a:srgbClr val="0D9488"/>
          </a:solidFill>
          <a:ln w="12700">
            <a:solidFill>
              <a:srgbClr val="0D9488"/>
            </a:solidFill>
            <a:prstDash val="solid"/>
          </a:ln>
        </p:spPr>
      </p:sp>
      <p:sp>
        <p:nvSpPr>
          <p:cNvPr id="22" name="Text 20"/>
          <p:cNvSpPr/>
          <p:nvPr/>
        </p:nvSpPr>
        <p:spPr>
          <a:xfrm>
            <a:off x="274320" y="2304288"/>
            <a:ext cx="4251960" cy="402336"/>
          </a:xfrm>
          <a:prstGeom prst="rect">
            <a:avLst/>
          </a:prstGeom>
          <a:noFill/>
          <a:ln/>
        </p:spPr>
        <p:txBody>
          <a:bodyPr wrap="square" rtlCol="0" anchor="ctr"/>
          <a:lstStyle/>
          <a:p>
            <a:pPr marL="0" indent="0" algn="ctr">
              <a:buNone/>
            </a:pPr>
            <a:r>
              <a:rPr lang="en-US" sz="2000" b="1" dirty="0">
                <a:solidFill>
                  <a:srgbClr val="020917"/>
                </a:solidFill>
                <a:latin typeface="Kalpurush" pitchFamily="34" charset="0"/>
                <a:ea typeface="Kalpurush" pitchFamily="34" charset="-122"/>
                <a:cs typeface="Kalpurush" pitchFamily="34" charset="-120"/>
              </a:rPr>
              <a:t>🚢 নৌপরিবহন উপগ্রহ</a:t>
            </a:r>
            <a:endParaRPr lang="en-US" sz="2000" dirty="0"/>
          </a:p>
        </p:txBody>
      </p:sp>
      <p:sp>
        <p:nvSpPr>
          <p:cNvPr id="23" name="Text 21"/>
          <p:cNvSpPr/>
          <p:nvPr/>
        </p:nvSpPr>
        <p:spPr>
          <a:xfrm>
            <a:off x="274320" y="2706624"/>
            <a:ext cx="4343400" cy="731520"/>
          </a:xfrm>
          <a:prstGeom prst="rect">
            <a:avLst/>
          </a:prstGeom>
          <a:noFill/>
          <a:ln/>
        </p:spPr>
        <p:txBody>
          <a:bodyPr wrap="square" rtlCol="0" anchor="t"/>
          <a:lstStyle/>
          <a:p>
            <a:pPr marL="0" indent="0">
              <a:buNone/>
            </a:pPr>
            <a:r>
              <a:rPr lang="en-US" sz="1200" dirty="0">
                <a:solidFill>
                  <a:srgbClr val="334155"/>
                </a:solidFill>
                <a:latin typeface="Kalpurush" pitchFamily="34" charset="0"/>
                <a:ea typeface="Kalpurush" pitchFamily="34" charset="-122"/>
                <a:cs typeface="Kalpurush" pitchFamily="34" charset="-120"/>
              </a:rPr>
              <a:t>আমরা গাড়ি, বিমান বা জাহাজে ভ্রমণ করে থাকি। বিশাল সমুদ্রে জাহাজ কী করে এর অবস্থান নির্ণয় করে? কোন বিমান আকাশে কোথায় আছে তা কীভাবে জানে? গাড়ি, সামুদ্রিক জাহাজ ও বিমান এদের অবস্থান সঠিকভাবে নির্ণয়ের জন্য নৌপরিবহন উপগ্রহের সহায়তা নিয়ে থাকে</a:t>
            </a:r>
            <a:r>
              <a:rPr lang="en-US" sz="1400" dirty="0">
                <a:solidFill>
                  <a:srgbClr val="334155"/>
                </a:solidFill>
                <a:latin typeface="Kalpurush" pitchFamily="34" charset="0"/>
                <a:ea typeface="Kalpurush" pitchFamily="34" charset="-122"/>
                <a:cs typeface="Kalpurush" pitchFamily="34" charset="-120"/>
              </a:rPr>
              <a:t>।</a:t>
            </a:r>
            <a:endParaRPr lang="en-US" sz="1400" dirty="0"/>
          </a:p>
        </p:txBody>
      </p:sp>
      <p:sp>
        <p:nvSpPr>
          <p:cNvPr id="24" name="Shape 22"/>
          <p:cNvSpPr/>
          <p:nvPr/>
        </p:nvSpPr>
        <p:spPr>
          <a:xfrm>
            <a:off x="4754880" y="3602736"/>
            <a:ext cx="4251960" cy="1298448"/>
          </a:xfrm>
          <a:prstGeom prst="rect">
            <a:avLst/>
          </a:prstGeom>
          <a:solidFill>
            <a:srgbClr val="FFFFFF"/>
          </a:solidFill>
          <a:ln w="25400">
            <a:solidFill>
              <a:srgbClr val="7C3AED"/>
            </a:solidFill>
            <a:prstDash val="solid"/>
          </a:ln>
          <a:effectLst>
            <a:outerShdw blurRad="63500" dist="25400" dir="8100000" algn="bl" rotWithShape="0">
              <a:srgbClr val="000000">
                <a:alpha val="7000"/>
              </a:srgbClr>
            </a:outerShdw>
          </a:effectLst>
        </p:spPr>
      </p:sp>
      <p:sp>
        <p:nvSpPr>
          <p:cNvPr id="25" name="Shape 23"/>
          <p:cNvSpPr/>
          <p:nvPr/>
        </p:nvSpPr>
        <p:spPr>
          <a:xfrm>
            <a:off x="4754880" y="3602736"/>
            <a:ext cx="4251960" cy="402336"/>
          </a:xfrm>
          <a:prstGeom prst="rect">
            <a:avLst/>
          </a:prstGeom>
          <a:solidFill>
            <a:srgbClr val="7C3AED"/>
          </a:solidFill>
          <a:ln w="12700">
            <a:solidFill>
              <a:srgbClr val="7C3AED"/>
            </a:solidFill>
            <a:prstDash val="solid"/>
          </a:ln>
        </p:spPr>
      </p:sp>
      <p:sp>
        <p:nvSpPr>
          <p:cNvPr id="26" name="Text 24"/>
          <p:cNvSpPr/>
          <p:nvPr/>
        </p:nvSpPr>
        <p:spPr>
          <a:xfrm>
            <a:off x="4754880" y="3602736"/>
            <a:ext cx="4251960" cy="402336"/>
          </a:xfrm>
          <a:prstGeom prst="rect">
            <a:avLst/>
          </a:prstGeom>
          <a:noFill/>
          <a:ln/>
        </p:spPr>
        <p:txBody>
          <a:bodyPr wrap="square" rtlCol="0" anchor="ctr"/>
          <a:lstStyle/>
          <a:p>
            <a:pPr marL="0" indent="0" algn="ctr">
              <a:buNone/>
            </a:pPr>
            <a:r>
              <a:rPr lang="en-US" sz="2000" b="1" dirty="0">
                <a:solidFill>
                  <a:srgbClr val="020917"/>
                </a:solidFill>
                <a:latin typeface="Kalpurush" pitchFamily="34" charset="0"/>
                <a:ea typeface="Kalpurush" pitchFamily="34" charset="-122"/>
                <a:cs typeface="Kalpurush" pitchFamily="34" charset="-120"/>
              </a:rPr>
              <a:t>🔭 জ্যোতির্বিদ্যা বিষয়ক উপগ্রহ</a:t>
            </a:r>
            <a:endParaRPr lang="en-US" sz="2000" dirty="0"/>
          </a:p>
        </p:txBody>
      </p:sp>
      <p:sp>
        <p:nvSpPr>
          <p:cNvPr id="27" name="Text 25"/>
          <p:cNvSpPr/>
          <p:nvPr/>
        </p:nvSpPr>
        <p:spPr>
          <a:xfrm>
            <a:off x="4846320" y="4041648"/>
            <a:ext cx="4160520" cy="859536"/>
          </a:xfrm>
          <a:prstGeom prst="rect">
            <a:avLst/>
          </a:prstGeom>
          <a:noFill/>
          <a:ln/>
        </p:spPr>
        <p:txBody>
          <a:bodyPr wrap="square" rtlCol="0" anchor="t"/>
          <a:lstStyle/>
          <a:p>
            <a:pPr marL="0" indent="0">
              <a:buNone/>
            </a:pPr>
            <a:r>
              <a:rPr lang="en-US" sz="1400" dirty="0">
                <a:solidFill>
                  <a:srgbClr val="334155"/>
                </a:solidFill>
                <a:latin typeface="Kalpurush" pitchFamily="34" charset="0"/>
                <a:ea typeface="Kalpurush" pitchFamily="34" charset="-122"/>
                <a:cs typeface="Kalpurush" pitchFamily="34" charset="-120"/>
              </a:rPr>
              <a:t>এই উপগ্রহে রাখা টেলিস্কোপ বা দূরবীক্ষণযন্ত্র মহাবিশ্ব সম্পর্কে বিভিন্ন অজানা তথ্য জ্যোতির্বিজ্ঞানীদের দিয়ে থাকে। এই উপগ্রহের সাহায্যে মহাবিশ্বের গভীরে দেখা সম্ভব হচ্ছে।</a:t>
            </a:r>
            <a:endParaRPr lang="en-US" sz="1400" dirty="0"/>
          </a:p>
        </p:txBody>
      </p:sp>
      <p:sp>
        <p:nvSpPr>
          <p:cNvPr id="29" name="Text 27"/>
          <p:cNvSpPr/>
          <p:nvPr/>
        </p:nvSpPr>
        <p:spPr>
          <a:xfrm>
            <a:off x="0" y="4983480"/>
            <a:ext cx="9144000" cy="164592"/>
          </a:xfrm>
          <a:prstGeom prst="rect">
            <a:avLst/>
          </a:prstGeom>
          <a:noFill/>
          <a:ln/>
        </p:spPr>
        <p:txBody>
          <a:bodyPr wrap="square" rtlCol="0" anchor="ctr"/>
          <a:lstStyle/>
          <a:p>
            <a:pPr marL="0" indent="0" algn="ctr">
              <a:buNone/>
            </a:pPr>
            <a:r>
              <a:rPr lang="en-US" sz="900" dirty="0">
                <a:solidFill>
                  <a:srgbClr val="FFFFFF"/>
                </a:solidFill>
                <a:latin typeface="Kalpurush" pitchFamily="34" charset="0"/>
                <a:ea typeface="Kalpurush" pitchFamily="34" charset="-122"/>
                <a:cs typeface="Kalpurush" pitchFamily="34" charset="-120"/>
              </a:rPr>
              <a:t>দ্বাদশ অধ্যায় | মহাকাশ ও উপগ্রহ | NCTB অষ্টম শ্রেণি বিজ্ঞান</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1435</Words>
  <Application>Microsoft Office PowerPoint</Application>
  <PresentationFormat>On-screen Show (16:9)</PresentationFormat>
  <Paragraphs>138</Paragraphs>
  <Slides>11</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Kalpurush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দ্বাদশ অধ্যায় – মহাকাশ ও উপগ্রহ</dc:title>
  <dc:subject>PptxGenJS Presentation</dc:subject>
  <dc:creator>PptxGenJS</dc:creator>
  <cp:lastModifiedBy>Woakil Ahmed</cp:lastModifiedBy>
  <cp:revision>7</cp:revision>
  <dcterms:created xsi:type="dcterms:W3CDTF">2026-05-03T13:41:16Z</dcterms:created>
  <dcterms:modified xsi:type="dcterms:W3CDTF">2026-08-17T16:47:47Z</dcterms:modified>
</cp:coreProperties>
</file>