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1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4" d="100"/>
          <a:sy n="104" d="100"/>
        </p:scale>
        <p:origin x="75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3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52.png"/><Relationship Id="rId7" Type="http://schemas.openxmlformats.org/officeDocument/2006/relationships/image" Target="../media/image20.png"/><Relationship Id="rId12" Type="http://schemas.openxmlformats.org/officeDocument/2006/relationships/image" Target="../media/image5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56.png"/><Relationship Id="rId5" Type="http://schemas.microsoft.com/office/2007/relationships/hdphoto" Target="../media/hdphoto6.wdp"/><Relationship Id="rId10" Type="http://schemas.openxmlformats.org/officeDocument/2006/relationships/image" Target="../media/image55.png"/><Relationship Id="rId4" Type="http://schemas.openxmlformats.org/officeDocument/2006/relationships/image" Target="../media/image53.png"/><Relationship Id="rId9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58.png"/><Relationship Id="rId7" Type="http://schemas.openxmlformats.org/officeDocument/2006/relationships/image" Target="../media/image20.png"/><Relationship Id="rId12" Type="http://schemas.openxmlformats.org/officeDocument/2006/relationships/image" Target="../media/image6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61.png"/><Relationship Id="rId5" Type="http://schemas.openxmlformats.org/officeDocument/2006/relationships/image" Target="../media/image59.png"/><Relationship Id="rId10" Type="http://schemas.openxmlformats.org/officeDocument/2006/relationships/image" Target="../media/image60.png"/><Relationship Id="rId4" Type="http://schemas.microsoft.com/office/2007/relationships/hdphoto" Target="../media/hdphoto7.wdp"/><Relationship Id="rId9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70.png"/><Relationship Id="rId7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71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microsoft.com/office/2007/relationships/hdphoto" Target="../media/hdphoto5.wdp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WatercolorSpong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36944"/>
            <a:ext cx="12192000" cy="67425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5230" y="1008813"/>
            <a:ext cx="10209228" cy="51090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6600" b="1" i="0" u="none" dirty="0" err="1">
                <a:solidFill>
                  <a:srgbClr val="FF0000"/>
                </a:solidFill>
                <a:latin typeface="Tiro Bangla"/>
              </a:rPr>
              <a:t>স্বাগতম</a:t>
            </a:r>
            <a:r>
              <a:rPr sz="16600" b="1" i="0" u="none" dirty="0">
                <a:solidFill>
                  <a:srgbClr val="FF0000"/>
                </a:solidFill>
                <a:latin typeface="Tiro Bangla"/>
              </a:rPr>
              <a:t> ও </a:t>
            </a:r>
            <a:r>
              <a:rPr sz="16600" b="1" i="0" u="none" dirty="0" err="1" smtClean="0">
                <a:solidFill>
                  <a:srgbClr val="FF0000"/>
                </a:solidFill>
                <a:latin typeface="Tiro Bangla"/>
              </a:rPr>
              <a:t>শুভেচ্ছা</a:t>
            </a:r>
            <a:endParaRPr sz="16600" b="1" i="0" u="none" dirty="0">
              <a:solidFill>
                <a:srgbClr val="FF0000"/>
              </a:solidFill>
              <a:latin typeface="Tiro Bangla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halkSketch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0125" y="1575345"/>
            <a:ext cx="10048089" cy="8207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১. </a:t>
            </a:r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আগ্নেয়গিরির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অগ্ন্যুৎপাত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ম্যাগমা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বাষ্প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প্রচণ্ড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চাপে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হওয়ার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সময়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আশপাশের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এলাকা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কেঁপে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ওঠে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0125" y="2681945"/>
            <a:ext cx="10048089" cy="8207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২.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ভূগর্ভস্থ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বাষ্পীয়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চাপ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পানির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বাষ্পে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রূপান্তর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ভূগর্ভে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অত্যধিক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বাষ্পীয়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চাপের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সৃষ্টি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0125" y="3846480"/>
            <a:ext cx="10048089" cy="8207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800" b="1" i="0" u="none">
                <a:solidFill>
                  <a:srgbClr val="0F172A"/>
                </a:solidFill>
                <a:latin typeface="Hind Siliguri"/>
              </a:rPr>
              <a:t>৩. ভূগর্ভস্থ গুহা বা পাহাড় ধস:</a:t>
            </a:r>
            <a:r>
              <a:rPr sz="2800" b="0" i="0" u="none">
                <a:solidFill>
                  <a:srgbClr val="334155"/>
                </a:solidFill>
                <a:latin typeface="Hind Siliguri"/>
              </a:rPr>
              <a:t> বিশাল শিলাখণ্ড বা পাহাড়ি ধস নিচে পতিত হলে কম্পন হয়।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5238718"/>
            <a:ext cx="10048089" cy="8207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৪.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মানবসৃষ্ট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কারণ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পারমাণবিক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পরীক্ষা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বৃহ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ৎ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বাঁধ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নির্মাণ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খনি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খনন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প্রক্রিয়া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627733"/>
            <a:ext cx="238125" cy="2762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734333"/>
            <a:ext cx="266700" cy="27622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898868"/>
            <a:ext cx="304800" cy="2762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291106"/>
            <a:ext cx="266700" cy="2762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500" y="476250"/>
            <a:ext cx="11601450" cy="5657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 dirty="0" err="1">
                <a:solidFill>
                  <a:srgbClr val="FF0000"/>
                </a:solidFill>
                <a:latin typeface="Tiro Bangla"/>
              </a:rPr>
              <a:t>ভূমিকম্পের</a:t>
            </a:r>
            <a:r>
              <a:rPr sz="3900" b="1" i="0" u="none" dirty="0">
                <a:solidFill>
                  <a:srgbClr val="FF0000"/>
                </a:solidFill>
                <a:latin typeface="Tiro Bangla"/>
              </a:rPr>
              <a:t> </a:t>
            </a:r>
            <a:r>
              <a:rPr sz="3900" b="1" i="0" u="none" dirty="0" err="1">
                <a:solidFill>
                  <a:srgbClr val="FF0000"/>
                </a:solidFill>
                <a:latin typeface="Tiro Bangla"/>
              </a:rPr>
              <a:t>অপ্রধান</a:t>
            </a:r>
            <a:r>
              <a:rPr sz="3900" b="1" i="0" u="none" dirty="0">
                <a:solidFill>
                  <a:srgbClr val="FF0000"/>
                </a:solidFill>
                <a:latin typeface="Tiro Bangla"/>
              </a:rPr>
              <a:t> </a:t>
            </a:r>
            <a:r>
              <a:rPr sz="3900" b="1" i="0" u="none" dirty="0" err="1">
                <a:solidFill>
                  <a:srgbClr val="FF0000"/>
                </a:solidFill>
                <a:latin typeface="Tiro Bangla"/>
              </a:rPr>
              <a:t>কারণসমূহ</a:t>
            </a:r>
            <a:endParaRPr sz="3900" b="1" i="0" u="none" dirty="0">
              <a:solidFill>
                <a:srgbClr val="FF0000"/>
              </a:solidFill>
              <a:latin typeface="Tiro Bangla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1500" y="1165770"/>
            <a:ext cx="11049000" cy="28575"/>
          </a:xfrm>
          <a:prstGeom prst="rect">
            <a:avLst/>
          </a:prstGeom>
          <a:solidFill>
            <a:srgbClr val="0E74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0125" y="1722618"/>
            <a:ext cx="10620375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070C0"/>
                </a:solidFill>
                <a:latin typeface="Hind Siliguri"/>
              </a:rPr>
              <a:t>ভূত্বকের</a:t>
            </a:r>
            <a:r>
              <a:rPr sz="2800" b="1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70C0"/>
                </a:solidFill>
                <a:latin typeface="Hind Siliguri"/>
              </a:rPr>
              <a:t>চ্যুতি</a:t>
            </a:r>
            <a:r>
              <a:rPr sz="2800" b="1" i="0" u="none" dirty="0">
                <a:solidFill>
                  <a:srgbClr val="0070C0"/>
                </a:solidFill>
                <a:latin typeface="Hind Siliguri"/>
              </a:rPr>
              <a:t> ও </a:t>
            </a:r>
            <a:r>
              <a:rPr sz="2800" b="1" i="0" u="none" dirty="0" err="1">
                <a:solidFill>
                  <a:srgbClr val="0070C0"/>
                </a:solidFill>
                <a:latin typeface="Hind Siliguri"/>
              </a:rPr>
              <a:t>ফাটল</a:t>
            </a:r>
            <a:r>
              <a:rPr sz="2800" b="1" i="0" u="none" dirty="0">
                <a:solidFill>
                  <a:srgbClr val="0070C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ভূত্বকে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বিশাল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ফাটল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চ্যুতির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সৃষ্টি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স্থান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বিশেষে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ভূমি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দেবে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যায়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উঁচু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0124" y="2976743"/>
            <a:ext cx="10620375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নদীর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গতিপথ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পরিবর্তন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নদীর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গতি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রুদ্ধ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গতিপথ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সম্পূর্ণ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বদলে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নতুন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হ্রদের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সৃষ্টি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0125" y="4186416"/>
            <a:ext cx="10620375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070C0"/>
                </a:solidFill>
                <a:latin typeface="Hind Siliguri"/>
              </a:rPr>
              <a:t>সমুদ্র</a:t>
            </a:r>
            <a:r>
              <a:rPr sz="2800" b="1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70C0"/>
                </a:solidFill>
                <a:latin typeface="Hind Siliguri"/>
              </a:rPr>
              <a:t>উপকূলে</a:t>
            </a:r>
            <a:r>
              <a:rPr sz="2800" b="1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70C0"/>
                </a:solidFill>
                <a:latin typeface="Hind Siliguri"/>
              </a:rPr>
              <a:t>পরিবর্তন</a:t>
            </a:r>
            <a:r>
              <a:rPr sz="2800" b="1" i="0" u="none" dirty="0">
                <a:solidFill>
                  <a:srgbClr val="0070C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সমুদ্রের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তলদেশ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উপরে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উঠে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দ্বীপের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সৃষ্টি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অথবা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উপকূল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তলিয়ে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যায়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।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775006"/>
            <a:ext cx="266700" cy="2762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976743"/>
            <a:ext cx="266700" cy="2762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238804"/>
            <a:ext cx="304800" cy="2762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476250"/>
            <a:ext cx="11601450" cy="5657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 dirty="0" err="1">
                <a:solidFill>
                  <a:srgbClr val="00B050"/>
                </a:solidFill>
                <a:latin typeface="Tiro Bangla"/>
              </a:rPr>
              <a:t>ভূমিকম্পের</a:t>
            </a:r>
            <a:r>
              <a:rPr sz="3900" b="1" i="0" u="none" dirty="0">
                <a:solidFill>
                  <a:srgbClr val="00B050"/>
                </a:solidFill>
                <a:latin typeface="Tiro Bangla"/>
              </a:rPr>
              <a:t> </a:t>
            </a:r>
            <a:r>
              <a:rPr sz="3900" b="1" i="0" u="none" dirty="0" err="1">
                <a:solidFill>
                  <a:srgbClr val="00B050"/>
                </a:solidFill>
                <a:latin typeface="Tiro Bangla"/>
              </a:rPr>
              <a:t>ফলাফল</a:t>
            </a:r>
            <a:r>
              <a:rPr sz="3900" b="1" i="0" u="none" dirty="0">
                <a:solidFill>
                  <a:srgbClr val="00B050"/>
                </a:solidFill>
                <a:latin typeface="Tiro Bangla"/>
              </a:rPr>
              <a:t>: </a:t>
            </a:r>
            <a:r>
              <a:rPr sz="3900" b="1" i="0" u="none" dirty="0" err="1">
                <a:solidFill>
                  <a:srgbClr val="00B050"/>
                </a:solidFill>
                <a:latin typeface="Tiro Bangla"/>
              </a:rPr>
              <a:t>ভৌগোলিক</a:t>
            </a:r>
            <a:r>
              <a:rPr sz="3900" b="1" i="0" u="none" dirty="0">
                <a:solidFill>
                  <a:srgbClr val="00B050"/>
                </a:solidFill>
                <a:latin typeface="Tiro Bangla"/>
              </a:rPr>
              <a:t> </a:t>
            </a:r>
            <a:r>
              <a:rPr sz="3900" b="1" i="0" u="none" dirty="0" err="1">
                <a:solidFill>
                  <a:srgbClr val="00B050"/>
                </a:solidFill>
                <a:latin typeface="Tiro Bangla"/>
              </a:rPr>
              <a:t>পরিবর্তন</a:t>
            </a:r>
            <a:endParaRPr sz="3900" b="1" i="0" u="none" dirty="0">
              <a:solidFill>
                <a:srgbClr val="00B050"/>
              </a:solidFill>
              <a:latin typeface="Tiro Bangl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1500" y="1165770"/>
            <a:ext cx="11049000" cy="28575"/>
          </a:xfrm>
          <a:prstGeom prst="rect">
            <a:avLst/>
          </a:prstGeom>
          <a:solidFill>
            <a:srgbClr val="0E74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0125" y="1713382"/>
            <a:ext cx="10620375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7030A0"/>
                </a:solidFill>
                <a:latin typeface="Hind Siliguri"/>
              </a:rPr>
              <a:t>অবকাঠামোগত</a:t>
            </a:r>
            <a:r>
              <a:rPr sz="3200" b="1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7030A0"/>
                </a:solidFill>
                <a:latin typeface="Hind Siliguri"/>
              </a:rPr>
              <a:t>ধ্বংস</a:t>
            </a:r>
            <a:r>
              <a:rPr sz="3200" b="1" i="0" u="none" dirty="0">
                <a:solidFill>
                  <a:srgbClr val="7030A0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বহুতল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ভবন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সড়ক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রেলপথ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সেতু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গ্যাস-বিদ্যু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ৎ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লাইন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ধ্বংস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প্রাপ্ত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হয়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0125" y="2880721"/>
            <a:ext cx="10620375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0F172A"/>
                </a:solidFill>
                <a:latin typeface="Hind Siliguri"/>
              </a:rPr>
              <a:t>ব্যাপক</a:t>
            </a:r>
            <a:r>
              <a:rPr sz="32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F172A"/>
                </a:solidFill>
                <a:latin typeface="Hind Siliguri"/>
              </a:rPr>
              <a:t>প্রাণহানি</a:t>
            </a:r>
            <a:r>
              <a:rPr sz="3200" b="1" i="0" u="none" dirty="0">
                <a:solidFill>
                  <a:srgbClr val="0F172A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ক্ষণিকের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মধ্যে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হাজার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হাজার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মানুষের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মৃত্যু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গৃহহীন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হয়ে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পড়া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0125" y="4246003"/>
            <a:ext cx="10620375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>
                <a:solidFill>
                  <a:srgbClr val="7030A0"/>
                </a:solidFill>
                <a:latin typeface="Hind Siliguri"/>
              </a:rPr>
              <a:t>দুর্ভিক্ষ ও মহামারী:</a:t>
            </a:r>
            <a:r>
              <a:rPr sz="3200" b="0" i="0" u="none">
                <a:solidFill>
                  <a:srgbClr val="7030A0"/>
                </a:solidFill>
                <a:latin typeface="Hind Siliguri"/>
              </a:rPr>
              <a:t> বিশুদ্ধ পানির অভাব ও যাতায়াত বিচ্ছিন্নতায় দুর্ভিক্ষ ও রোগ ছড়িয়ে পড়ে।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765770"/>
            <a:ext cx="333375" cy="2762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933109"/>
            <a:ext cx="333375" cy="2762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298391"/>
            <a:ext cx="304800" cy="2762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476250"/>
            <a:ext cx="11601450" cy="5657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 dirty="0" err="1">
                <a:solidFill>
                  <a:srgbClr val="FF0000"/>
                </a:solidFill>
                <a:latin typeface="Tiro Bangla"/>
              </a:rPr>
              <a:t>ভূমিকম্পের</a:t>
            </a:r>
            <a:r>
              <a:rPr sz="3900" b="1" i="0" u="none" dirty="0">
                <a:solidFill>
                  <a:srgbClr val="FF0000"/>
                </a:solidFill>
                <a:latin typeface="Tiro Bangla"/>
              </a:rPr>
              <a:t> </a:t>
            </a:r>
            <a:r>
              <a:rPr sz="3900" b="1" i="0" u="none" dirty="0" err="1">
                <a:solidFill>
                  <a:srgbClr val="FF0000"/>
                </a:solidFill>
                <a:latin typeface="Tiro Bangla"/>
              </a:rPr>
              <a:t>ফলাফল</a:t>
            </a:r>
            <a:r>
              <a:rPr sz="3900" b="1" i="0" u="none" dirty="0">
                <a:solidFill>
                  <a:srgbClr val="FF0000"/>
                </a:solidFill>
                <a:latin typeface="Tiro Bangla"/>
              </a:rPr>
              <a:t>: </a:t>
            </a:r>
            <a:r>
              <a:rPr sz="3900" b="1" i="0" u="none" dirty="0" err="1">
                <a:solidFill>
                  <a:srgbClr val="FF0000"/>
                </a:solidFill>
                <a:latin typeface="Tiro Bangla"/>
              </a:rPr>
              <a:t>সামাজিক</a:t>
            </a:r>
            <a:r>
              <a:rPr sz="3900" b="1" i="0" u="none" dirty="0">
                <a:solidFill>
                  <a:srgbClr val="FF0000"/>
                </a:solidFill>
                <a:latin typeface="Tiro Bangla"/>
              </a:rPr>
              <a:t> ও </a:t>
            </a:r>
            <a:r>
              <a:rPr sz="3900" b="1" i="0" u="none" dirty="0" err="1">
                <a:solidFill>
                  <a:srgbClr val="FF0000"/>
                </a:solidFill>
                <a:latin typeface="Tiro Bangla"/>
              </a:rPr>
              <a:t>অর্থনৈতিক</a:t>
            </a:r>
            <a:endParaRPr sz="3900" b="1" i="0" u="none" dirty="0">
              <a:solidFill>
                <a:srgbClr val="FF0000"/>
              </a:solidFill>
              <a:latin typeface="Tiro Bangl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1500" y="1165770"/>
            <a:ext cx="11049000" cy="28575"/>
          </a:xfrm>
          <a:prstGeom prst="rect">
            <a:avLst/>
          </a:prstGeom>
          <a:solidFill>
            <a:srgbClr val="0E74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93705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9677" y="1498341"/>
            <a:ext cx="5424817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u="none" dirty="0">
                <a:solidFill>
                  <a:srgbClr val="00B050"/>
                </a:solidFill>
                <a:latin typeface="Hind Siliguri"/>
              </a:rPr>
              <a:t>'</a:t>
            </a:r>
            <a:r>
              <a:rPr sz="2800" b="1" u="none" dirty="0" err="1">
                <a:solidFill>
                  <a:srgbClr val="00B050"/>
                </a:solidFill>
                <a:latin typeface="Hind Siliguri"/>
              </a:rPr>
              <a:t>সুনামি</a:t>
            </a:r>
            <a:r>
              <a:rPr sz="2800" b="1" u="none" dirty="0">
                <a:solidFill>
                  <a:srgbClr val="00B050"/>
                </a:solidFill>
                <a:latin typeface="Hind Siliguri"/>
              </a:rPr>
              <a:t>'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একটি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জাপানি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শব্দ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,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যার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অর্থ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"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পোতাশ্রয়ের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ঢেউ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"।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5534" y="1701280"/>
            <a:ext cx="5276850" cy="3562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62175" y="2516732"/>
            <a:ext cx="5446013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u="none" dirty="0" err="1">
                <a:solidFill>
                  <a:srgbClr val="0F172A"/>
                </a:solidFill>
                <a:latin typeface="Hind Siliguri"/>
              </a:rPr>
              <a:t>উৎপত্তি</a:t>
            </a:r>
            <a:r>
              <a:rPr sz="2800" b="1" u="none" dirty="0">
                <a:solidFill>
                  <a:srgbClr val="0F172A"/>
                </a:solidFill>
                <a:latin typeface="Hind Siliguri"/>
              </a:rPr>
              <a:t>: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সমুদ্রের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তলদেশে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ভূমিকম্প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অগ্ন্যুৎপাতের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কারণে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9495" y="3582547"/>
            <a:ext cx="5448694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u="none" dirty="0" err="1">
                <a:solidFill>
                  <a:srgbClr val="00B050"/>
                </a:solidFill>
                <a:latin typeface="Hind Siliguri"/>
              </a:rPr>
              <a:t>উচ্চতা</a:t>
            </a:r>
            <a:r>
              <a:rPr sz="2800" b="1" u="none" dirty="0">
                <a:solidFill>
                  <a:srgbClr val="00B050"/>
                </a:solidFill>
                <a:latin typeface="Hind Siliguri"/>
              </a:rPr>
              <a:t> ও </a:t>
            </a:r>
            <a:r>
              <a:rPr sz="2800" b="1" u="none" dirty="0" err="1">
                <a:solidFill>
                  <a:srgbClr val="00B050"/>
                </a:solidFill>
                <a:latin typeface="Hind Siliguri"/>
              </a:rPr>
              <a:t>গতি</a:t>
            </a:r>
            <a:r>
              <a:rPr sz="2800" b="1" u="none" dirty="0">
                <a:solidFill>
                  <a:srgbClr val="00B050"/>
                </a:solidFill>
                <a:latin typeface="Hind Siliguri"/>
              </a:rPr>
              <a:t>: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উপকূলে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১৫-২০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মিটার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উঁচু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ঢেউ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ঘণ্টায়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শত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শত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কিমি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বেগে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আছড়ে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00B050"/>
                </a:solidFill>
                <a:latin typeface="Hind Siliguri"/>
              </a:rPr>
              <a:t>পড়ে</a:t>
            </a:r>
            <a:r>
              <a:rPr sz="2800" b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56357" y="5030747"/>
            <a:ext cx="5804837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u="none" dirty="0">
                <a:solidFill>
                  <a:srgbClr val="0F172A"/>
                </a:solidFill>
                <a:latin typeface="Hind Siliguri"/>
              </a:rPr>
              <a:t>২০০৪ </a:t>
            </a:r>
            <a:r>
              <a:rPr sz="2800" b="1" u="none" dirty="0" err="1">
                <a:solidFill>
                  <a:srgbClr val="0F172A"/>
                </a:solidFill>
                <a:latin typeface="Hind Siliguri"/>
              </a:rPr>
              <a:t>সালের</a:t>
            </a:r>
            <a:r>
              <a:rPr sz="2800" b="1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2800" b="1" u="none" dirty="0" err="1">
                <a:solidFill>
                  <a:srgbClr val="0F172A"/>
                </a:solidFill>
                <a:latin typeface="Hind Siliguri"/>
              </a:rPr>
              <a:t>সুনামি</a:t>
            </a:r>
            <a:r>
              <a:rPr sz="2800" b="1" u="none" dirty="0">
                <a:solidFill>
                  <a:srgbClr val="0F172A"/>
                </a:solidFill>
                <a:latin typeface="Hind Siliguri"/>
              </a:rPr>
              <a:t>: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ভারত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মহাসাগরের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ভয়াবহ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সুনামিতে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কয়েক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লাখ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মানুষ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প্রাণ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u="none" dirty="0" err="1">
                <a:solidFill>
                  <a:srgbClr val="334155"/>
                </a:solidFill>
                <a:latin typeface="Hind Siliguri"/>
              </a:rPr>
              <a:t>হারায়</a:t>
            </a:r>
            <a:r>
              <a:rPr sz="2800" b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186" y="2602958"/>
            <a:ext cx="369990" cy="2762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714" y="3732413"/>
            <a:ext cx="323741" cy="2762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564" y="5125518"/>
            <a:ext cx="289055" cy="2762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500" y="476250"/>
            <a:ext cx="11601450" cy="5657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 dirty="0" err="1">
                <a:solidFill>
                  <a:srgbClr val="00B0F0"/>
                </a:solidFill>
                <a:latin typeface="Tiro Bangla"/>
              </a:rPr>
              <a:t>সুনামি</a:t>
            </a:r>
            <a:r>
              <a:rPr sz="3900" b="1" i="0" u="none" dirty="0">
                <a:solidFill>
                  <a:srgbClr val="00B0F0"/>
                </a:solidFill>
                <a:latin typeface="Tiro Bangla"/>
              </a:rPr>
              <a:t> (Tsunami): </a:t>
            </a:r>
            <a:r>
              <a:rPr sz="3900" b="1" i="0" u="none" dirty="0" err="1">
                <a:solidFill>
                  <a:srgbClr val="00B0F0"/>
                </a:solidFill>
                <a:latin typeface="Tiro Bangla"/>
              </a:rPr>
              <a:t>সমুদ্রের</a:t>
            </a:r>
            <a:r>
              <a:rPr sz="3900" b="1" i="0" u="none" dirty="0">
                <a:solidFill>
                  <a:srgbClr val="00B0F0"/>
                </a:solidFill>
                <a:latin typeface="Tiro Bangla"/>
              </a:rPr>
              <a:t> </a:t>
            </a:r>
            <a:r>
              <a:rPr sz="3900" b="1" i="0" u="none" dirty="0" err="1">
                <a:solidFill>
                  <a:srgbClr val="00B0F0"/>
                </a:solidFill>
                <a:latin typeface="Tiro Bangla"/>
              </a:rPr>
              <a:t>ভয়াল</a:t>
            </a:r>
            <a:r>
              <a:rPr sz="3900" b="1" i="0" u="none" dirty="0">
                <a:solidFill>
                  <a:srgbClr val="00B0F0"/>
                </a:solidFill>
                <a:latin typeface="Tiro Bangla"/>
              </a:rPr>
              <a:t> </a:t>
            </a:r>
            <a:r>
              <a:rPr sz="3900" b="1" i="0" u="none" dirty="0" err="1">
                <a:solidFill>
                  <a:srgbClr val="00B0F0"/>
                </a:solidFill>
                <a:latin typeface="Tiro Bangla"/>
              </a:rPr>
              <a:t>তরঙ্গ</a:t>
            </a:r>
            <a:endParaRPr sz="3900" b="1" i="0" u="none" dirty="0">
              <a:solidFill>
                <a:srgbClr val="00B0F0"/>
              </a:solidFill>
              <a:latin typeface="Tiro Bangla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1499" y="1165770"/>
            <a:ext cx="12630459" cy="28575"/>
          </a:xfrm>
          <a:prstGeom prst="rect">
            <a:avLst/>
          </a:prstGeom>
          <a:solidFill>
            <a:srgbClr val="0E74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80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499" y="1546596"/>
            <a:ext cx="5678471" cy="164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ভূত্বকের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দুর্বল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ফাটল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ছিদ্রপথ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দিয়ে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ভূগর্ভের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গলিত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ম্যাগমা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ভস্ম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গ্যাস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শিলাখণ্ড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সশব্দে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বাইরে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নির্গত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হওয়াকে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B050"/>
                </a:solidFill>
                <a:latin typeface="Hind Siliguri"/>
              </a:rPr>
              <a:t>অগ্ন্যুৎপাত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বলে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499" y="3730823"/>
            <a:ext cx="5678471" cy="12311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নির্গত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পদার্থ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জমাট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বেঁধে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যে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মোচাকৃতি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পর্বতের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সৃষ্টি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তাকে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334155"/>
                </a:solidFill>
                <a:latin typeface="Hind Siliguri"/>
              </a:rPr>
              <a:t>আগ্নেয়গিরি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বলে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499" y="5306416"/>
            <a:ext cx="5678471" cy="8207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800" b="1" i="0" u="none" dirty="0" err="1">
                <a:solidFill>
                  <a:srgbClr val="0E7490"/>
                </a:solidFill>
                <a:latin typeface="Hind Siliguri"/>
              </a:rPr>
              <a:t>প্রধান</a:t>
            </a:r>
            <a:r>
              <a:rPr sz="2800" b="1" i="0" u="none" dirty="0">
                <a:solidFill>
                  <a:srgbClr val="0E749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E7490"/>
                </a:solidFill>
                <a:latin typeface="Hind Siliguri"/>
              </a:rPr>
              <a:t>অংশ</a:t>
            </a:r>
            <a:r>
              <a:rPr sz="2800" b="1" i="0" u="none" dirty="0">
                <a:solidFill>
                  <a:srgbClr val="0E749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0E749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E7490"/>
                </a:solidFill>
                <a:latin typeface="Hind Siliguri"/>
              </a:rPr>
              <a:t>জ্বালামুখ</a:t>
            </a:r>
            <a:r>
              <a:rPr sz="2800" b="0" i="0" u="none" dirty="0">
                <a:solidFill>
                  <a:srgbClr val="0E7490"/>
                </a:solidFill>
                <a:latin typeface="Hind Siliguri"/>
              </a:rPr>
              <a:t> (Crater), </a:t>
            </a:r>
            <a:r>
              <a:rPr sz="2800" b="0" i="0" u="none" dirty="0" err="1">
                <a:solidFill>
                  <a:srgbClr val="0E7490"/>
                </a:solidFill>
                <a:latin typeface="Hind Siliguri"/>
              </a:rPr>
              <a:t>নল</a:t>
            </a:r>
            <a:r>
              <a:rPr sz="2800" b="0" i="0" u="none" dirty="0">
                <a:solidFill>
                  <a:srgbClr val="0E7490"/>
                </a:solidFill>
                <a:latin typeface="Hind Siliguri"/>
              </a:rPr>
              <a:t> (Vent), </a:t>
            </a:r>
            <a:r>
              <a:rPr sz="2800" b="0" i="0" u="none" dirty="0" err="1">
                <a:solidFill>
                  <a:srgbClr val="0E7490"/>
                </a:solidFill>
                <a:latin typeface="Hind Siliguri"/>
              </a:rPr>
              <a:t>ম্যাগমা</a:t>
            </a:r>
            <a:r>
              <a:rPr sz="2800" b="0" i="0" u="none" dirty="0">
                <a:solidFill>
                  <a:srgbClr val="0E749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E7490"/>
                </a:solidFill>
                <a:latin typeface="Hind Siliguri"/>
              </a:rPr>
              <a:t>প্রকোষ্ঠ</a:t>
            </a:r>
            <a:r>
              <a:rPr sz="2800" b="0" i="0" u="none" dirty="0">
                <a:solidFill>
                  <a:srgbClr val="0E7490"/>
                </a:solidFill>
                <a:latin typeface="Hind Siliguri"/>
              </a:rPr>
              <a:t>।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25" y="1690601"/>
            <a:ext cx="5276850" cy="35623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476250"/>
            <a:ext cx="11601450" cy="6228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0F172A"/>
                </a:solidFill>
                <a:latin typeface="Tiro Bangla"/>
              </a:rPr>
              <a:t>আগ্নেয়গিরির মৌলিক ধারণা</a:t>
            </a:r>
          </a:p>
        </p:txBody>
      </p:sp>
      <p:sp>
        <p:nvSpPr>
          <p:cNvPr id="9" name="Rectangle 8"/>
          <p:cNvSpPr/>
          <p:nvPr/>
        </p:nvSpPr>
        <p:spPr>
          <a:xfrm>
            <a:off x="571500" y="1165770"/>
            <a:ext cx="11049000" cy="28575"/>
          </a:xfrm>
          <a:prstGeom prst="rect">
            <a:avLst/>
          </a:prstGeom>
          <a:solidFill>
            <a:srgbClr val="0E74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0126" y="1614161"/>
            <a:ext cx="9463628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১. </a:t>
            </a:r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ভূগর্ভের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চাপ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হ্রাস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ভূত্বকের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কোনো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অংশ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দুর্বল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হলে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নিচের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গলিত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শিলার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উপর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চাপ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কমে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যায়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0125" y="2636187"/>
            <a:ext cx="9463629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২.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বাষ্প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ও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গ্যাসের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সঞ্চার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ভূগর্ভে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পানি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প্রবেশ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অত্যধিক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তাপে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বাষ্পীভূত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চাপ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সৃষ্টি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0125" y="3778896"/>
            <a:ext cx="10620375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>
                <a:solidFill>
                  <a:srgbClr val="0F172A"/>
                </a:solidFill>
                <a:latin typeface="Hind Siliguri"/>
              </a:rPr>
              <a:t>৩. টেকটোনিক প্লেটের সঞ্চালন:</a:t>
            </a:r>
            <a:r>
              <a:rPr sz="2800" b="0" i="0" u="none">
                <a:solidFill>
                  <a:srgbClr val="334155"/>
                </a:solidFill>
                <a:latin typeface="Hind Siliguri"/>
              </a:rPr>
              <a:t> প্লেট সীমানায় শিলার ঘর্ষণ ও গলনের ফলে ম্যাগমা তৈরি হয়।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6" y="4908079"/>
            <a:ext cx="9774712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৪.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তেজস্ক্রিয়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পদার্থের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বিকিরণ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রেডিয়াম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ইউরেনিয়াম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ইত্যাদির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ভাঙনে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প্রচণ্ড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তাপের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সৃষ্টি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666549"/>
            <a:ext cx="200025" cy="2762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31284"/>
            <a:ext cx="266700" cy="27622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960467"/>
            <a:ext cx="266700" cy="2762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1500" y="476250"/>
            <a:ext cx="11601450" cy="5657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 dirty="0" err="1">
                <a:solidFill>
                  <a:srgbClr val="00B050"/>
                </a:solidFill>
                <a:latin typeface="Tiro Bangla"/>
              </a:rPr>
              <a:t>অগ্ন্যুৎপাতের</a:t>
            </a:r>
            <a:r>
              <a:rPr sz="3900" b="1" i="0" u="none" dirty="0">
                <a:solidFill>
                  <a:srgbClr val="00B050"/>
                </a:solidFill>
                <a:latin typeface="Tiro Bangla"/>
              </a:rPr>
              <a:t> </a:t>
            </a:r>
            <a:r>
              <a:rPr sz="3900" b="1" i="0" u="none" dirty="0" err="1">
                <a:solidFill>
                  <a:srgbClr val="00B050"/>
                </a:solidFill>
                <a:latin typeface="Tiro Bangla"/>
              </a:rPr>
              <a:t>প্রধান</a:t>
            </a:r>
            <a:r>
              <a:rPr sz="3900" b="1" i="0" u="none" dirty="0">
                <a:solidFill>
                  <a:srgbClr val="00B050"/>
                </a:solidFill>
                <a:latin typeface="Tiro Bangla"/>
              </a:rPr>
              <a:t> </a:t>
            </a:r>
            <a:r>
              <a:rPr sz="3900" b="1" i="0" u="none" dirty="0" err="1">
                <a:solidFill>
                  <a:srgbClr val="00B050"/>
                </a:solidFill>
                <a:latin typeface="Tiro Bangla"/>
              </a:rPr>
              <a:t>কারণসমূহ</a:t>
            </a:r>
            <a:endParaRPr sz="3900" b="1" i="0" u="none" dirty="0">
              <a:solidFill>
                <a:srgbClr val="00B050"/>
              </a:solidFill>
              <a:latin typeface="Tiro Bangla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71500" y="1165770"/>
            <a:ext cx="11049000" cy="28575"/>
          </a:xfrm>
          <a:prstGeom prst="rect">
            <a:avLst/>
          </a:prstGeom>
          <a:solidFill>
            <a:srgbClr val="0E74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71352" y="1575345"/>
            <a:ext cx="3492549" cy="413729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49651" y="1575345"/>
            <a:ext cx="3492549" cy="413729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27951" y="1575345"/>
            <a:ext cx="3492549" cy="413729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6552" y="1870620"/>
            <a:ext cx="762000" cy="76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353" y="2782772"/>
            <a:ext cx="349240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সক্রিয়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আগ্নেয়গিরি</a:t>
            </a:r>
            <a:endParaRPr sz="28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353" y="3385095"/>
            <a:ext cx="3492400" cy="20518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যাতে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অবিরাম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মাঝে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মাঝেই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অগ্ন্যুৎপাত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ঘটে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  <a:r>
              <a:rPr sz="2800" dirty="0"/>
              <a:t>
</a:t>
            </a:r>
            <a:r>
              <a:rPr sz="2800" b="1" i="0" u="none" dirty="0" err="1">
                <a:solidFill>
                  <a:srgbClr val="334155"/>
                </a:solidFill>
                <a:latin typeface="Hind Siliguri"/>
              </a:rPr>
              <a:t>উদাহরণ</a:t>
            </a:r>
            <a:r>
              <a:rPr sz="2800" b="1" i="0" u="none" dirty="0">
                <a:solidFill>
                  <a:srgbClr val="334155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ইতালির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স্ট্রম্বলি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4852" y="1870620"/>
            <a:ext cx="762000" cy="762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35401" y="2775495"/>
            <a:ext cx="2849333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সুপ্ত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আগ্নেয়গিরি</a:t>
            </a:r>
            <a:endParaRPr sz="28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9652" y="3385095"/>
            <a:ext cx="3492400" cy="20518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অনেকদিন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অগ্ন্যুৎপাত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বন্ধ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কিন্তু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যেকোনো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সময়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হতে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পারে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।</a:t>
            </a:r>
            <a:r>
              <a:rPr sz="2800" dirty="0">
                <a:solidFill>
                  <a:srgbClr val="00B050"/>
                </a:solidFill>
              </a:rPr>
              <a:t>
</a:t>
            </a:r>
            <a:r>
              <a:rPr sz="2800" b="1" i="0" u="none" dirty="0" err="1">
                <a:solidFill>
                  <a:srgbClr val="00B050"/>
                </a:solidFill>
                <a:latin typeface="Hind Siliguri"/>
              </a:rPr>
              <a:t>উদাহরণ</a:t>
            </a:r>
            <a:r>
              <a:rPr sz="2800" b="1" i="0" u="none" dirty="0">
                <a:solidFill>
                  <a:srgbClr val="00B05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জাপানের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ফুজিয়ামা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93151" y="1870620"/>
            <a:ext cx="762000" cy="762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465122" y="2775495"/>
            <a:ext cx="2894029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মৃত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আগ্নেয়গিরি</a:t>
            </a:r>
            <a:endParaRPr sz="28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27952" y="3385095"/>
            <a:ext cx="3492400" cy="164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ভবিষ্যতে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অগ্ন্যুৎপাতের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কোনো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সম্ভাবনা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নেই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  <a:r>
              <a:rPr sz="2800" dirty="0"/>
              <a:t>
</a:t>
            </a:r>
            <a:r>
              <a:rPr sz="2800" b="1" i="0" u="none" dirty="0" err="1">
                <a:solidFill>
                  <a:srgbClr val="334155"/>
                </a:solidFill>
                <a:latin typeface="Hind Siliguri"/>
              </a:rPr>
              <a:t>উদাহরণ</a:t>
            </a:r>
            <a:r>
              <a:rPr sz="2800" b="1" i="0" u="none" dirty="0">
                <a:solidFill>
                  <a:srgbClr val="334155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মায়ানমারের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পোপো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50852" y="2037307"/>
            <a:ext cx="533400" cy="4286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29152" y="2037307"/>
            <a:ext cx="533400" cy="4286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59839" y="2037307"/>
            <a:ext cx="428625" cy="4286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1500" y="476250"/>
            <a:ext cx="11601450" cy="6228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0F172A"/>
                </a:solidFill>
                <a:latin typeface="Tiro Bangla"/>
              </a:rPr>
              <a:t>আগ্নেয়গিরির প্রকারভেদ (সক্রিয়তার ভিত্তিতে)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1500" y="1165770"/>
            <a:ext cx="11049000" cy="28575"/>
          </a:xfrm>
          <a:prstGeom prst="rect">
            <a:avLst/>
          </a:prstGeom>
          <a:solidFill>
            <a:srgbClr val="0E74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1500" y="1575345"/>
            <a:ext cx="3492549" cy="44389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49799" y="1575345"/>
            <a:ext cx="3492549" cy="44389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28099" y="1575345"/>
            <a:ext cx="3492549" cy="44389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6700" y="1870620"/>
            <a:ext cx="762000" cy="76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57567" y="2775495"/>
            <a:ext cx="2120265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শীল্ড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আগ্নেয়গিরি</a:t>
            </a:r>
            <a:endParaRPr sz="28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5198" y="3950703"/>
            <a:ext cx="3235374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চওড়া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কম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ঢালযুক্ত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তরল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ক্ষারীয়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লাভা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দ্বারা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গঠিত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 (</a:t>
            </a:r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যেমন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: </a:t>
            </a:r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হাওয়াই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দ্বীপ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)।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0" y="1870620"/>
            <a:ext cx="762000" cy="762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970859" y="2775495"/>
            <a:ext cx="2250281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>
                <a:solidFill>
                  <a:srgbClr val="FF0000"/>
                </a:solidFill>
                <a:latin typeface="Hind Siliguri"/>
              </a:rPr>
              <a:t>স্ট্র্যাটো আগ্নেয়গিরি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53497" y="3950703"/>
            <a:ext cx="3235374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>
                <a:solidFill>
                  <a:srgbClr val="334155"/>
                </a:solidFill>
                <a:latin typeface="Hind Siliguri"/>
              </a:rPr>
              <a:t>লাভা ও ছাইয়ের বিকল্প স্তরে গঠিত সুউচ্চ মোচাকৃতি পর্বত।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93299" y="1870620"/>
            <a:ext cx="762000" cy="762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124205" y="2775495"/>
            <a:ext cx="1500187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>
                <a:solidFill>
                  <a:srgbClr val="FF0000"/>
                </a:solidFill>
                <a:latin typeface="Hind Siliguri"/>
              </a:rPr>
              <a:t>সিন্ডার কোণ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31797" y="3950703"/>
            <a:ext cx="3235374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ছোট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আকৃতির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আগ্নেয়গিরি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যা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প্রধানত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ছাই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ক্ষুদ্র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শিলাখণ্ড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দ্বারা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7030A0"/>
                </a:solidFill>
                <a:latin typeface="Hind Siliguri"/>
              </a:rPr>
              <a:t>গঠিত</a:t>
            </a:r>
            <a:r>
              <a:rPr sz="2800" b="0" i="0" u="none" dirty="0">
                <a:solidFill>
                  <a:srgbClr val="7030A0"/>
                </a:solidFill>
                <a:latin typeface="Hind Siliguri"/>
              </a:rPr>
              <a:t>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03387" y="2037307"/>
            <a:ext cx="428625" cy="4286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29300" y="2037307"/>
            <a:ext cx="533400" cy="4286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31412" y="2037307"/>
            <a:ext cx="485775" cy="4286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1500" y="476250"/>
            <a:ext cx="11601450" cy="6228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0F172A"/>
                </a:solidFill>
                <a:latin typeface="Tiro Bangla"/>
              </a:rPr>
              <a:t>আগ্নেয়গিরির প্রকারভেদ (আকৃতির ভিত্তিতে)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1500" y="1165770"/>
            <a:ext cx="11049000" cy="28575"/>
          </a:xfrm>
          <a:prstGeom prst="rect">
            <a:avLst/>
          </a:prstGeom>
          <a:solidFill>
            <a:srgbClr val="0E74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0126" y="1595603"/>
            <a:ext cx="10538282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0B0F0"/>
                </a:solidFill>
                <a:latin typeface="Hind Siliguri"/>
              </a:rPr>
              <a:t>জনপদ</a:t>
            </a:r>
            <a:r>
              <a:rPr sz="2800" b="1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B0F0"/>
                </a:solidFill>
                <a:latin typeface="Hind Siliguri"/>
              </a:rPr>
              <a:t>ধ্বংস</a:t>
            </a:r>
            <a:r>
              <a:rPr sz="2800" b="1" i="0" u="none" dirty="0">
                <a:solidFill>
                  <a:srgbClr val="00B0F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উত্তপ্ত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লাভা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ছাইয়ের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স্তূপে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শহর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গ্রাম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কৃষিজমি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সম্পূর্ণ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চাপা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পড়ে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0126" y="2781088"/>
            <a:ext cx="10538282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বায়ুমণ্ডলীয়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দূষণ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বিষাক্ত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গ্যাস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(SO2, CO2) ও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ছাই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মেঘ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সৃষ্টি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আকাশ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ঢেকে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ফেলে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0126" y="3931581"/>
            <a:ext cx="10538282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0B0F0"/>
                </a:solidFill>
                <a:latin typeface="Hind Siliguri"/>
              </a:rPr>
              <a:t>সুনামি</a:t>
            </a:r>
            <a:r>
              <a:rPr sz="2800" b="1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B0F0"/>
                </a:solidFill>
                <a:latin typeface="Hind Siliguri"/>
              </a:rPr>
              <a:t>সৃষ্টি</a:t>
            </a:r>
            <a:r>
              <a:rPr sz="2800" b="1" i="0" u="none" dirty="0">
                <a:solidFill>
                  <a:srgbClr val="00B0F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সমুদ্রতলের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অগ্ন্যুৎপাতের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প্রভাবে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ভয়াবহ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সুনামির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উৎপত্তি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হতে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পারে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647991"/>
            <a:ext cx="266700" cy="2762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833476"/>
            <a:ext cx="333375" cy="2762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983969"/>
            <a:ext cx="304800" cy="2762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476250"/>
            <a:ext cx="11601450" cy="5657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 dirty="0" err="1">
                <a:solidFill>
                  <a:srgbClr val="FF0000"/>
                </a:solidFill>
                <a:latin typeface="Tiro Bangla"/>
              </a:rPr>
              <a:t>আগ্নেয়গিরির</a:t>
            </a:r>
            <a:r>
              <a:rPr sz="3900" b="1" i="0" u="none" dirty="0">
                <a:solidFill>
                  <a:srgbClr val="FF0000"/>
                </a:solidFill>
                <a:latin typeface="Tiro Bangla"/>
              </a:rPr>
              <a:t> </a:t>
            </a:r>
            <a:r>
              <a:rPr sz="3900" b="1" i="0" u="none" dirty="0" err="1">
                <a:solidFill>
                  <a:srgbClr val="FF0000"/>
                </a:solidFill>
                <a:latin typeface="Tiro Bangla"/>
              </a:rPr>
              <a:t>ক্ষতিকর</a:t>
            </a:r>
            <a:r>
              <a:rPr sz="3900" b="1" i="0" u="none" dirty="0">
                <a:solidFill>
                  <a:srgbClr val="FF0000"/>
                </a:solidFill>
                <a:latin typeface="Tiro Bangla"/>
              </a:rPr>
              <a:t> </a:t>
            </a:r>
            <a:r>
              <a:rPr sz="3900" b="1" i="0" u="none" dirty="0" err="1">
                <a:solidFill>
                  <a:srgbClr val="FF0000"/>
                </a:solidFill>
                <a:latin typeface="Tiro Bangla"/>
              </a:rPr>
              <a:t>ফলাফল</a:t>
            </a:r>
            <a:endParaRPr sz="3900" b="1" i="0" u="none" dirty="0">
              <a:solidFill>
                <a:srgbClr val="FF0000"/>
              </a:solidFill>
              <a:latin typeface="Tiro Bangl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1500" y="1165770"/>
            <a:ext cx="11049000" cy="28575"/>
          </a:xfrm>
          <a:prstGeom prst="rect">
            <a:avLst/>
          </a:prstGeom>
          <a:solidFill>
            <a:srgbClr val="0E74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01726" y="1656521"/>
            <a:ext cx="9898784" cy="8207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800" b="1" i="0" u="none" dirty="0" err="1">
                <a:solidFill>
                  <a:srgbClr val="00B050"/>
                </a:solidFill>
                <a:latin typeface="Hind Siliguri"/>
              </a:rPr>
              <a:t>উর্বর</a:t>
            </a:r>
            <a:r>
              <a:rPr sz="2800" b="1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B050"/>
                </a:solidFill>
                <a:latin typeface="Hind Siliguri"/>
              </a:rPr>
              <a:t>লাভা</a:t>
            </a:r>
            <a:r>
              <a:rPr sz="2800" b="1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B050"/>
                </a:solidFill>
                <a:latin typeface="Hind Siliguri"/>
              </a:rPr>
              <a:t>মৃত্তিকা</a:t>
            </a:r>
            <a:r>
              <a:rPr sz="2800" b="1" i="0" u="none" dirty="0">
                <a:solidFill>
                  <a:srgbClr val="00B05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লাভা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ক্ষয়প্রাপ্ত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হয়ে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অত্যন্ত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উর্বর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কৃষ্ণ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মৃত্তিকা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গঠন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(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যেমন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: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দাক্ষিণাত্য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মালভূমি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)।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01726" y="2939435"/>
            <a:ext cx="9898784" cy="8207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খনিজ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সম্পদ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প্রাপ্তি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সোনা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হীরা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তামা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গন্ধক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ইত্যাদি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মূল্যবান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খনিজ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উত্তোলন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সম্ভব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726" y="4543010"/>
            <a:ext cx="9898784" cy="8207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800" b="1" i="0" u="none" dirty="0" err="1">
                <a:solidFill>
                  <a:srgbClr val="00B050"/>
                </a:solidFill>
                <a:latin typeface="Hind Siliguri"/>
              </a:rPr>
              <a:t>ভূ-তাপীয়</a:t>
            </a:r>
            <a:r>
              <a:rPr sz="2800" b="1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B050"/>
                </a:solidFill>
                <a:latin typeface="Hind Siliguri"/>
              </a:rPr>
              <a:t>শক্তি</a:t>
            </a:r>
            <a:r>
              <a:rPr sz="2800" b="1" i="0" u="none" dirty="0">
                <a:solidFill>
                  <a:srgbClr val="00B050"/>
                </a:solidFill>
                <a:latin typeface="Hind Siliguri"/>
              </a:rPr>
              <a:t> ও </a:t>
            </a:r>
            <a:r>
              <a:rPr sz="2800" b="1" i="0" u="none" dirty="0" err="1">
                <a:solidFill>
                  <a:srgbClr val="00B050"/>
                </a:solidFill>
                <a:latin typeface="Hind Siliguri"/>
              </a:rPr>
              <a:t>পর্যটন</a:t>
            </a:r>
            <a:r>
              <a:rPr sz="2800" b="1" i="0" u="none" dirty="0">
                <a:solidFill>
                  <a:srgbClr val="00B05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গিজার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উষ্ণ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প্রস্রবণ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পর্যটক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আকর্ষণ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বিদ্যু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ৎ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উৎপাদনে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ব্যবহৃত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100" y="1708909"/>
            <a:ext cx="248579" cy="2762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100" y="2991823"/>
            <a:ext cx="248579" cy="2762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100" y="4595398"/>
            <a:ext cx="284091" cy="2762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476250"/>
            <a:ext cx="11601450" cy="6228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0F172A"/>
                </a:solidFill>
                <a:latin typeface="Tiro Bangla"/>
              </a:rPr>
              <a:t>আগ্নেয়গিরির ইতিবাচক/উপকারী ফলাফল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1165770"/>
            <a:ext cx="11049000" cy="28575"/>
          </a:xfrm>
          <a:prstGeom prst="rect">
            <a:avLst/>
          </a:prstGeom>
          <a:solidFill>
            <a:srgbClr val="0E74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71500" y="1487685"/>
            <a:ext cx="5334000" cy="43852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23728" y="1487685"/>
            <a:ext cx="5596772" cy="43852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876300" y="1830585"/>
            <a:ext cx="5280660" cy="430887"/>
          </a:xfrm>
          <a:prstGeom prst="rect">
            <a:avLst/>
          </a:prstGeom>
          <a:noFill/>
        </p:spPr>
        <p:txBody>
          <a:bodyPr wrap="square" lIns="47625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শিক্ষক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পরিচিতি</a:t>
            </a:r>
            <a:endParaRPr sz="28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6300" y="2440185"/>
            <a:ext cx="502920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 smtClean="0">
                <a:solidFill>
                  <a:srgbClr val="334155"/>
                </a:solidFill>
                <a:latin typeface="Hind Siliguri"/>
              </a:rPr>
              <a:t>এস.এ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.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সাইফুল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ইসলাম</a:t>
            </a:r>
            <a:endParaRPr sz="2800" b="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6300" y="3052667"/>
            <a:ext cx="502920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 smtClean="0">
                <a:solidFill>
                  <a:srgbClr val="334155"/>
                </a:solidFill>
                <a:latin typeface="Hind Siliguri"/>
              </a:rPr>
              <a:t>সহকারী</a:t>
            </a:r>
            <a:r>
              <a:rPr sz="28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শিক্ষক</a:t>
            </a:r>
            <a:endParaRPr sz="2800" b="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6299" y="3639834"/>
            <a:ext cx="502920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 smtClean="0">
                <a:solidFill>
                  <a:srgbClr val="334155"/>
                </a:solidFill>
                <a:latin typeface="Hind Siliguri"/>
              </a:rPr>
              <a:t>পানিকাউরিয়া</a:t>
            </a:r>
            <a:r>
              <a:rPr sz="28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মাধ্যমিক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বিদ্যালয়</a:t>
            </a:r>
            <a:endParaRPr sz="2800" b="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4580" y="4303984"/>
            <a:ext cx="502920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 smtClean="0">
                <a:solidFill>
                  <a:srgbClr val="334155"/>
                </a:solidFill>
                <a:latin typeface="Hind Siliguri"/>
              </a:rPr>
              <a:t>কলারোয়া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সাতক্ষীরা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91300" y="1830585"/>
            <a:ext cx="5280660" cy="430887"/>
          </a:xfrm>
          <a:prstGeom prst="rect">
            <a:avLst/>
          </a:prstGeom>
          <a:noFill/>
        </p:spPr>
        <p:txBody>
          <a:bodyPr wrap="square" lIns="43815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পাঠ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পরিচিতি</a:t>
            </a:r>
            <a:endParaRPr sz="28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91299" y="2348186"/>
            <a:ext cx="5280660" cy="30162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as-IN" sz="2800" dirty="0">
                <a:solidFill>
                  <a:srgbClr val="00B0F0"/>
                </a:solidFill>
                <a:latin typeface="Hind Siliguri"/>
              </a:rPr>
              <a:t>শ্রেণি: নবম / দশম</a:t>
            </a:r>
          </a:p>
          <a:p>
            <a:r>
              <a:rPr lang="as-IN" sz="2800" dirty="0" smtClean="0">
                <a:solidFill>
                  <a:srgbClr val="00B0F0"/>
                </a:solidFill>
                <a:latin typeface="Hind Siliguri"/>
              </a:rPr>
              <a:t>বিষয়</a:t>
            </a:r>
            <a:r>
              <a:rPr lang="as-IN" sz="2800" dirty="0">
                <a:solidFill>
                  <a:srgbClr val="00B0F0"/>
                </a:solidFill>
                <a:latin typeface="Hind Siliguri"/>
              </a:rPr>
              <a:t>: ভূগোল ও পরিবেশ</a:t>
            </a:r>
          </a:p>
          <a:p>
            <a:r>
              <a:rPr lang="as-IN" sz="2800" dirty="0" smtClean="0">
                <a:solidFill>
                  <a:srgbClr val="00B0F0"/>
                </a:solidFill>
                <a:latin typeface="Hind Siliguri"/>
              </a:rPr>
              <a:t>অধ্যায়</a:t>
            </a:r>
            <a:r>
              <a:rPr lang="as-IN" sz="2800" dirty="0">
                <a:solidFill>
                  <a:srgbClr val="00B0F0"/>
                </a:solidFill>
                <a:latin typeface="Hind Siliguri"/>
              </a:rPr>
              <a:t>: চতুর্থ (পৃষ্ঠা: ৫২ - ৫৬)</a:t>
            </a:r>
          </a:p>
          <a:p>
            <a:pPr algn="l"/>
            <a:r>
              <a:rPr sz="2800" i="0" u="none" dirty="0" err="1" smtClean="0">
                <a:solidFill>
                  <a:srgbClr val="00B0F0"/>
                </a:solidFill>
                <a:latin typeface="Hind Siliguri"/>
              </a:rPr>
              <a:t>আজকের</a:t>
            </a:r>
            <a:r>
              <a:rPr sz="2800" i="0" u="none" dirty="0" smtClean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i="0" u="none" dirty="0" err="1">
                <a:solidFill>
                  <a:srgbClr val="00B0F0"/>
                </a:solidFill>
                <a:latin typeface="Hind Siliguri"/>
              </a:rPr>
              <a:t>পাঠ</a:t>
            </a:r>
            <a:r>
              <a:rPr sz="2800" i="0" u="none" dirty="0">
                <a:solidFill>
                  <a:srgbClr val="00B0F0"/>
                </a:solidFill>
                <a:latin typeface="Hind Siliguri"/>
              </a:rPr>
              <a:t>: </a:t>
            </a:r>
            <a:r>
              <a:rPr sz="2800" i="0" u="none" dirty="0" err="1">
                <a:solidFill>
                  <a:srgbClr val="FF0000"/>
                </a:solidFill>
                <a:latin typeface="Hind Siliguri"/>
              </a:rPr>
              <a:t>ভূপ্রষ্ঠের</a:t>
            </a:r>
            <a:r>
              <a:rPr sz="280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i="0" u="none" dirty="0" err="1">
                <a:solidFill>
                  <a:srgbClr val="FF0000"/>
                </a:solidFill>
                <a:latin typeface="Hind Siliguri"/>
              </a:rPr>
              <a:t>পরিবর্তন</a:t>
            </a:r>
            <a:r>
              <a:rPr sz="280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i="0" u="none" dirty="0" err="1" smtClean="0">
                <a:solidFill>
                  <a:srgbClr val="FF0000"/>
                </a:solidFill>
                <a:latin typeface="Hind Siliguri"/>
              </a:rPr>
              <a:t>প্রক্রিয়া</a:t>
            </a:r>
            <a:endParaRPr lang="en-US" sz="2800" i="0" u="none" dirty="0" smtClean="0">
              <a:solidFill>
                <a:srgbClr val="FF0000"/>
              </a:solidFill>
              <a:latin typeface="Hind Siliguri"/>
            </a:endParaRPr>
          </a:p>
          <a:p>
            <a:r>
              <a:rPr lang="as-IN" sz="2800" dirty="0">
                <a:solidFill>
                  <a:srgbClr val="00B0F0"/>
                </a:solidFill>
                <a:latin typeface="Hind Siliguri"/>
              </a:rPr>
              <a:t>সময়: ৫০ মিনিট | </a:t>
            </a:r>
            <a:endParaRPr lang="en-US" sz="2800" dirty="0" smtClean="0">
              <a:solidFill>
                <a:srgbClr val="00B0F0"/>
              </a:solidFill>
              <a:latin typeface="Hind Siliguri"/>
            </a:endParaRPr>
          </a:p>
          <a:p>
            <a:r>
              <a:rPr lang="as-IN" sz="2800" dirty="0" smtClean="0">
                <a:solidFill>
                  <a:srgbClr val="00B0F0"/>
                </a:solidFill>
                <a:latin typeface="Hind Siliguri"/>
              </a:rPr>
              <a:t>তারিখ</a:t>
            </a:r>
            <a:r>
              <a:rPr lang="as-IN" sz="2800" dirty="0">
                <a:solidFill>
                  <a:srgbClr val="00B0F0"/>
                </a:solidFill>
                <a:latin typeface="Hind Siliguri"/>
              </a:rPr>
              <a:t>: </a:t>
            </a:r>
            <a:r>
              <a:rPr lang="as-IN" sz="2800" dirty="0" smtClean="0">
                <a:solidFill>
                  <a:srgbClr val="00B0F0"/>
                </a:solidFill>
                <a:latin typeface="Hind Siliguri"/>
              </a:rPr>
              <a:t>০০/০৮/২০২</a:t>
            </a:r>
            <a:r>
              <a:rPr lang="en-US" sz="2800" smtClean="0">
                <a:solidFill>
                  <a:srgbClr val="00B0F0"/>
                </a:solidFill>
                <a:latin typeface="Hind Siliguri"/>
              </a:rPr>
              <a:t>৬</a:t>
            </a:r>
            <a:endParaRPr sz="2800" i="0" u="none" dirty="0">
              <a:solidFill>
                <a:srgbClr val="00B0F0"/>
              </a:solidFill>
              <a:latin typeface="Hind Siliguri"/>
            </a:endParaRP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299" y="1906785"/>
            <a:ext cx="405581" cy="3048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1299" y="1906785"/>
            <a:ext cx="365023" cy="3048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1500" y="476250"/>
            <a:ext cx="11601450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800" b="1" i="0" u="none" dirty="0" err="1">
                <a:solidFill>
                  <a:srgbClr val="00B050"/>
                </a:solidFill>
                <a:latin typeface="Tiro Bangla"/>
              </a:rPr>
              <a:t>পরিচিতি</a:t>
            </a:r>
            <a:endParaRPr sz="4800" b="1" i="0" u="none" dirty="0">
              <a:solidFill>
                <a:srgbClr val="00B050"/>
              </a:solidFill>
              <a:latin typeface="Tiro Bangla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71500" y="1165770"/>
            <a:ext cx="11049000" cy="28575"/>
          </a:xfrm>
          <a:prstGeom prst="rect">
            <a:avLst/>
          </a:prstGeom>
          <a:solidFill>
            <a:srgbClr val="0E74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71500" y="2525910"/>
            <a:ext cx="11049000" cy="2762250"/>
          </a:xfrm>
          <a:prstGeom prst="roundRect">
            <a:avLst>
              <a:gd name="adj" fmla="val 0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371300"/>
              </p:ext>
            </p:extLst>
          </p:nvPr>
        </p:nvGraphicFramePr>
        <p:xfrm>
          <a:off x="571502" y="2581699"/>
          <a:ext cx="11048998" cy="276225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1683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0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7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868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0562">
                <a:tc>
                  <a:txBody>
                    <a:bodyPr/>
                    <a:lstStyle/>
                    <a:p>
                      <a:pPr algn="l"/>
                      <a:r>
                        <a:rPr sz="2100" b="1" i="0" u="none" dirty="0" err="1">
                          <a:solidFill>
                            <a:srgbClr val="FFFFFF"/>
                          </a:solidFill>
                          <a:latin typeface="Tiro Bangla"/>
                        </a:rPr>
                        <a:t>প্রক্রিয়া</a:t>
                      </a:r>
                      <a:endParaRPr sz="2100" b="1" i="0" u="none" dirty="0">
                        <a:solidFill>
                          <a:srgbClr val="FFFFFF"/>
                        </a:solidFill>
                        <a:latin typeface="Tiro Bangla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E749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1" i="0" u="none" dirty="0" err="1">
                          <a:solidFill>
                            <a:srgbClr val="FFFFFF"/>
                          </a:solidFill>
                          <a:latin typeface="Tiro Bangla"/>
                        </a:rPr>
                        <a:t>মূল</a:t>
                      </a:r>
                      <a:r>
                        <a:rPr sz="2100" b="1" i="0" u="none" dirty="0">
                          <a:solidFill>
                            <a:srgbClr val="FFFFFF"/>
                          </a:solidFill>
                          <a:latin typeface="Tiro Bangla"/>
                        </a:rPr>
                        <a:t> </a:t>
                      </a:r>
                      <a:r>
                        <a:rPr sz="2100" b="1" i="0" u="none" dirty="0" err="1">
                          <a:solidFill>
                            <a:srgbClr val="FFFFFF"/>
                          </a:solidFill>
                          <a:latin typeface="Tiro Bangla"/>
                        </a:rPr>
                        <a:t>কারণ</a:t>
                      </a:r>
                      <a:endParaRPr sz="2100" b="1" i="0" u="none" dirty="0">
                        <a:solidFill>
                          <a:srgbClr val="FFFFFF"/>
                        </a:solidFill>
                        <a:latin typeface="Tiro Bangla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E749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1" i="0" u="none">
                          <a:solidFill>
                            <a:srgbClr val="FFFFFF"/>
                          </a:solidFill>
                          <a:latin typeface="Tiro Bangla"/>
                        </a:rPr>
                        <a:t>স্থায়িত্বকাল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E749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1" i="0" u="none">
                          <a:solidFill>
                            <a:srgbClr val="FFFFFF"/>
                          </a:solidFill>
                          <a:latin typeface="Tiro Bangla"/>
                        </a:rPr>
                        <a:t>প্রধান ভূমিরূপ/প্রভাব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E74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562">
                <a:tc>
                  <a:txBody>
                    <a:bodyPr/>
                    <a:lstStyle/>
                    <a:p>
                      <a:pPr algn="l"/>
                      <a:r>
                        <a:rPr sz="1950" b="1" i="0" u="none">
                          <a:solidFill>
                            <a:srgbClr val="334155"/>
                          </a:solidFill>
                          <a:latin typeface="Hind Siliguri"/>
                        </a:rPr>
                        <a:t>ভূমিকম্প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95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প্লেট</a:t>
                      </a:r>
                      <a:r>
                        <a:rPr sz="195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195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সংঘর্ষ</a:t>
                      </a:r>
                      <a:r>
                        <a:rPr sz="195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ও </a:t>
                      </a:r>
                      <a:r>
                        <a:rPr sz="195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শিলাচ্যুতি</a:t>
                      </a:r>
                      <a:endParaRPr sz="1950" b="0" i="0" u="none" dirty="0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95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কয়েক</a:t>
                      </a:r>
                      <a:r>
                        <a:rPr sz="195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195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সেকেন্ড</a:t>
                      </a:r>
                      <a:endParaRPr sz="1950" b="0" i="0" u="none" dirty="0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9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ফাটল, চ্যুতি, নদী গতিপথ পরিবর্তন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0562">
                <a:tc>
                  <a:txBody>
                    <a:bodyPr/>
                    <a:lstStyle/>
                    <a:p>
                      <a:pPr algn="l"/>
                      <a:r>
                        <a:rPr sz="1950" b="1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সুনামি</a:t>
                      </a:r>
                      <a:endParaRPr sz="1950" b="1" i="0" u="none" dirty="0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95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সমুদ্রতলে</a:t>
                      </a:r>
                      <a:r>
                        <a:rPr sz="195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195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ভূকম্পন</a:t>
                      </a:r>
                      <a:endParaRPr sz="1950" b="0" i="0" u="none" dirty="0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9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কয়েক ঘণ্টা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9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উপকূল প্লাবিত ও ব্যাপক ক্ষতি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0564">
                <a:tc>
                  <a:txBody>
                    <a:bodyPr/>
                    <a:lstStyle/>
                    <a:p>
                      <a:pPr algn="l"/>
                      <a:r>
                        <a:rPr sz="1950" b="1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আগ্নেয়গিরি</a:t>
                      </a:r>
                      <a:endParaRPr sz="1950" b="1" i="0" u="none" dirty="0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9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ম্যাগমা ও গ্যাসের চাপ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9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কয়েক দিন/সপ্তাহ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95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আগ্নেয়</a:t>
                      </a:r>
                      <a:r>
                        <a:rPr sz="195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195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পর্বত</a:t>
                      </a:r>
                      <a:r>
                        <a:rPr sz="195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, </a:t>
                      </a:r>
                      <a:r>
                        <a:rPr sz="195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মালভূমি</a:t>
                      </a:r>
                      <a:r>
                        <a:rPr sz="195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ও </a:t>
                      </a:r>
                      <a:r>
                        <a:rPr sz="195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দ্বীপ</a:t>
                      </a:r>
                      <a:endParaRPr sz="1950" b="0" i="0" u="none" dirty="0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71500" y="3902273"/>
            <a:ext cx="168384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55341" y="3902273"/>
            <a:ext cx="294099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196333" y="3902273"/>
            <a:ext cx="223733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7433667" y="3902273"/>
            <a:ext cx="418683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71500" y="4588073"/>
            <a:ext cx="168384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255341" y="4588073"/>
            <a:ext cx="294099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196333" y="4588073"/>
            <a:ext cx="223733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7433667" y="4588073"/>
            <a:ext cx="418683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71500" y="5273873"/>
            <a:ext cx="168384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2255341" y="5273873"/>
            <a:ext cx="294099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196333" y="5273873"/>
            <a:ext cx="223733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433667" y="5273873"/>
            <a:ext cx="418683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71500" y="476250"/>
            <a:ext cx="11601450" cy="6228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0F172A"/>
                </a:solidFill>
                <a:latin typeface="Tiro Bangla"/>
              </a:rPr>
              <a:t>তুলনামূলক সারসংক্ষেপ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1500" y="1165770"/>
            <a:ext cx="11049000" cy="28575"/>
          </a:xfrm>
          <a:prstGeom prst="rect">
            <a:avLst/>
          </a:prstGeom>
          <a:solidFill>
            <a:srgbClr val="0E74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71352" y="1501972"/>
            <a:ext cx="3492549" cy="40975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49651" y="1501972"/>
            <a:ext cx="3492549" cy="40975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27951" y="1501972"/>
            <a:ext cx="3492549" cy="40975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6552" y="1797247"/>
            <a:ext cx="762000" cy="76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19372" y="2702122"/>
            <a:ext cx="1093509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প্রশ্ন</a:t>
            </a:r>
            <a:r>
              <a:rPr sz="2800" b="1" i="0" u="none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 ১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8487" y="3563896"/>
            <a:ext cx="3348499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ধীর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আকস্মিক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পরিবর্তনের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প্রধান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দুটি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পার্থক্য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কী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কী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?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4852" y="1797247"/>
            <a:ext cx="762000" cy="762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611136" y="2702122"/>
            <a:ext cx="1060867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প্রশ্ন 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96786" y="3563896"/>
            <a:ext cx="3348499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ভূমিকম্পের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তিনটি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প্রধান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কারণ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সংক্ষেপে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বলো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93151" y="1797247"/>
            <a:ext cx="762000" cy="762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335580" y="2702122"/>
            <a:ext cx="1191436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প্রশ্ন 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75086" y="3563896"/>
            <a:ext cx="3348499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সক্রিয়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সুপ্ত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আগ্নেয়গিরির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একটি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করে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উদাহরণ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দাও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84202" y="1963934"/>
            <a:ext cx="266700" cy="4286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62502" y="1963934"/>
            <a:ext cx="266700" cy="4286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40801" y="1963934"/>
            <a:ext cx="266700" cy="4286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1500" y="476250"/>
            <a:ext cx="11601450" cy="6228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0F172A"/>
                </a:solidFill>
                <a:latin typeface="Tiro Bangla"/>
              </a:rPr>
              <a:t>শ্রেণির কাজ ও মূল্যায়ন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1500" y="1165770"/>
            <a:ext cx="11049000" cy="28575"/>
          </a:xfrm>
          <a:prstGeom prst="rect">
            <a:avLst/>
          </a:prstGeom>
          <a:solidFill>
            <a:srgbClr val="0E74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3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0126" y="1657692"/>
            <a:ext cx="10305184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প্রশ্ন</a:t>
            </a:r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 ১: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"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আগ্নেয়গিরির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অগ্ন্যুৎপাত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কেবল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ধ্বংসই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আনে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না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সৃষ্টিও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করে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"—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উক্তিটি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পাঠ্যবইয়ের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আলোকে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বিশ্লেষণ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করো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0126" y="3517966"/>
            <a:ext cx="10305184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0F172A"/>
                </a:solidFill>
                <a:latin typeface="Hind Siliguri"/>
              </a:rPr>
              <a:t>প্রশ্ন</a:t>
            </a:r>
            <a:r>
              <a:rPr sz="3200" b="1" i="0" u="none" dirty="0">
                <a:solidFill>
                  <a:srgbClr val="0F172A"/>
                </a:solidFill>
                <a:latin typeface="Hind Siliguri"/>
              </a:rPr>
              <a:t> ২: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ভূমিকম্পের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সময়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পরবর্তী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সময়ে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তোমার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করণীয়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পদক্ষেপসমূহের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একটি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তালিকা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তৈরি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করে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আনবে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710080"/>
            <a:ext cx="258785" cy="2762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570354"/>
            <a:ext cx="258785" cy="2762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476250"/>
            <a:ext cx="11601450" cy="6228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0F172A"/>
                </a:solidFill>
                <a:latin typeface="Tiro Bangla"/>
              </a:rPr>
              <a:t>বাড়ির কাজ (Homework)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1165770"/>
            <a:ext cx="11049000" cy="28575"/>
          </a:xfrm>
          <a:prstGeom prst="rect">
            <a:avLst/>
          </a:prstGeom>
          <a:solidFill>
            <a:srgbClr val="0E74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6100" y="3595687"/>
            <a:ext cx="6019800" cy="6191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  <a14:imgEffect>
                      <a14:colorTemperature colorTemp="53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38100">
            <a:solidFill>
              <a:srgbClr val="FF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976580" y="1350704"/>
            <a:ext cx="8238837" cy="25545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600" b="1" i="0" u="none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ro Bangla"/>
              </a:rPr>
              <a:t>ধন্যবাদ</a:t>
            </a:r>
            <a:r>
              <a:rPr sz="16600" b="1" i="0" u="none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ro Bangla"/>
              </a:rPr>
              <a:t>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7514" y="4482702"/>
            <a:ext cx="10563225" cy="12311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000" b="1" i="0" u="none" dirty="0" err="1">
                <a:solidFill>
                  <a:srgbClr val="FFC000"/>
                </a:solidFill>
                <a:latin typeface="Hind Siliguri"/>
              </a:rPr>
              <a:t>আজকের</a:t>
            </a:r>
            <a:r>
              <a:rPr sz="4000" b="1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C000"/>
                </a:solidFill>
                <a:latin typeface="Hind Siliguri"/>
              </a:rPr>
              <a:t>পাঠে</a:t>
            </a:r>
            <a:r>
              <a:rPr sz="4000" b="1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C000"/>
                </a:solidFill>
                <a:latin typeface="Hind Siliguri"/>
              </a:rPr>
              <a:t>চমৎকার</a:t>
            </a:r>
            <a:r>
              <a:rPr sz="4000" b="1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C000"/>
                </a:solidFill>
                <a:latin typeface="Hind Siliguri"/>
              </a:rPr>
              <a:t>মনোযোগ</a:t>
            </a:r>
            <a:r>
              <a:rPr sz="4000" b="1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C000"/>
                </a:solidFill>
                <a:latin typeface="Hind Siliguri"/>
              </a:rPr>
              <a:t>দেওয়ার</a:t>
            </a:r>
            <a:r>
              <a:rPr sz="4000" b="1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C000"/>
                </a:solidFill>
                <a:latin typeface="Hind Siliguri"/>
              </a:rPr>
              <a:t>জন্য</a:t>
            </a:r>
            <a:r>
              <a:rPr sz="4000" b="1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C000"/>
                </a:solidFill>
                <a:latin typeface="Hind Siliguri"/>
              </a:rPr>
              <a:t>সকল</a:t>
            </a:r>
            <a:r>
              <a:rPr sz="4000" b="1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C000"/>
                </a:solidFill>
                <a:latin typeface="Hind Siliguri"/>
              </a:rPr>
              <a:t>শিক্ষার্থীকে</a:t>
            </a:r>
            <a:r>
              <a:rPr sz="4000" b="1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C000"/>
                </a:solidFill>
                <a:latin typeface="Hind Siliguri"/>
              </a:rPr>
              <a:t>আন্তরিক</a:t>
            </a:r>
            <a:r>
              <a:rPr sz="4000" b="1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C000"/>
                </a:solidFill>
                <a:latin typeface="Hind Siliguri"/>
              </a:rPr>
              <a:t>ধন্যবাদ</a:t>
            </a:r>
            <a:r>
              <a:rPr sz="4000" b="1" i="0" u="none" dirty="0">
                <a:solidFill>
                  <a:srgbClr val="FFC000"/>
                </a:solidFill>
                <a:latin typeface="Hind Siliguri"/>
              </a:rPr>
              <a:t>।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colorTemperature colorTemp="112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71500" y="1640333"/>
            <a:ext cx="11049000" cy="270843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8800" b="1" i="0" u="none" dirty="0" err="1">
                <a:solidFill>
                  <a:srgbClr val="00B050"/>
                </a:solidFill>
                <a:latin typeface="Hind Siliguri"/>
              </a:rPr>
              <a:t>ভূপৃষ্ঠের</a:t>
            </a:r>
            <a:r>
              <a:rPr sz="8800" b="1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8800" b="1" i="0" u="none" dirty="0" err="1">
                <a:solidFill>
                  <a:srgbClr val="00B050"/>
                </a:solidFill>
                <a:latin typeface="Hind Siliguri"/>
              </a:rPr>
              <a:t>পরিবর্তন</a:t>
            </a:r>
            <a:r>
              <a:rPr sz="8800" b="1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8800" b="1" i="0" u="none" dirty="0" err="1">
                <a:solidFill>
                  <a:srgbClr val="00B050"/>
                </a:solidFill>
                <a:latin typeface="Hind Siliguri"/>
              </a:rPr>
              <a:t>প্রক্রিয়া</a:t>
            </a:r>
            <a:endParaRPr sz="8800" b="1" i="0" u="none" dirty="0">
              <a:solidFill>
                <a:srgbClr val="00B050"/>
              </a:solidFill>
              <a:latin typeface="Hind Siligu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500" y="476250"/>
            <a:ext cx="11601450" cy="60272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sz="4000" b="1" i="0" u="none" dirty="0" err="1">
                <a:solidFill>
                  <a:srgbClr val="FF0000"/>
                </a:solidFill>
                <a:latin typeface="Tiro Bangla"/>
              </a:rPr>
              <a:t>আজকের</a:t>
            </a:r>
            <a:r>
              <a:rPr sz="4000" b="1" i="0" u="none" dirty="0">
                <a:solidFill>
                  <a:srgbClr val="FF0000"/>
                </a:solidFill>
                <a:latin typeface="Tiro Bangla"/>
              </a:rPr>
              <a:t> </a:t>
            </a:r>
            <a:r>
              <a:rPr sz="4000" b="1" i="0" u="none" dirty="0" err="1">
                <a:solidFill>
                  <a:srgbClr val="FF0000"/>
                </a:solidFill>
                <a:latin typeface="Tiro Bangla"/>
              </a:rPr>
              <a:t>পাঠ</a:t>
            </a:r>
            <a:r>
              <a:rPr sz="4000" b="1" i="0" u="none" dirty="0">
                <a:solidFill>
                  <a:srgbClr val="FF0000"/>
                </a:solidFill>
                <a:latin typeface="Tiro Bangla"/>
              </a:rPr>
              <a:t> </a:t>
            </a:r>
            <a:r>
              <a:rPr sz="4000" b="1" i="0" u="none" dirty="0" err="1">
                <a:solidFill>
                  <a:srgbClr val="FF0000"/>
                </a:solidFill>
                <a:latin typeface="Tiro Bangla"/>
              </a:rPr>
              <a:t>শিরোনাম</a:t>
            </a:r>
            <a:endParaRPr sz="4000" b="1" i="0" u="none" dirty="0">
              <a:solidFill>
                <a:srgbClr val="FF0000"/>
              </a:solidFill>
              <a:latin typeface="Tiro Bangla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1500" y="1165770"/>
            <a:ext cx="11049000" cy="28575"/>
          </a:xfrm>
          <a:prstGeom prst="rect">
            <a:avLst/>
          </a:prstGeom>
          <a:solidFill>
            <a:srgbClr val="0E74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osiaicBubbl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1481388"/>
            <a:ext cx="1104900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FF0000"/>
                </a:solidFill>
                <a:latin typeface="Hind Siliguri SemiBold"/>
              </a:rPr>
              <a:t>এই</a:t>
            </a:r>
            <a:r>
              <a:rPr sz="28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 SemiBold"/>
              </a:rPr>
              <a:t>পাঠ</a:t>
            </a:r>
            <a:r>
              <a:rPr sz="28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 SemiBold"/>
              </a:rPr>
              <a:t>শেষে</a:t>
            </a:r>
            <a:r>
              <a:rPr sz="28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 SemiBold"/>
              </a:rPr>
              <a:t>শিক্ষার্থীরা</a:t>
            </a:r>
            <a:r>
              <a:rPr sz="2800" b="0" i="0" u="none" dirty="0">
                <a:solidFill>
                  <a:srgbClr val="FF0000"/>
                </a:solidFill>
                <a:latin typeface="Hind Siliguri SemiBold"/>
              </a:rPr>
              <a:t>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0126" y="2071938"/>
            <a:ext cx="10000954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প্রথমত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ভূপৃষ্ঠের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পরিবর্তনের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ধারণা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ধীর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আকস্মিক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পরিবর্তনের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শ্রেণিবিভাগ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ব্যাখ্যা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করতে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পারবে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6999" y="3145763"/>
            <a:ext cx="10000954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0B0F0"/>
                </a:solidFill>
                <a:latin typeface="Hind Siliguri"/>
              </a:rPr>
              <a:t>দ্বিতীয়ত</a:t>
            </a:r>
            <a:r>
              <a:rPr sz="2800" b="1" i="0" u="none" dirty="0">
                <a:solidFill>
                  <a:srgbClr val="00B0F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ভূমিকম্পের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প্রধান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অপ্রধান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কারণসমূহ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এবং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এর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ফলাফল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বিশদভাবে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বর্ণনা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করতে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পারবে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4282736"/>
            <a:ext cx="10620375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তৃতীয়ত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সুনামি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ভয়াবহ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প্রভাব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সম্পর্কে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জ্ঞান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অর্জন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করতে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পারবে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0125" y="5342316"/>
            <a:ext cx="10620375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0B0F0"/>
                </a:solidFill>
                <a:latin typeface="Hind Siliguri"/>
              </a:rPr>
              <a:t>চতুর্থত</a:t>
            </a:r>
            <a:r>
              <a:rPr sz="2800" b="1" i="0" u="none" dirty="0">
                <a:solidFill>
                  <a:srgbClr val="00B0F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আগ্নেয়গিরির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অগ্ন্যুৎপাতের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কারণ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প্রকারভেদ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ফলাফল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বিশ্লেষণ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করতে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পারবে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124326"/>
            <a:ext cx="266700" cy="27622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373" y="3198151"/>
            <a:ext cx="266700" cy="2762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4335124"/>
            <a:ext cx="266700" cy="2762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394704"/>
            <a:ext cx="266700" cy="2762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500" y="476250"/>
            <a:ext cx="11601450" cy="6228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0F172A"/>
                </a:solidFill>
                <a:latin typeface="Tiro Bangla"/>
              </a:rPr>
              <a:t>শিখনফল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1165770"/>
            <a:ext cx="11049000" cy="28575"/>
          </a:xfrm>
          <a:prstGeom prst="rect">
            <a:avLst/>
          </a:prstGeom>
          <a:solidFill>
            <a:srgbClr val="0E74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920" y="1575345"/>
            <a:ext cx="5334000" cy="404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7920" y="1575345"/>
            <a:ext cx="5334000" cy="404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807720" y="1918245"/>
            <a:ext cx="496062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ধীর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পরিবর্তন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(Slow Change)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7720" y="3018500"/>
            <a:ext cx="4724400" cy="2154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সূর্যতাপ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বায়ু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বৃষ্টিপাত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নদী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হিমবাহের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প্রভাবে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শত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শত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বছর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ধরে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অত্যন্ত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ধীরগতিতে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ভূপৃষ্ঠের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যে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পরিবর্তন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ঘটে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তা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-ই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ধীর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পরিবর্তন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22720" y="1918245"/>
            <a:ext cx="4960620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আকস্মিক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পরিবর্তন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(Sudden Change)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22720" y="3018500"/>
            <a:ext cx="4724400" cy="2154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ভূগর্ভস্থ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তাপ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চাপ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শক্তির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আকস্মিক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মুক্তির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ফলে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অত্যন্ত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কম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সময়ে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(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কয়েক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সেকেন্ড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থেকে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কয়েক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মিনিটে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)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সংঘটিত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ভূ-পরিবর্তন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476250"/>
            <a:ext cx="11601450" cy="6228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0F172A"/>
                </a:solidFill>
                <a:latin typeface="Tiro Bangla"/>
              </a:rPr>
              <a:t>ভূপৃষ্ঠের পরিবর্তন প্রক্রিয়া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1165770"/>
            <a:ext cx="11049000" cy="28575"/>
          </a:xfrm>
          <a:prstGeom prst="rect">
            <a:avLst/>
          </a:prstGeom>
          <a:solidFill>
            <a:srgbClr val="0E74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0126" y="1575345"/>
            <a:ext cx="10342130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নগ্নীভবন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(Denudation):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আবহবিকার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ক্ষয়ীভবন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প্রক্রিয়ার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সমন্বয়ে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শিলাস্তরের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উন্মুক্ত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হওয়া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0126" y="2684832"/>
            <a:ext cx="10342130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ক্ষয়ীভবন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 (Erosion):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বৃষ্টিপাত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প্রবহমান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নদী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বাতাসের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টানে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শিলাচূর্ণ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একস্থান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থেকে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স্থানান্তর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0126" y="3908104"/>
            <a:ext cx="10342130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পরিবহন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(Transportation):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ক্ষয়প্রাপ্ত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উপাদানসমূহের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দূরবর্তী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স্থানে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পরিবাহিত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হওয়া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6" y="5247954"/>
            <a:ext cx="10342130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সঞ্চয়ীভবন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 (Deposition):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পলল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পলিজ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বস্তু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সমুদ্র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নিচু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ভূমিতে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জমা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হয়ে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নতুন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ভূমিরূপ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গঠন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627733"/>
            <a:ext cx="259713" cy="2762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737220"/>
            <a:ext cx="259713" cy="27622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960492"/>
            <a:ext cx="259713" cy="2762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300342"/>
            <a:ext cx="259713" cy="2762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00126" y="476250"/>
            <a:ext cx="11172824" cy="5657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 dirty="0" err="1">
                <a:solidFill>
                  <a:srgbClr val="00B0F0"/>
                </a:solidFill>
                <a:latin typeface="Tiro Bangla"/>
              </a:rPr>
              <a:t>ধীর</a:t>
            </a:r>
            <a:r>
              <a:rPr sz="3900" b="1" i="0" u="none" dirty="0">
                <a:solidFill>
                  <a:srgbClr val="00B0F0"/>
                </a:solidFill>
                <a:latin typeface="Tiro Bangla"/>
              </a:rPr>
              <a:t> </a:t>
            </a:r>
            <a:r>
              <a:rPr sz="3900" b="1" i="0" u="none" dirty="0" err="1">
                <a:solidFill>
                  <a:srgbClr val="00B0F0"/>
                </a:solidFill>
                <a:latin typeface="Tiro Bangla"/>
              </a:rPr>
              <a:t>পরিবর্তনের</a:t>
            </a:r>
            <a:r>
              <a:rPr sz="3900" b="1" i="0" u="none" dirty="0">
                <a:solidFill>
                  <a:srgbClr val="00B0F0"/>
                </a:solidFill>
                <a:latin typeface="Tiro Bangla"/>
              </a:rPr>
              <a:t> </a:t>
            </a:r>
            <a:r>
              <a:rPr sz="3900" b="1" i="0" u="none" dirty="0" err="1">
                <a:solidFill>
                  <a:srgbClr val="00B0F0"/>
                </a:solidFill>
                <a:latin typeface="Tiro Bangla"/>
              </a:rPr>
              <a:t>ধাপসমূহ</a:t>
            </a:r>
            <a:endParaRPr sz="3900" b="1" i="0" u="none" dirty="0">
              <a:solidFill>
                <a:srgbClr val="00B0F0"/>
              </a:solidFill>
              <a:latin typeface="Tiro Bangla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1500" y="1165770"/>
            <a:ext cx="11049000" cy="28575"/>
          </a:xfrm>
          <a:prstGeom prst="rect">
            <a:avLst/>
          </a:prstGeom>
          <a:solidFill>
            <a:srgbClr val="0E74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1352" y="1642250"/>
            <a:ext cx="3492549" cy="372407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49651" y="1642250"/>
            <a:ext cx="3492549" cy="3724077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27951" y="1642250"/>
            <a:ext cx="3492549" cy="3724077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6552" y="1937525"/>
            <a:ext cx="762000" cy="76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61156" y="2780687"/>
            <a:ext cx="1723286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 err="1">
                <a:solidFill>
                  <a:srgbClr val="0E7490"/>
                </a:solidFill>
                <a:latin typeface="Hind Siliguri"/>
              </a:rPr>
              <a:t>ভূমিকম্প</a:t>
            </a:r>
            <a:endParaRPr sz="2800" b="1" i="0" u="none" dirty="0">
              <a:solidFill>
                <a:srgbClr val="0E7490"/>
              </a:solidFill>
              <a:latin typeface="Hind Siligu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353" y="3359369"/>
            <a:ext cx="3492548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ভূঅভ্যন্তরের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শক্তিমুক্তির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দরুন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ভূপৃষ্ঠের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হঠা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ৎ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কেঁপে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ওঠা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4852" y="1937525"/>
            <a:ext cx="762000" cy="762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190686" y="2740802"/>
            <a:ext cx="1939636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 err="1">
                <a:solidFill>
                  <a:srgbClr val="0E7490"/>
                </a:solidFill>
                <a:latin typeface="Hind Siliguri"/>
              </a:rPr>
              <a:t>আগ্নেয়গিরি</a:t>
            </a:r>
            <a:endParaRPr sz="2800" b="1" i="0" u="none" dirty="0">
              <a:solidFill>
                <a:srgbClr val="0E7490"/>
              </a:solidFill>
              <a:latin typeface="Hind Siligu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64155" y="3350402"/>
            <a:ext cx="3275288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ভূত্বকের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ফাটল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দিয়ে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গলিত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ম্যাগমা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লাভার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নিঃসরণ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93151" y="1937525"/>
            <a:ext cx="762000" cy="762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226977" y="2740802"/>
            <a:ext cx="135774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 err="1">
                <a:solidFill>
                  <a:srgbClr val="0E7490"/>
                </a:solidFill>
                <a:latin typeface="Hind Siliguri"/>
              </a:rPr>
              <a:t>সুনামি</a:t>
            </a:r>
            <a:endParaRPr sz="2800" b="1" i="0" u="none" dirty="0">
              <a:solidFill>
                <a:srgbClr val="0E7490"/>
              </a:solidFill>
              <a:latin typeface="Hind Siligu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27951" y="3350402"/>
            <a:ext cx="3389792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সমুদ্রতলে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ভূমিকম্পের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ফলে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সৃষ্ট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বিশাল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জলতরঙ্গ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74664" y="2104212"/>
            <a:ext cx="485775" cy="4286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81539" y="2104212"/>
            <a:ext cx="428625" cy="4286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31264" y="2104212"/>
            <a:ext cx="485775" cy="4286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1500" y="476250"/>
            <a:ext cx="11601450" cy="6228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0F172A"/>
                </a:solidFill>
                <a:latin typeface="Tiro Bangla"/>
              </a:rPr>
              <a:t>আকস্মিক পরিবর্তনের প্রভাবক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1500" y="1165770"/>
            <a:ext cx="11049000" cy="28575"/>
          </a:xfrm>
          <a:prstGeom prst="rect">
            <a:avLst/>
          </a:prstGeom>
          <a:solidFill>
            <a:srgbClr val="0E74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1485144"/>
            <a:ext cx="4716938" cy="12311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ভূঅভ্যন্তরে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হঠা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ৎ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শিলার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চ্যুতি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সঞ্চালনের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ফলে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সৃষ্ট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ক্ষণস্থায়ী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কম্পনই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হলো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ভূমিকম্প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5972" y="1615921"/>
            <a:ext cx="6023103" cy="4066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976312" y="2908600"/>
            <a:ext cx="4905375" cy="8207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800" b="1" i="0" u="none" dirty="0" err="1">
                <a:solidFill>
                  <a:srgbClr val="00B050"/>
                </a:solidFill>
                <a:latin typeface="Hind Siliguri"/>
              </a:rPr>
              <a:t>কেন্দ্র</a:t>
            </a:r>
            <a:r>
              <a:rPr sz="2800" b="1" i="0" u="none" dirty="0">
                <a:solidFill>
                  <a:srgbClr val="00B050"/>
                </a:solidFill>
                <a:latin typeface="Hind Siliguri"/>
              </a:rPr>
              <a:t> (Focus):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ভূগর্ভের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যে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B050"/>
                </a:solidFill>
                <a:latin typeface="Hind Siliguri"/>
              </a:rPr>
              <a:t>স্থানেভূকম্পন</a:t>
            </a:r>
            <a:r>
              <a:rPr sz="2800" b="0" i="0" u="none" dirty="0" smtClean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সৃষ্টি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0126" y="3952133"/>
            <a:ext cx="4523982" cy="12311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উপকেন্দ্র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 (Epicenter):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কেন্দ্রের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ঠিক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সোজাসুজি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ভূপৃষ্ঠের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উপরের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স্থান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6" y="5359036"/>
            <a:ext cx="4618250" cy="8207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800" b="1" i="0" u="none" dirty="0" err="1">
                <a:solidFill>
                  <a:srgbClr val="00B050"/>
                </a:solidFill>
                <a:latin typeface="Hind Siliguri"/>
              </a:rPr>
              <a:t>পরিমাপক</a:t>
            </a:r>
            <a:r>
              <a:rPr sz="2800" b="1" i="0" u="none" dirty="0">
                <a:solidFill>
                  <a:srgbClr val="00B05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সিসমোগ্রাফ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যন্ত্র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রিখটার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স্কেল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687" y="2960987"/>
            <a:ext cx="266700" cy="2762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004520"/>
            <a:ext cx="266700" cy="2762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411423"/>
            <a:ext cx="266700" cy="2762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500" y="476250"/>
            <a:ext cx="11601450" cy="6228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0F172A"/>
                </a:solidFill>
                <a:latin typeface="Tiro Bangla"/>
              </a:rPr>
              <a:t>ভূমিকম্পের মৌলিক ধারণা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1165770"/>
            <a:ext cx="11049000" cy="28575"/>
          </a:xfrm>
          <a:prstGeom prst="rect">
            <a:avLst/>
          </a:prstGeom>
          <a:solidFill>
            <a:srgbClr val="0E74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osiaicBubbl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0126" y="1775890"/>
            <a:ext cx="9661590" cy="8207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১. </a:t>
            </a:r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টেকটোনিক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প্লেটের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সঞ্চালন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ভূত্বকের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বিভিন্ন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প্লেট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একটি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অপরের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সাথে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সংঘর্ষ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সরে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যাওয়ার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সময়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ব্যাপক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ভূকম্পন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ঘটে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0126" y="2971736"/>
            <a:ext cx="9661590" cy="8207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800" b="1" i="0" u="none" dirty="0">
                <a:solidFill>
                  <a:srgbClr val="00B0F0"/>
                </a:solidFill>
                <a:latin typeface="Hind Siliguri"/>
              </a:rPr>
              <a:t>২. </a:t>
            </a:r>
            <a:r>
              <a:rPr sz="2800" b="1" i="0" u="none" dirty="0" err="1">
                <a:solidFill>
                  <a:srgbClr val="00B0F0"/>
                </a:solidFill>
                <a:latin typeface="Hind Siliguri"/>
              </a:rPr>
              <a:t>শিলাচ্যুতি</a:t>
            </a:r>
            <a:r>
              <a:rPr sz="2800" b="1" i="0" u="none" dirty="0">
                <a:solidFill>
                  <a:srgbClr val="00B0F0"/>
                </a:solidFill>
                <a:latin typeface="Hind Siliguri"/>
              </a:rPr>
              <a:t> ও </a:t>
            </a:r>
            <a:r>
              <a:rPr sz="2800" b="1" i="0" u="none" dirty="0" err="1">
                <a:solidFill>
                  <a:srgbClr val="00B0F0"/>
                </a:solidFill>
                <a:latin typeface="Hind Siliguri"/>
              </a:rPr>
              <a:t>ভূ-আলোড়ন</a:t>
            </a:r>
            <a:r>
              <a:rPr sz="2800" b="1" i="0" u="none" dirty="0">
                <a:solidFill>
                  <a:srgbClr val="00B0F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ভূগর্ভে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চ্যুতিরেখা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(Fault line)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বরাবর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শিলার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স্থানচ্যুতি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ঘটলে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ভূমিতে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হঠা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ৎ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প্রবল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কম্পন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0126" y="4284599"/>
            <a:ext cx="9661590" cy="8207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৩.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তাপ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বিকিরণ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ও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সংকোচন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পৃথিবীর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অভ্যন্তরীণ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অংশ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ঠান্ডা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হওয়ার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সময়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শিলাস্তরে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সংকোচন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ভাঁজের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সৃষ্টি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828278"/>
            <a:ext cx="304800" cy="2762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24124"/>
            <a:ext cx="266700" cy="2762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336987"/>
            <a:ext cx="304800" cy="2762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476250"/>
            <a:ext cx="11601450" cy="5657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 dirty="0" err="1">
                <a:solidFill>
                  <a:srgbClr val="FF0000"/>
                </a:solidFill>
                <a:latin typeface="Tiro Bangla"/>
              </a:rPr>
              <a:t>ভূমিকম্পের</a:t>
            </a:r>
            <a:r>
              <a:rPr sz="3900" b="1" i="0" u="none" dirty="0">
                <a:solidFill>
                  <a:srgbClr val="FF0000"/>
                </a:solidFill>
                <a:latin typeface="Tiro Bangla"/>
              </a:rPr>
              <a:t> </a:t>
            </a:r>
            <a:r>
              <a:rPr sz="3900" b="1" i="0" u="none" dirty="0" err="1">
                <a:solidFill>
                  <a:srgbClr val="FF0000"/>
                </a:solidFill>
                <a:latin typeface="Tiro Bangla"/>
              </a:rPr>
              <a:t>প্রধান</a:t>
            </a:r>
            <a:r>
              <a:rPr sz="3900" b="1" i="0" u="none" dirty="0">
                <a:solidFill>
                  <a:srgbClr val="FF0000"/>
                </a:solidFill>
                <a:latin typeface="Tiro Bangla"/>
              </a:rPr>
              <a:t> </a:t>
            </a:r>
            <a:r>
              <a:rPr sz="3900" b="1" i="0" u="none" dirty="0" err="1">
                <a:solidFill>
                  <a:srgbClr val="FF0000"/>
                </a:solidFill>
                <a:latin typeface="Tiro Bangla"/>
              </a:rPr>
              <a:t>কারণসমূহ</a:t>
            </a:r>
            <a:endParaRPr sz="3900" b="1" i="0" u="none" dirty="0">
              <a:solidFill>
                <a:srgbClr val="FF0000"/>
              </a:solidFill>
              <a:latin typeface="Tiro Bangl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1500" y="1165770"/>
            <a:ext cx="11049000" cy="28575"/>
          </a:xfrm>
          <a:prstGeom prst="rect">
            <a:avLst/>
          </a:prstGeom>
          <a:solidFill>
            <a:srgbClr val="0E74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1089</Words>
  <Application>Microsoft Office PowerPoint</Application>
  <PresentationFormat>Widescreen</PresentationFormat>
  <Paragraphs>126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Hind Siliguri</vt:lpstr>
      <vt:lpstr>Hind Siliguri SemiBold</vt:lpstr>
      <vt:lpstr>Tiro Bangla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WALTON</dc:creator>
  <cp:keywords/>
  <dc:description>generated using python-pptx</dc:description>
  <cp:lastModifiedBy>WALTON</cp:lastModifiedBy>
  <cp:revision>30</cp:revision>
  <dcterms:created xsi:type="dcterms:W3CDTF">2013-01-27T09:14:16Z</dcterms:created>
  <dcterms:modified xsi:type="dcterms:W3CDTF">2026-08-17T03:53:08Z</dcterms:modified>
  <cp:category/>
</cp:coreProperties>
</file>