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1" r:id="rId4"/>
    <p:sldId id="262" r:id="rId5"/>
    <p:sldId id="274" r:id="rId6"/>
    <p:sldId id="263" r:id="rId7"/>
    <p:sldId id="271" r:id="rId8"/>
    <p:sldId id="264" r:id="rId9"/>
    <p:sldId id="273" r:id="rId10"/>
    <p:sldId id="272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6C6"/>
    <a:srgbClr val="EE0000"/>
    <a:srgbClr val="FF7474"/>
    <a:srgbClr val="7CEB99"/>
    <a:srgbClr val="C189F7"/>
    <a:srgbClr val="76E3FF"/>
    <a:srgbClr val="FFCE3C"/>
    <a:srgbClr val="D4D4D4"/>
    <a:srgbClr val="F6C3FF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47" autoAdjust="0"/>
  </p:normalViewPr>
  <p:slideViewPr>
    <p:cSldViewPr snapToGrid="0">
      <p:cViewPr varScale="1">
        <p:scale>
          <a:sx n="72" d="100"/>
          <a:sy n="72" d="100"/>
        </p:scale>
        <p:origin x="4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6BBC-1093-4871-9FAB-CB7357D6053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274C1-CD87-489C-9E53-D6C4B52F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84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C3327A-B67D-424E-B253-138FB40058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C3327A-B67D-424E-B253-138FB40058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35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7274C1-CD87-489C-9E53-D6C4B52FBB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45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BA88-F897-0C03-A1D1-FC7E9EBE14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41FD4-A2F7-C00A-433C-3700FA594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7CE6C-68CD-D174-CE0D-0712E7BA2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48E00-DD06-C7EF-5867-A4812C76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85115-7D56-8365-5BA8-3906839F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4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1262C-670E-0ACB-4FE9-00D2025E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F81E5E-3521-FC32-32A6-C2AA73CD4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C2D33-C2B6-BE43-C5B2-3DA437842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84F0B-0259-F7BC-C7B5-91F3DD77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69DBE-4560-BC1D-295B-DC52CBB90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99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AABCC6-FC83-8238-A41C-84F8D9432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A584B-ED03-36E8-5B8E-C9D860185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9DB10-A80C-C2E1-C8AE-0EE8EE1D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4FB61-A116-ABB6-E95A-11FF07E7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0184B-A97A-E92E-6C4F-4D9E8491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3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BF838-00CD-AB30-8757-FB8B0AACE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99D9-71F4-0DB3-6779-E86B4778E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29776-7B6D-8900-19CF-FAD6B109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EFD36-E8EE-6B7F-ECB8-0806E4EF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B7DE4-94A6-B067-FBA4-0F4690A5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65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B0417-A5C2-3909-D2B8-B77719377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4B20C-082F-FDD3-AB62-BAB418785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CC2A2-24EE-2A45-9462-4241860AC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58F68-82DA-3C60-F3A0-18B3CFB92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852E4-D42D-B96D-EE89-20EEB16B9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39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8EE91-8CD8-0C6F-8D7F-A5D9AF817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A2C9D-35D5-A960-3179-D1AE6873B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046ED-E76F-52AD-0D5E-F2FE660C4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580EC-AC05-323B-4C2B-B7F7BB59A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F96B1-355F-A3A5-FD85-8C8E2E09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37553-6223-3DF2-747C-91AD1CBE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5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248B-7241-01DF-08A5-3DC766ED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3FE2D-4BE2-15C6-5789-AC673F4C9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9A299-21F8-5E61-5506-30507E410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36498B-2A59-BAE9-F25F-9B403C791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B7887C-B939-2B7E-F0A0-DF5707213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AC779C-7220-5632-E761-ECEE15D03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B47839-0937-D399-A8D9-D4394AC44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4543BE-8F16-BB29-3B52-7CDF9CA8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0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B575-49FB-8DF4-E5DC-4EA180BD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CC6AE-019D-6921-48AF-C5E05F683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2C37C-AF58-7148-BE15-0B2C87E9A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7A695-4CA1-57F0-0812-9FA7203C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0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1E5F16-F3E6-27CE-986B-7A8E1890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2EFADE-D097-04B0-FC21-0C904BB1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5DDE6-0DB9-ED9F-5479-2B35AEB8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5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D5A6D-4D94-4396-2921-73FEECA9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B414D-283B-4CFF-1C4D-18C4D2C31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C61423-41EC-E97D-CF4B-476EFAE95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757FD-2772-3EDD-CBB4-0D5C0450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3E1AA-A7D4-9231-C2EA-F86353B8F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A5627-958C-0A57-578C-A03B4D444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B9913-5E1E-7F53-D73C-DD91E28ED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978ED9-6AD9-DFAC-F478-E8C0071E4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75D15-9C15-4EEF-323B-5AF9BD19D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D1EED-48A3-6A5A-2E5A-E79EA0AF7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1C67C-CDFF-B3BB-90C9-E8C5835B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55B72-F2CD-C8E5-4D20-3E0B6FBF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34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2566D-E6E4-B3BD-6361-792433601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F588B-8C9B-AD5C-E8D4-8717044FE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0BAEB-53C8-5CC3-301D-8A8F74A8A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20E01-F8E5-4606-8422-0874E83A9A6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86DEE-24D6-8625-097E-556A23F21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74454-CA1A-4F50-4986-3410BFBE4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CF75-958F-43FE-844D-812693FD4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3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uble Wave 3">
            <a:extLst>
              <a:ext uri="{FF2B5EF4-FFF2-40B4-BE49-F238E27FC236}">
                <a16:creationId xmlns:a16="http://schemas.microsoft.com/office/drawing/2014/main" id="{81E0C573-4319-EFBA-C56F-9CDF1A5E9063}"/>
              </a:ext>
            </a:extLst>
          </p:cNvPr>
          <p:cNvSpPr/>
          <p:nvPr/>
        </p:nvSpPr>
        <p:spPr>
          <a:xfrm>
            <a:off x="528320" y="203200"/>
            <a:ext cx="10454640" cy="1544320"/>
          </a:xfrm>
          <a:prstGeom prst="doubleWave">
            <a:avLst/>
          </a:prstGeom>
          <a:solidFill>
            <a:srgbClr val="FFFF00"/>
          </a:solidFill>
          <a:ln w="1905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শুভেচ্ছা </a:t>
            </a: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সবাই কেমন আছ 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9FEA77-5654-3C78-C4EA-60FA4BBA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" y="1981200"/>
            <a:ext cx="10454640" cy="47548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120268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>
            <a:extLst>
              <a:ext uri="{FF2B5EF4-FFF2-40B4-BE49-F238E27FC236}">
                <a16:creationId xmlns:a16="http://schemas.microsoft.com/office/drawing/2014/main" id="{615F1822-2F23-EF44-A6E3-B58181959717}"/>
              </a:ext>
            </a:extLst>
          </p:cNvPr>
          <p:cNvSpPr/>
          <p:nvPr/>
        </p:nvSpPr>
        <p:spPr>
          <a:xfrm>
            <a:off x="1210734" y="550333"/>
            <a:ext cx="9296400" cy="1464734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rgbClr val="A2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রিকার যুক্ত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কার্ডগুলোর শব্দগুলো</a:t>
            </a:r>
            <a:r>
              <a:rPr lang="bn-BD" sz="4000" dirty="0">
                <a:solidFill>
                  <a:srgbClr val="A2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পড়ো</a:t>
            </a:r>
            <a:endParaRPr lang="en-US" sz="4000" dirty="0">
              <a:solidFill>
                <a:srgbClr val="A2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070B4-D022-A217-20FD-2AA315B48532}"/>
              </a:ext>
            </a:extLst>
          </p:cNvPr>
          <p:cNvSpPr txBox="1"/>
          <p:nvPr/>
        </p:nvSpPr>
        <p:spPr>
          <a:xfrm>
            <a:off x="465666" y="3336669"/>
            <a:ext cx="1083733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A2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ঘৃত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A8F83-EFF5-4A2B-DB0D-CFEFF0E44CE5}"/>
              </a:ext>
            </a:extLst>
          </p:cNvPr>
          <p:cNvSpPr txBox="1"/>
          <p:nvPr/>
        </p:nvSpPr>
        <p:spPr>
          <a:xfrm>
            <a:off x="1676399" y="2531533"/>
            <a:ext cx="1083734" cy="923330"/>
          </a:xfrm>
          <a:prstGeom prst="rect">
            <a:avLst/>
          </a:prstGeom>
          <a:solidFill>
            <a:srgbClr val="D4D4D4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মৃগ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D8030-318C-3C79-14C0-30A06E1A2862}"/>
              </a:ext>
            </a:extLst>
          </p:cNvPr>
          <p:cNvSpPr txBox="1"/>
          <p:nvPr/>
        </p:nvSpPr>
        <p:spPr>
          <a:xfrm>
            <a:off x="2887131" y="3336669"/>
            <a:ext cx="1193802" cy="1015663"/>
          </a:xfrm>
          <a:prstGeom prst="rect">
            <a:avLst/>
          </a:prstGeom>
          <a:solidFill>
            <a:srgbClr val="F6C3FF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মৃত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78827E-4B85-FAA3-1549-B928993F31F1}"/>
              </a:ext>
            </a:extLst>
          </p:cNvPr>
          <p:cNvSpPr txBox="1"/>
          <p:nvPr/>
        </p:nvSpPr>
        <p:spPr>
          <a:xfrm>
            <a:off x="4174065" y="2652469"/>
            <a:ext cx="1278468" cy="1015663"/>
          </a:xfrm>
          <a:prstGeom prst="rect">
            <a:avLst/>
          </a:prstGeom>
          <a:solidFill>
            <a:srgbClr val="FFCE3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গৃহ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BC58F7-323C-8F99-35DA-73F34AA2A342}"/>
              </a:ext>
            </a:extLst>
          </p:cNvPr>
          <p:cNvSpPr txBox="1"/>
          <p:nvPr/>
        </p:nvSpPr>
        <p:spPr>
          <a:xfrm>
            <a:off x="5655734" y="3454863"/>
            <a:ext cx="1210732" cy="1015663"/>
          </a:xfrm>
          <a:prstGeom prst="rect">
            <a:avLst/>
          </a:prstGeom>
          <a:solidFill>
            <a:srgbClr val="FFC6C6"/>
          </a:solidFill>
          <a:ln w="38100">
            <a:solidFill>
              <a:srgbClr val="FFCE3C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তৃণ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558C0-6C40-AF69-A080-CB3B6E82AC29}"/>
              </a:ext>
            </a:extLst>
          </p:cNvPr>
          <p:cNvSpPr txBox="1"/>
          <p:nvPr/>
        </p:nvSpPr>
        <p:spPr>
          <a:xfrm>
            <a:off x="7086604" y="2819401"/>
            <a:ext cx="1202264" cy="1015663"/>
          </a:xfrm>
          <a:prstGeom prst="rect">
            <a:avLst/>
          </a:prstGeom>
          <a:solidFill>
            <a:srgbClr val="92D05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কৃপা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2F666D-2371-97A0-3E16-3DA5CB6BF107}"/>
              </a:ext>
            </a:extLst>
          </p:cNvPr>
          <p:cNvSpPr txBox="1"/>
          <p:nvPr/>
        </p:nvSpPr>
        <p:spPr>
          <a:xfrm>
            <a:off x="8441267" y="3572934"/>
            <a:ext cx="1270004" cy="1015663"/>
          </a:xfrm>
          <a:prstGeom prst="rect">
            <a:avLst/>
          </a:prstGeom>
          <a:solidFill>
            <a:srgbClr val="76E3FF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466D19-B5AB-F5E5-E9E0-22D33731D571}"/>
              </a:ext>
            </a:extLst>
          </p:cNvPr>
          <p:cNvSpPr txBox="1"/>
          <p:nvPr/>
        </p:nvSpPr>
        <p:spPr>
          <a:xfrm>
            <a:off x="9922939" y="2743200"/>
            <a:ext cx="1142993" cy="1015663"/>
          </a:xfrm>
          <a:prstGeom prst="rect">
            <a:avLst/>
          </a:prstGeom>
          <a:solidFill>
            <a:srgbClr val="7CEB99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ঘৃণা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11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5D4838-D574-437A-F0A4-107914D2E4B1}"/>
              </a:ext>
            </a:extLst>
          </p:cNvPr>
          <p:cNvSpPr txBox="1"/>
          <p:nvPr/>
        </p:nvSpPr>
        <p:spPr>
          <a:xfrm>
            <a:off x="275208" y="1597980"/>
            <a:ext cx="11603114" cy="1446550"/>
          </a:xfrm>
          <a:prstGeom prst="rect">
            <a:avLst/>
          </a:prstGeom>
          <a:solidFill>
            <a:srgbClr val="D4D4D4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5টি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                                                     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1D5C3-D3F4-6C0B-7991-39BCD2F9CEC4}"/>
              </a:ext>
            </a:extLst>
          </p:cNvPr>
          <p:cNvSpPr txBox="1"/>
          <p:nvPr/>
        </p:nvSpPr>
        <p:spPr>
          <a:xfrm>
            <a:off x="4252403" y="465759"/>
            <a:ext cx="3018409" cy="1015663"/>
          </a:xfrm>
          <a:prstGeom prst="rect">
            <a:avLst/>
          </a:prstGeom>
          <a:solidFill>
            <a:srgbClr val="FFC6C6"/>
          </a:solidFill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dirty="0"/>
              <a:t> </a:t>
            </a:r>
            <a:r>
              <a:rPr lang="bn-BD" sz="6000" dirty="0">
                <a:latin typeface="BurigangaSushreeMJ" pitchFamily="2" charset="0"/>
                <a:cs typeface="NikoshBAN" panose="02000000000000000000" pitchFamily="2" charset="0"/>
              </a:rPr>
              <a:t>দলীয় কাজ</a:t>
            </a:r>
            <a:endParaRPr lang="en-US" sz="6000" dirty="0">
              <a:latin typeface="BurigangaSushreeMJ" pitchFamily="2" charset="0"/>
              <a:cs typeface="BurigangaSushreeMJ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99311E-9B2D-0D81-E357-98B18C8945EF}"/>
              </a:ext>
            </a:extLst>
          </p:cNvPr>
          <p:cNvSpPr txBox="1"/>
          <p:nvPr/>
        </p:nvSpPr>
        <p:spPr>
          <a:xfrm>
            <a:off x="1065319" y="3497802"/>
            <a:ext cx="1296137" cy="1015663"/>
          </a:xfrm>
          <a:prstGeom prst="rect">
            <a:avLst/>
          </a:prstGeom>
          <a:solidFill>
            <a:srgbClr val="FFC6C6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গৃহ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F8809F-0990-FD41-A93A-C049A966A28D}"/>
              </a:ext>
            </a:extLst>
          </p:cNvPr>
          <p:cNvSpPr txBox="1"/>
          <p:nvPr/>
        </p:nvSpPr>
        <p:spPr>
          <a:xfrm>
            <a:off x="2858609" y="3497804"/>
            <a:ext cx="1189606" cy="1015661"/>
          </a:xfrm>
          <a:prstGeom prst="rect">
            <a:avLst/>
          </a:prstGeom>
          <a:solidFill>
            <a:srgbClr val="FFCE3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কৃপা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03E0A8-953B-AE91-95C1-8368F79D00CA}"/>
              </a:ext>
            </a:extLst>
          </p:cNvPr>
          <p:cNvSpPr txBox="1"/>
          <p:nvPr/>
        </p:nvSpPr>
        <p:spPr>
          <a:xfrm>
            <a:off x="4545367" y="3497802"/>
            <a:ext cx="1189606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ঘৃত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BA927B-1347-F52F-10D4-2CEECF014DBA}"/>
              </a:ext>
            </a:extLst>
          </p:cNvPr>
          <p:cNvSpPr txBox="1"/>
          <p:nvPr/>
        </p:nvSpPr>
        <p:spPr>
          <a:xfrm>
            <a:off x="6169980" y="3497802"/>
            <a:ext cx="1100831" cy="1015663"/>
          </a:xfrm>
          <a:prstGeom prst="rect">
            <a:avLst/>
          </a:prstGeom>
          <a:solidFill>
            <a:srgbClr val="FF7474"/>
          </a:solidFill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মৃগ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245C4A-D1A0-5708-FE40-E6755D796607}"/>
              </a:ext>
            </a:extLst>
          </p:cNvPr>
          <p:cNvSpPr txBox="1"/>
          <p:nvPr/>
        </p:nvSpPr>
        <p:spPr>
          <a:xfrm>
            <a:off x="7705817" y="3497802"/>
            <a:ext cx="1136341" cy="1015663"/>
          </a:xfrm>
          <a:prstGeom prst="rect">
            <a:avLst/>
          </a:prstGeom>
          <a:solidFill>
            <a:srgbClr val="76E3FF"/>
          </a:solidFill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তৃণ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082F6C-FD35-A4A6-6221-6E28A34D0605}"/>
              </a:ext>
            </a:extLst>
          </p:cNvPr>
          <p:cNvSpPr txBox="1"/>
          <p:nvPr/>
        </p:nvSpPr>
        <p:spPr>
          <a:xfrm>
            <a:off x="9472474" y="3497802"/>
            <a:ext cx="1136341" cy="1015663"/>
          </a:xfrm>
          <a:prstGeom prst="rect">
            <a:avLst/>
          </a:prstGeom>
          <a:solidFill>
            <a:srgbClr val="C189F7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ঘৃণা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89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10CB1A-F842-7C7D-098F-BA1261F67442}"/>
              </a:ext>
            </a:extLst>
          </p:cNvPr>
          <p:cNvSpPr txBox="1"/>
          <p:nvPr/>
        </p:nvSpPr>
        <p:spPr>
          <a:xfrm>
            <a:off x="363985" y="2539014"/>
            <a:ext cx="5424256" cy="1938992"/>
          </a:xfrm>
          <a:prstGeom prst="rect">
            <a:avLst/>
          </a:prstGeom>
          <a:solidFill>
            <a:srgbClr val="FFC6C6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4টি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বাংলা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32890-469F-9DF5-885D-2CCAEF563C09}"/>
              </a:ext>
            </a:extLst>
          </p:cNvPr>
          <p:cNvSpPr txBox="1"/>
          <p:nvPr/>
        </p:nvSpPr>
        <p:spPr>
          <a:xfrm>
            <a:off x="4509856" y="540782"/>
            <a:ext cx="2583402" cy="707886"/>
          </a:xfrm>
          <a:prstGeom prst="rect">
            <a:avLst/>
          </a:prstGeom>
          <a:solidFill>
            <a:srgbClr val="C189F7"/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E97476-7FA8-CAB6-AD61-23CF45205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36" y="1518082"/>
            <a:ext cx="5329191" cy="4625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9370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ED63CBE5-8B5D-C4C9-1852-D8C9A3DDC462}"/>
              </a:ext>
            </a:extLst>
          </p:cNvPr>
          <p:cNvSpPr/>
          <p:nvPr/>
        </p:nvSpPr>
        <p:spPr>
          <a:xfrm>
            <a:off x="559293" y="1402671"/>
            <a:ext cx="10999433" cy="4021585"/>
          </a:xfrm>
          <a:prstGeom prst="irregularSeal2">
            <a:avLst/>
          </a:prstGeom>
          <a:solidFill>
            <a:srgbClr val="EE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সবাইকে</a:t>
            </a:r>
            <a:endParaRPr lang="en-US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796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5C0D17-23A4-3FB5-FFFA-81F0E89AEBC3}"/>
              </a:ext>
            </a:extLst>
          </p:cNvPr>
          <p:cNvSpPr txBox="1"/>
          <p:nvPr/>
        </p:nvSpPr>
        <p:spPr>
          <a:xfrm>
            <a:off x="0" y="0"/>
            <a:ext cx="12192000" cy="666496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8333D30F-856E-6312-DBD8-C77510A142A2}"/>
              </a:ext>
            </a:extLst>
          </p:cNvPr>
          <p:cNvSpPr/>
          <p:nvPr/>
        </p:nvSpPr>
        <p:spPr>
          <a:xfrm>
            <a:off x="4290444" y="192716"/>
            <a:ext cx="4163274" cy="963407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89BA24-0632-BF21-7836-BEDFB846B80F}"/>
              </a:ext>
            </a:extLst>
          </p:cNvPr>
          <p:cNvSpPr txBox="1"/>
          <p:nvPr/>
        </p:nvSpPr>
        <p:spPr>
          <a:xfrm>
            <a:off x="5638800" y="293624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18CB0F-3033-44FA-77AA-01786DF906CE}"/>
              </a:ext>
            </a:extLst>
          </p:cNvPr>
          <p:cNvSpPr txBox="1"/>
          <p:nvPr/>
        </p:nvSpPr>
        <p:spPr>
          <a:xfrm>
            <a:off x="4673600" y="358588"/>
            <a:ext cx="3251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73633-DEAE-DF55-40ED-3A75883A5D15}"/>
              </a:ext>
            </a:extLst>
          </p:cNvPr>
          <p:cNvSpPr txBox="1"/>
          <p:nvPr/>
        </p:nvSpPr>
        <p:spPr>
          <a:xfrm>
            <a:off x="5745018" y="2281382"/>
            <a:ext cx="6132021" cy="20005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BD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আব্দুল বাছিত</a:t>
            </a:r>
          </a:p>
          <a:p>
            <a:r>
              <a:rPr lang="bn-BD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r>
              <a:rPr lang="bn-BD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মাদার খালের পাড় মডেল সরকারি প্রাথমিক বিদ্যালয়।</a:t>
            </a:r>
          </a:p>
          <a:p>
            <a:r>
              <a:rPr lang="bn-BD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bn-BD" sz="28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জকিগঞ্জ, সিলেট।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3D89CD-801F-E5E9-73D9-BD0A6D0C7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9" y="1156122"/>
            <a:ext cx="5136776" cy="48860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9B6540-AB58-14EE-7598-740F52FBE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21" y="2281382"/>
            <a:ext cx="2847724" cy="27376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2339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9652FA1-93C2-2B8D-C0BC-F8807568FC9C}"/>
              </a:ext>
            </a:extLst>
          </p:cNvPr>
          <p:cNvSpPr/>
          <p:nvPr/>
        </p:nvSpPr>
        <p:spPr>
          <a:xfrm>
            <a:off x="3586480" y="294640"/>
            <a:ext cx="5374640" cy="127803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0DE706-8265-B556-45F5-5D1DBC87B3E6}"/>
              </a:ext>
            </a:extLst>
          </p:cNvPr>
          <p:cNvSpPr txBox="1"/>
          <p:nvPr/>
        </p:nvSpPr>
        <p:spPr>
          <a:xfrm>
            <a:off x="4765040" y="508000"/>
            <a:ext cx="314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48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33928D-A09A-DA87-9F30-3D8126D932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20" y="1862237"/>
            <a:ext cx="3810000" cy="4487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9A490E-103D-E426-38FC-230B9EEB4537}"/>
              </a:ext>
            </a:extLst>
          </p:cNvPr>
          <p:cNvSpPr txBox="1"/>
          <p:nvPr/>
        </p:nvSpPr>
        <p:spPr>
          <a:xfrm>
            <a:off x="580234" y="1862237"/>
            <a:ext cx="4379196" cy="3970318"/>
          </a:xfrm>
          <a:prstGeom prst="rect">
            <a:avLst/>
          </a:prstGeom>
          <a:solidFill>
            <a:srgbClr val="AAE57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প্রথম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 ২৮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ঋ-কার শিখিঃ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 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Arrow: Up-Down 1">
            <a:extLst>
              <a:ext uri="{FF2B5EF4-FFF2-40B4-BE49-F238E27FC236}">
                <a16:creationId xmlns:a16="http://schemas.microsoft.com/office/drawing/2014/main" id="{164DE9BD-A8B6-D746-5681-F418D4B9AB1B}"/>
              </a:ext>
            </a:extLst>
          </p:cNvPr>
          <p:cNvSpPr/>
          <p:nvPr/>
        </p:nvSpPr>
        <p:spPr>
          <a:xfrm>
            <a:off x="6096000" y="2041451"/>
            <a:ext cx="283535" cy="4345098"/>
          </a:xfrm>
          <a:prstGeom prst="up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-Down 6">
            <a:extLst>
              <a:ext uri="{FF2B5EF4-FFF2-40B4-BE49-F238E27FC236}">
                <a16:creationId xmlns:a16="http://schemas.microsoft.com/office/drawing/2014/main" id="{3AD04FF1-3A7F-6AB8-317C-EE65369A7AE0}"/>
              </a:ext>
            </a:extLst>
          </p:cNvPr>
          <p:cNvSpPr/>
          <p:nvPr/>
        </p:nvSpPr>
        <p:spPr>
          <a:xfrm>
            <a:off x="5762847" y="2636873"/>
            <a:ext cx="283535" cy="3051545"/>
          </a:xfrm>
          <a:prstGeom prst="up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-Down 7">
            <a:extLst>
              <a:ext uri="{FF2B5EF4-FFF2-40B4-BE49-F238E27FC236}">
                <a16:creationId xmlns:a16="http://schemas.microsoft.com/office/drawing/2014/main" id="{CB4E4057-F428-FFCB-7967-3B749AD1E4EE}"/>
              </a:ext>
            </a:extLst>
          </p:cNvPr>
          <p:cNvSpPr/>
          <p:nvPr/>
        </p:nvSpPr>
        <p:spPr>
          <a:xfrm flipH="1">
            <a:off x="6486331" y="2636873"/>
            <a:ext cx="201547" cy="3051546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7819DC-4764-D7AC-D1C7-9B4BA5D17E0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832" y="3684233"/>
            <a:ext cx="426129" cy="3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8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70B09C-D3C4-AD58-6182-73647AACCD15}"/>
              </a:ext>
            </a:extLst>
          </p:cNvPr>
          <p:cNvSpPr txBox="1"/>
          <p:nvPr/>
        </p:nvSpPr>
        <p:spPr>
          <a:xfrm>
            <a:off x="660400" y="792480"/>
            <a:ext cx="11084560" cy="923330"/>
          </a:xfrm>
          <a:prstGeom prst="rect">
            <a:avLst/>
          </a:prstGeom>
          <a:solidFill>
            <a:srgbClr val="F6C3FF"/>
          </a:solidFill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আজকে আবার  </a:t>
            </a:r>
            <a:r>
              <a:rPr lang="bn-BD" sz="5400" dirty="0">
                <a:solidFill>
                  <a:srgbClr val="EE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ঋ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বর্ণটি সবাই স্মরণ কর এবং খাতায় লিখ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D9B966-11FA-639C-6A0F-300009659952}"/>
              </a:ext>
            </a:extLst>
          </p:cNvPr>
          <p:cNvSpPr txBox="1"/>
          <p:nvPr/>
        </p:nvSpPr>
        <p:spPr>
          <a:xfrm>
            <a:off x="3484880" y="2143760"/>
            <a:ext cx="4124960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9600" dirty="0"/>
              <a:t>  </a:t>
            </a:r>
            <a:r>
              <a:rPr lang="bn-BD" sz="9600" dirty="0">
                <a:solidFill>
                  <a:srgbClr val="00B050"/>
                </a:solidFill>
              </a:rPr>
              <a:t>ঋ</a:t>
            </a:r>
            <a:endParaRPr lang="en-US" sz="9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B0A456-415E-AAED-9AC6-1FAF7D6B735B}"/>
              </a:ext>
            </a:extLst>
          </p:cNvPr>
          <p:cNvSpPr txBox="1"/>
          <p:nvPr/>
        </p:nvSpPr>
        <p:spPr>
          <a:xfrm>
            <a:off x="1188720" y="4937760"/>
            <a:ext cx="10048240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/>
              <a:t>           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ঋ বর্ণের সংক্ষিপ্ত রুপ      কার পড়ব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CD95A2-49CB-D494-DF9F-ABEDBF028A2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00" y="4937760"/>
            <a:ext cx="584200" cy="707886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7E6B6D-E1F7-8FA4-27C4-FC8408EAA07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832" y="3684233"/>
            <a:ext cx="426129" cy="3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1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ACFC3-8536-FD44-2D5B-7CFBA90E4D68}"/>
              </a:ext>
            </a:extLst>
          </p:cNvPr>
          <p:cNvSpPr txBox="1"/>
          <p:nvPr/>
        </p:nvSpPr>
        <p:spPr>
          <a:xfrm>
            <a:off x="985421" y="1606858"/>
            <a:ext cx="10369119" cy="3170099"/>
          </a:xfrm>
          <a:prstGeom prst="rect">
            <a:avLst/>
          </a:prstGeom>
          <a:solidFill>
            <a:srgbClr val="F6C3FF"/>
          </a:solidFill>
          <a:ln w="5715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১.১.১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স্বরধ্বনি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৫.১.৩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১৩.১.৩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কারচিহ্ন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0132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CDC9BE-650E-1EC0-624D-D3A330920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1371600"/>
            <a:ext cx="10117667" cy="3640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C4B210-320D-A053-8408-D4C971239579}"/>
              </a:ext>
            </a:extLst>
          </p:cNvPr>
          <p:cNvSpPr txBox="1"/>
          <p:nvPr/>
        </p:nvSpPr>
        <p:spPr>
          <a:xfrm>
            <a:off x="1566333" y="702733"/>
            <a:ext cx="827193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তোমাদের বাংলা বইয়ের ৪০ পৃষ্টা খোলে দেখো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E3469B-88E8-3711-F9F8-332D40B10868}"/>
              </a:ext>
            </a:extLst>
          </p:cNvPr>
          <p:cNvSpPr txBox="1"/>
          <p:nvPr/>
        </p:nvSpPr>
        <p:spPr>
          <a:xfrm>
            <a:off x="2302933" y="5257801"/>
            <a:ext cx="7467600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ঋ বর্ণের সংক্ষিপ্ত রুপ হলো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934CC0-B5D6-6685-3F4C-C20C3E1762E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932" y="5325533"/>
            <a:ext cx="821267" cy="69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446A7-9E71-F7A0-A537-D96FDEBA7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61B99E-8538-01D3-077E-75F545E7234B}"/>
              </a:ext>
            </a:extLst>
          </p:cNvPr>
          <p:cNvSpPr txBox="1"/>
          <p:nvPr/>
        </p:nvSpPr>
        <p:spPr>
          <a:xfrm>
            <a:off x="1202267" y="251460"/>
            <a:ext cx="9177866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ঠিক রেখে প্রথমে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ঘুরিয়ে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া শিখাবো পরে খাতায় লিখতে দিবো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900AF-9E34-4A08-5279-9281776ED2A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33" y="2071687"/>
            <a:ext cx="4088342" cy="331311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8091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4E1178-4108-0B55-F78F-117E175FE201}"/>
              </a:ext>
            </a:extLst>
          </p:cNvPr>
          <p:cNvSpPr txBox="1"/>
          <p:nvPr/>
        </p:nvSpPr>
        <p:spPr>
          <a:xfrm>
            <a:off x="523783" y="1473693"/>
            <a:ext cx="10999433" cy="2123658"/>
          </a:xfrm>
          <a:prstGeom prst="rect">
            <a:avLst/>
          </a:prstGeom>
          <a:solidFill>
            <a:srgbClr val="F6C3FF"/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/>
              <a:t>   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আমার সাথে সবাই উচ্চারণ করবে উচ্চ স্বরে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BD" sz="7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কৃ, গৃ, ঘৃ ,মৃ, পৃ, তৃ, দৃ, ধৃ ,বৃ ,সৃ </a:t>
            </a:r>
            <a:endParaRPr lang="en-US" sz="7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E24479-749B-C165-300A-9659FD2B7973}"/>
              </a:ext>
            </a:extLst>
          </p:cNvPr>
          <p:cNvSpPr txBox="1"/>
          <p:nvPr/>
        </p:nvSpPr>
        <p:spPr>
          <a:xfrm>
            <a:off x="2895601" y="338668"/>
            <a:ext cx="5105400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 ছবি দেখে শব্দ বলো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18AF2-255F-11E9-0AA4-6CA41ADD3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1777999"/>
            <a:ext cx="2489200" cy="1888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3BE0FB-9CE8-1F6D-E467-AD9BF8657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33" y="2192868"/>
            <a:ext cx="2734734" cy="1329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258BA4-57B6-8F03-9554-ADDACC7CCC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2074333"/>
            <a:ext cx="2734734" cy="14478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BA13EB-993D-8BC8-6895-98FCD8B34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7" y="4444664"/>
            <a:ext cx="3120299" cy="13292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6FB77B-2C57-FCE7-C788-770DDB58DF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252405"/>
            <a:ext cx="3027558" cy="15469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BA4047C-5B82-366D-9095-E6DB876212E7}"/>
              </a:ext>
            </a:extLst>
          </p:cNvPr>
          <p:cNvSpPr txBox="1"/>
          <p:nvPr/>
        </p:nvSpPr>
        <p:spPr>
          <a:xfrm>
            <a:off x="973667" y="3522135"/>
            <a:ext cx="10837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ঘৃত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9E338C-CD9F-40D9-9548-7967D71BAC39}"/>
              </a:ext>
            </a:extLst>
          </p:cNvPr>
          <p:cNvSpPr txBox="1"/>
          <p:nvPr/>
        </p:nvSpPr>
        <p:spPr>
          <a:xfrm>
            <a:off x="2831977" y="5748530"/>
            <a:ext cx="1384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গৃহ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2FCA15-DF7C-18A2-29B8-935F8AD28435}"/>
              </a:ext>
            </a:extLst>
          </p:cNvPr>
          <p:cNvSpPr txBox="1"/>
          <p:nvPr/>
        </p:nvSpPr>
        <p:spPr>
          <a:xfrm>
            <a:off x="8859915" y="3429001"/>
            <a:ext cx="16517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কৃষি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D86C54-D8C0-BA17-115A-724D7CC50782}"/>
              </a:ext>
            </a:extLst>
          </p:cNvPr>
          <p:cNvSpPr txBox="1"/>
          <p:nvPr/>
        </p:nvSpPr>
        <p:spPr>
          <a:xfrm>
            <a:off x="4572000" y="3522135"/>
            <a:ext cx="152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 মৃগ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C0B851-D69F-2E5E-8D43-1BD2FA0618E9}"/>
              </a:ext>
            </a:extLst>
          </p:cNvPr>
          <p:cNvSpPr txBox="1"/>
          <p:nvPr/>
        </p:nvSpPr>
        <p:spPr>
          <a:xfrm flipH="1">
            <a:off x="6773662" y="5553460"/>
            <a:ext cx="15624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তৃণ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6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16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245</Words>
  <Application>Microsoft Office PowerPoint</Application>
  <PresentationFormat>Widescreen</PresentationFormat>
  <Paragraphs>56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BurigangaSushreeMJ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MADAR KHALERPAR GPS</dc:creator>
  <cp:lastModifiedBy>MADAR KHALERPAR GPS</cp:lastModifiedBy>
  <cp:revision>43</cp:revision>
  <dcterms:created xsi:type="dcterms:W3CDTF">2026-08-07T04:13:23Z</dcterms:created>
  <dcterms:modified xsi:type="dcterms:W3CDTF">2026-08-17T08:04:55Z</dcterms:modified>
</cp:coreProperties>
</file>