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3" r:id="rId2"/>
    <p:sldId id="257" r:id="rId3"/>
    <p:sldId id="258" r:id="rId4"/>
    <p:sldId id="259" r:id="rId5"/>
    <p:sldId id="266" r:id="rId6"/>
    <p:sldId id="275" r:id="rId7"/>
    <p:sldId id="276" r:id="rId8"/>
    <p:sldId id="277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5801" autoAdjust="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A109-8BC7-4963-856E-6987BE564F25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23DB7-EC13-4BE4-85F0-6D152D4F0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A109-8BC7-4963-856E-6987BE564F25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23DB7-EC13-4BE4-85F0-6D152D4F0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A109-8BC7-4963-856E-6987BE564F25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23DB7-EC13-4BE4-85F0-6D152D4F0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A109-8BC7-4963-856E-6987BE564F25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23DB7-EC13-4BE4-85F0-6D152D4F0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A109-8BC7-4963-856E-6987BE564F25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23DB7-EC13-4BE4-85F0-6D152D4F0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A109-8BC7-4963-856E-6987BE564F25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23DB7-EC13-4BE4-85F0-6D152D4F0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A109-8BC7-4963-856E-6987BE564F25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23DB7-EC13-4BE4-85F0-6D152D4F0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A109-8BC7-4963-856E-6987BE564F25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23DB7-EC13-4BE4-85F0-6D152D4F0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A109-8BC7-4963-856E-6987BE564F25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23DB7-EC13-4BE4-85F0-6D152D4F0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A109-8BC7-4963-856E-6987BE564F25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23DB7-EC13-4BE4-85F0-6D152D4F0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2A109-8BC7-4963-856E-6987BE564F25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23DB7-EC13-4BE4-85F0-6D152D4F0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2A109-8BC7-4963-856E-6987BE564F25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23DB7-EC13-4BE4-85F0-6D152D4F0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922338"/>
            <a:ext cx="88582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190751"/>
            <a:ext cx="6201965" cy="368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641" y="922338"/>
            <a:ext cx="846534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24125" y="922338"/>
            <a:ext cx="4506516" cy="115411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রসায়ন</a:t>
            </a:r>
            <a:r>
              <a:rPr lang="en-US" sz="3600" dirty="0" smtClean="0">
                <a:solidFill>
                  <a:schemeClr val="tx1"/>
                </a:solidFill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</a:rPr>
              <a:t>ক্লাসে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স্বাগতম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73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28600" y="2209800"/>
            <a:ext cx="5486400" cy="3916363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নামঃ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নজরুল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পদবীঃ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রসায়ন বিভাগ</a:t>
            </a:r>
          </a:p>
          <a:p>
            <a:pPr>
              <a:buNone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আলম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কলেজ</a:t>
            </a: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কোম্পানিগঞ্জ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	 	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মুরাদনগর,কুমিল্লা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99" y="2362200"/>
            <a:ext cx="3200401" cy="2895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69342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95599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রসায়ন ২য় পত্র</a:t>
            </a:r>
          </a:p>
          <a:p>
            <a:pPr>
              <a:buFont typeface="Wingdings" pitchFamily="2" charset="2"/>
              <a:buChar char="ü"/>
            </a:pP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দ্বাদশ</a:t>
            </a:r>
          </a:p>
          <a:p>
            <a:pPr>
              <a:buFont typeface="Wingdings" pitchFamily="2" charset="2"/>
              <a:buChar char="ü"/>
            </a:pP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২য়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bn-BD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জৈব রসায়ন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</a:p>
          <a:p>
            <a:pPr>
              <a:buFont typeface="Wingdings" pitchFamily="2" charset="2"/>
              <a:buChar char="ü"/>
            </a:pP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তারিখঃ১৭/০৮/২৬ </a:t>
            </a:r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ষে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…… </a:t>
            </a:r>
            <a:endPara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০১)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সমগোত্রীয়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০২)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সমগোত্রক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০৩)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প্রোপিন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বিউটিন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সমগোত্রক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০৪)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ইথান্যাল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প্রোপান্যাল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যৌগদুটি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গোত্রীয়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839200" cy="52578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একই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প্রকার মৌল সমন্বয়ে গঠিত সমধর্মী জৈব যৌগ সমূহকে এদের আনবিক ভরের ক্রমবর্ধমান সংখ্যামানে অর্থ্যাৎ অনুস্থিত কার্বন পরমানু সংখ্যার বৃদ্ধি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অনুসারে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সারিবদ্ধ করে যদি প্রত্যেক পাশাপাশি যৌগের মধ্যে মিথিলিন (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-CH</a:t>
            </a:r>
            <a:r>
              <a:rPr lang="en-US" sz="2800" baseline="-25000" dirty="0" smtClean="0">
                <a:solidFill>
                  <a:schemeClr val="tx1"/>
                </a:solidFill>
                <a:cs typeface="NikoshBAN" pitchFamily="2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cs typeface="NikoshBAN" pitchFamily="2" charset="0"/>
              </a:rPr>
              <a:t>-)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মূলকের পার্থক্য থাকে এবং ঐ যৌগসমূহের সংযুক্তিকে একটি সাধারণ সংকেত দ্বারা প্রকাশ করা যায়,তবে ঐ সারিকে ঐ সব যৌগের সমগোত্রীয় শ্রেণি বা হোমোলোগাস সিরিজ বলে।</a:t>
            </a:r>
          </a:p>
          <a:p>
            <a:pPr>
              <a:buNone/>
            </a:pP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অ্যালকেন একটি সমগোত্রীয় শ্রেণি।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রুপ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শ্রেণির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প্রত্যেক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সদস্য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পরস্পরের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সমগোত্রক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>
              <a:buNone/>
            </a:pP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endParaRPr lang="bn-BD" sz="2800" dirty="0" smtClean="0">
              <a:solidFill>
                <a:schemeClr val="tx1"/>
              </a:solidFill>
              <a:latin typeface="NikoshBAN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28600" y="228600"/>
            <a:ext cx="8839200" cy="9144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সমগোত্রীয় শ্রেণি</a:t>
            </a:r>
            <a:endParaRPr lang="bn-BD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b="1" u="sng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প্রোপেন</a:t>
            </a:r>
            <a:r>
              <a:rPr lang="en-US" sz="3200" dirty="0" smtClean="0">
                <a:solidFill>
                  <a:schemeClr val="tx1"/>
                </a:solidFill>
              </a:rPr>
              <a:t> ও </a:t>
            </a:r>
            <a:r>
              <a:rPr lang="en-US" sz="3200" dirty="0" err="1" smtClean="0">
                <a:solidFill>
                  <a:schemeClr val="tx1"/>
                </a:solidFill>
              </a:rPr>
              <a:t>বিউটেন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পরস্পর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সমগোত্রক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কেন</a:t>
            </a:r>
            <a:r>
              <a:rPr lang="en-US" sz="3200" dirty="0" smtClean="0">
                <a:solidFill>
                  <a:schemeClr val="tx1"/>
                </a:solidFill>
              </a:rPr>
              <a:t> ?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একই প্রকার মৌল সমন্বয়ে গঠিত সমধর্মী জৈব যৌগ সমূহকে এদের আনবিক ভরের ক্রমবর্ধমান সংখ্যামানে অর্থ্যাৎ অনুস্থিত কার্বন পরমানু সংখ্যার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ক্র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সারিবদ্ধ করে যদি প্রত্যেক পাশাপাশি যৌগের মধ্যে মিথিলিন (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-CH</a:t>
            </a:r>
            <a:r>
              <a:rPr lang="en-US" sz="2400" baseline="-25000" dirty="0">
                <a:solidFill>
                  <a:schemeClr val="tx1"/>
                </a:solidFill>
                <a:cs typeface="NikoshBAN" pitchFamily="2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cs typeface="NikoshBAN" pitchFamily="2" charset="0"/>
              </a:rPr>
              <a:t>-)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মূলকের পার্থক্য থাকে এবং ঐ যৌগসমূহের সংযুক্তিকে একটি সাধারণ সংকেত দ্বারা প্রকাশ করা যায়,তবে ঐ সারিকে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ঐ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 যৌগের সমগোত্রীয় শ্রেণি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যৌগদ্বয়কে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পরস্পরের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সমগোত্রক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tx1"/>
                </a:solidFill>
              </a:rPr>
              <a:t>প্রোপেন</a:t>
            </a:r>
            <a:r>
              <a:rPr lang="en-US" sz="2400" dirty="0">
                <a:solidFill>
                  <a:schemeClr val="tx1"/>
                </a:solidFill>
              </a:rPr>
              <a:t> ও </a:t>
            </a:r>
            <a:r>
              <a:rPr lang="en-US" sz="2400" dirty="0" err="1">
                <a:solidFill>
                  <a:schemeClr val="tx1"/>
                </a:solidFill>
              </a:rPr>
              <a:t>বিউটেন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পরস্পর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সমগোত্রক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বলা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হয়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কারন</a:t>
            </a:r>
            <a:r>
              <a:rPr lang="en-US" sz="2400" dirty="0" smtClean="0">
                <a:solidFill>
                  <a:schemeClr val="tx1"/>
                </a:solidFill>
              </a:rPr>
              <a:t>-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প্রোপেন</a:t>
            </a:r>
            <a:r>
              <a:rPr lang="en-US" sz="2400" dirty="0">
                <a:solidFill>
                  <a:schemeClr val="tx1"/>
                </a:solidFill>
              </a:rPr>
              <a:t> ও </a:t>
            </a:r>
            <a:r>
              <a:rPr lang="en-US" sz="2400" dirty="0" err="1" smtClean="0">
                <a:solidFill>
                  <a:schemeClr val="tx1"/>
                </a:solidFill>
              </a:rPr>
              <a:t>বিউটেন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একই প্রকার মৌল সমন্বয়ে গঠিত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সমধর্মী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অর্থাৎঅ্যালকেন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শ্রেনির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জৈব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যৌগ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 মিথিলিন (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-CH</a:t>
            </a:r>
            <a:r>
              <a:rPr lang="en-US" sz="2400" baseline="-25000" dirty="0">
                <a:solidFill>
                  <a:schemeClr val="tx1"/>
                </a:solidFill>
                <a:cs typeface="NikoshBAN" pitchFamily="2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cs typeface="NikoshBAN" pitchFamily="2" charset="0"/>
              </a:rPr>
              <a:t>-)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মূলকের পার্থক্য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কায়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এদেরকে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পরস্পর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সমগোত্রক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বলা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হয়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।</a:t>
            </a:r>
            <a:r>
              <a:rPr lang="en-US" sz="2400" dirty="0" err="1" smtClean="0">
                <a:solidFill>
                  <a:schemeClr val="tx1"/>
                </a:solidFill>
              </a:rPr>
              <a:t>এইজন্য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প্রোপেন</a:t>
            </a:r>
            <a:r>
              <a:rPr lang="en-US" sz="2400" dirty="0" smtClean="0">
                <a:solidFill>
                  <a:schemeClr val="tx1"/>
                </a:solidFill>
              </a:rPr>
              <a:t> ও </a:t>
            </a:r>
            <a:r>
              <a:rPr lang="en-US" sz="2400" dirty="0" err="1" smtClean="0">
                <a:solidFill>
                  <a:schemeClr val="tx1"/>
                </a:solidFill>
              </a:rPr>
              <a:t>বিউটেন</a:t>
            </a:r>
            <a:r>
              <a:rPr lang="en-US" sz="2400" dirty="0" smtClean="0">
                <a:solidFill>
                  <a:schemeClr val="tx1"/>
                </a:solidFill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</a:rPr>
              <a:t>পরস্পর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সমগোত্রক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বলা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হয়</a:t>
            </a:r>
            <a:r>
              <a:rPr lang="en-US" sz="2400" dirty="0" smtClean="0">
                <a:solidFill>
                  <a:schemeClr val="tx1"/>
                </a:solidFill>
              </a:rPr>
              <a:t>। 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63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প্রোপিন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ও </a:t>
            </a:r>
            <a:r>
              <a:rPr lang="en-US" sz="3200" dirty="0" err="1" smtClean="0">
                <a:solidFill>
                  <a:schemeClr val="tx1"/>
                </a:solidFill>
              </a:rPr>
              <a:t>বিউটিন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পরস্পর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সমগোত্রক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কেন</a:t>
            </a:r>
            <a:r>
              <a:rPr lang="en-US" sz="3200" dirty="0" smtClean="0">
                <a:solidFill>
                  <a:schemeClr val="tx1"/>
                </a:solidFill>
              </a:rPr>
              <a:t> ?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একই প্রকার মৌল সমন্বয়ে গঠিত সমধর্মী জৈব যৌগ সমূহকে এদের আনবিক ভরের ক্রমবর্ধমান সংখ্যামানে অর্থ্যাৎ অনুস্থিত কার্বন পরমানু সংখ্যার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ক্র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সারিবদ্ধ করে যদি প্রত্যেক পাশাপাশি যৌগের মধ্যে মিথিলিন (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-CH</a:t>
            </a:r>
            <a:r>
              <a:rPr lang="en-US" sz="2400" baseline="-25000" dirty="0">
                <a:solidFill>
                  <a:schemeClr val="tx1"/>
                </a:solidFill>
                <a:cs typeface="NikoshBAN" pitchFamily="2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cs typeface="NikoshBAN" pitchFamily="2" charset="0"/>
              </a:rPr>
              <a:t>-)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মূলকের পার্থক্য থাকে এবং ঐ যৌগসমূহের সংযুক্তিকে একটি সাধারণ সংকেত দ্বারা প্রকাশ করা যায়,তবে ঐ সারিকে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ঐ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 যৌগের সমগোত্রীয় শ্রেণি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যৌগদ্বয়কে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পরস্পরের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সমগোত্রক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2400" dirty="0" err="1" smtClean="0">
                <a:solidFill>
                  <a:schemeClr val="tx1"/>
                </a:solidFill>
              </a:rPr>
              <a:t>প্রোপিন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ও </a:t>
            </a:r>
            <a:r>
              <a:rPr lang="en-US" sz="2400" dirty="0" err="1" smtClean="0">
                <a:solidFill>
                  <a:schemeClr val="tx1"/>
                </a:solidFill>
              </a:rPr>
              <a:t>বিউটিন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পরস্পর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সমগোত্রক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বলা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হয়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কারন</a:t>
            </a:r>
            <a:r>
              <a:rPr lang="en-US" sz="2400" dirty="0" smtClean="0">
                <a:solidFill>
                  <a:schemeClr val="tx1"/>
                </a:solidFill>
              </a:rPr>
              <a:t>-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প্রোপিন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ও </a:t>
            </a:r>
            <a:r>
              <a:rPr lang="en-US" sz="2400" dirty="0" err="1" smtClean="0">
                <a:solidFill>
                  <a:schemeClr val="tx1"/>
                </a:solidFill>
              </a:rPr>
              <a:t>বিউটিন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একই প্রকার মৌল সমন্বয়ে গঠিত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সমধর্মী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অর্থাৎঅ্যালকিন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শ্রেনির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জৈব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যৌগ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 মিথিলিন (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-CH</a:t>
            </a:r>
            <a:r>
              <a:rPr lang="en-US" sz="2400" baseline="-25000" dirty="0">
                <a:solidFill>
                  <a:schemeClr val="tx1"/>
                </a:solidFill>
                <a:cs typeface="NikoshBAN" pitchFamily="2" charset="0"/>
              </a:rPr>
              <a:t>2</a:t>
            </a:r>
            <a:r>
              <a:rPr lang="en-US" sz="2400" dirty="0">
                <a:solidFill>
                  <a:schemeClr val="tx1"/>
                </a:solidFill>
                <a:cs typeface="NikoshBAN" pitchFamily="2" charset="0"/>
              </a:rPr>
              <a:t>-)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মূলকের পার্থক্য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কায়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এদেরকে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পরস্পর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সমগোত্রক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বলা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হয়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।</a:t>
            </a:r>
            <a:r>
              <a:rPr lang="en-US" sz="2400" dirty="0" err="1" smtClean="0">
                <a:solidFill>
                  <a:schemeClr val="tx1"/>
                </a:solidFill>
              </a:rPr>
              <a:t>এইজন্য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প্রোপিন</a:t>
            </a:r>
            <a:r>
              <a:rPr lang="en-US" sz="2400" dirty="0" smtClean="0">
                <a:solidFill>
                  <a:schemeClr val="tx1"/>
                </a:solidFill>
              </a:rPr>
              <a:t> ও </a:t>
            </a:r>
            <a:r>
              <a:rPr lang="en-US" sz="2400" dirty="0" err="1" smtClean="0">
                <a:solidFill>
                  <a:schemeClr val="tx1"/>
                </a:solidFill>
              </a:rPr>
              <a:t>বিউটিন</a:t>
            </a:r>
            <a:r>
              <a:rPr lang="en-US" sz="2400" dirty="0" smtClean="0">
                <a:solidFill>
                  <a:schemeClr val="tx1"/>
                </a:solidFill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</a:rPr>
              <a:t>পরস্পর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সমগোত্রক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বলা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হয়</a:t>
            </a:r>
            <a:r>
              <a:rPr lang="en-US" sz="2400" dirty="0" smtClean="0">
                <a:solidFill>
                  <a:schemeClr val="tx1"/>
                </a:solidFill>
              </a:rPr>
              <a:t>। 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52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</a:rPr>
              <a:t>ইথান্যাল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ও </a:t>
            </a:r>
            <a:r>
              <a:rPr lang="en-US" sz="2800" dirty="0" err="1" smtClean="0">
                <a:solidFill>
                  <a:schemeClr val="tx1"/>
                </a:solidFill>
              </a:rPr>
              <a:t>প্রোপান্যাল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পরস্পর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সমগোত্রক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কেন</a:t>
            </a:r>
            <a:r>
              <a:rPr lang="en-US" sz="2800" dirty="0" smtClean="0">
                <a:solidFill>
                  <a:schemeClr val="tx1"/>
                </a:solidFill>
              </a:rPr>
              <a:t> ?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50292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একই প্রকার মৌল সমন্বয়ে গঠিত সমধর্মী জৈব যৌগ সমূহকে এদের আনবিক ভরের ক্রমবর্ধমান সংখ্যামানে অর্থ্যাৎ অনুস্থিত কার্বন পরমানু সংখ্যার বৃদ্ধি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ক্র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 সারিবদ্ধ করে যদি প্রত্যেক পাশাপাশি যৌগের মধ্যে মিথিলিন (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-CH</a:t>
            </a:r>
            <a:r>
              <a:rPr lang="en-US" sz="2400" baseline="-25000" dirty="0" smtClean="0">
                <a:solidFill>
                  <a:schemeClr val="tx1"/>
                </a:solidFill>
                <a:cs typeface="NikoshBAN" pitchFamily="2" charset="0"/>
              </a:rPr>
              <a:t>2</a:t>
            </a:r>
            <a:r>
              <a:rPr lang="en-US" sz="2400" dirty="0" smtClean="0">
                <a:solidFill>
                  <a:schemeClr val="tx1"/>
                </a:solidFill>
                <a:cs typeface="NikoshBAN" pitchFamily="2" charset="0"/>
              </a:rPr>
              <a:t>-)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মূলকের পার্থক্য থাকে এবং ঐ যৌগসমূহের সংযুক্তিকে একটি সাধারণ সংকেত দ্বারা প্রকাশ করা যায়,তবে ঐ সারিকে ঐ সব যৌগের সমগোত্রীয় শ্রেণি বলে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যৌগদ্বয়কে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পরস্পরের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সমগোত্রক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2400" dirty="0" err="1" smtClean="0">
                <a:solidFill>
                  <a:schemeClr val="tx1"/>
                </a:solidFill>
              </a:rPr>
              <a:t>ইথান্যাল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ও </a:t>
            </a:r>
            <a:r>
              <a:rPr lang="en-US" sz="2400" dirty="0" err="1" smtClean="0">
                <a:solidFill>
                  <a:schemeClr val="tx1"/>
                </a:solidFill>
              </a:rPr>
              <a:t>প্রোপান্যাল</a:t>
            </a:r>
            <a:r>
              <a:rPr lang="en-US" sz="2400" dirty="0" smtClean="0">
                <a:solidFill>
                  <a:schemeClr val="tx1"/>
                </a:solidFill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</a:rPr>
              <a:t>পরস্পর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সমগোত্রক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বলা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হয়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কারন</a:t>
            </a:r>
            <a:r>
              <a:rPr lang="en-US" sz="2400" dirty="0" smtClean="0">
                <a:solidFill>
                  <a:schemeClr val="tx1"/>
                </a:solidFill>
              </a:rPr>
              <a:t>-</a:t>
            </a:r>
          </a:p>
          <a:p>
            <a:pPr marL="0" indent="0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ইথান্যাল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প্রোপান্যাল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একই প্রকার মৌল সমন্বয়ে গঠিত সমধর্মী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ৎ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অ্যালডিহাইড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শ্রেনির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জৈব যৌগ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 মিথিলিন (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-CH</a:t>
            </a:r>
            <a:r>
              <a:rPr lang="en-US" sz="2400" baseline="-25000" dirty="0" smtClean="0">
                <a:solidFill>
                  <a:schemeClr val="tx1"/>
                </a:solidFill>
                <a:cs typeface="NikoshBAN" pitchFamily="2" charset="0"/>
              </a:rPr>
              <a:t>2</a:t>
            </a:r>
            <a:r>
              <a:rPr lang="en-US" sz="2400" dirty="0" smtClean="0">
                <a:solidFill>
                  <a:schemeClr val="tx1"/>
                </a:solidFill>
                <a:cs typeface="NikoshBAN" pitchFamily="2" charset="0"/>
              </a:rPr>
              <a:t>-)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মূলকের পার্থক্য থা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কায়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এদেরকে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পরস্পর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সমগোত্রক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বলা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হয়</a:t>
            </a:r>
            <a:r>
              <a:rPr lang="en-US" sz="2400" dirty="0" smtClean="0">
                <a:solidFill>
                  <a:schemeClr val="tx1"/>
                </a:solidFill>
              </a:rPr>
              <a:t> ।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52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685800"/>
            <a:ext cx="48006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14601"/>
            <a:ext cx="8153400" cy="23622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HCHO ও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</a:rPr>
              <a:t>CH</a:t>
            </a:r>
            <a:r>
              <a:rPr lang="bn-BD" sz="2800" baseline="-25000" dirty="0" smtClean="0">
                <a:solidFill>
                  <a:schemeClr val="tx1"/>
                </a:solidFill>
                <a:latin typeface="NikoshBAN" pitchFamily="2" charset="0"/>
              </a:rPr>
              <a:t>3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</a:rPr>
              <a:t>CHO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যৌগদ্বয় কি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সমগোত্র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="" xmlns:a16="http://schemas.microsoft.com/office/drawing/2014/main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-34636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354327"/>
            <a:ext cx="468469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০১)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বিউটানল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নল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সমগোত্রক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025"/>
            <a:ext cx="3541690" cy="18216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u="sng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76400"/>
            <a:ext cx="7467600" cy="3881731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flowers-garden-colorful-colourf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676400"/>
            <a:ext cx="7467600" cy="388173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</TotalTime>
  <Words>541</Words>
  <Application>Microsoft Office PowerPoint</Application>
  <PresentationFormat>On-screen Show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শিক্ষক পরিচিতি</vt:lpstr>
      <vt:lpstr>পাঠ পরিচিতি</vt:lpstr>
      <vt:lpstr>শিখনফল</vt:lpstr>
      <vt:lpstr>PowerPoint Presentation</vt:lpstr>
      <vt:lpstr>প্রোপেন ও বিউটেন পরস্পর সমগোত্রক কেন ? </vt:lpstr>
      <vt:lpstr>প্রোপিন ও বিউটিন পরস্পর সমগোত্রক কেন ? </vt:lpstr>
      <vt:lpstr>ইথান্যাল  ও প্রোপান্যাল  পরস্পর সমগোত্রক কেন ? </vt:lpstr>
      <vt:lpstr>একক কাজ </vt:lpstr>
      <vt:lpstr>বাড়ির কাজ</vt:lpstr>
      <vt:lpstr>ধন্যবাদ সবাইকে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</dc:title>
  <dc:creator>User</dc:creator>
  <cp:lastModifiedBy>HP</cp:lastModifiedBy>
  <cp:revision>63</cp:revision>
  <dcterms:created xsi:type="dcterms:W3CDTF">2016-06-14T16:45:43Z</dcterms:created>
  <dcterms:modified xsi:type="dcterms:W3CDTF">2026-08-17T01:48:46Z</dcterms:modified>
</cp:coreProperties>
</file>