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333" r:id="rId2"/>
    <p:sldId id="321" r:id="rId3"/>
    <p:sldId id="334" r:id="rId4"/>
    <p:sldId id="262" r:id="rId5"/>
    <p:sldId id="341" r:id="rId6"/>
    <p:sldId id="347" r:id="rId7"/>
    <p:sldId id="342" r:id="rId8"/>
    <p:sldId id="343" r:id="rId9"/>
    <p:sldId id="344" r:id="rId10"/>
    <p:sldId id="345" r:id="rId11"/>
    <p:sldId id="346" r:id="rId12"/>
    <p:sldId id="336" r:id="rId13"/>
    <p:sldId id="340" r:id="rId14"/>
    <p:sldId id="335" r:id="rId15"/>
    <p:sldId id="337" r:id="rId16"/>
    <p:sldId id="338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1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AD648304-A3BA-7FAE-4D78-B8941E1FFE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3" y="41402"/>
            <a:ext cx="12017242" cy="67232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矩形 21">
            <a:extLst>
              <a:ext uri="{FF2B5EF4-FFF2-40B4-BE49-F238E27FC236}">
                <a16:creationId xmlns:a16="http://schemas.microsoft.com/office/drawing/2014/main" xmlns="" id="{CE9F19BC-2188-71E9-3241-50DED1DBB8F1}"/>
              </a:ext>
            </a:extLst>
          </p:cNvPr>
          <p:cNvSpPr/>
          <p:nvPr userDrawn="1"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19">
            <a:extLst>
              <a:ext uri="{FF2B5EF4-FFF2-40B4-BE49-F238E27FC236}">
                <a16:creationId xmlns:a16="http://schemas.microsoft.com/office/drawing/2014/main" xmlns="" id="{8CA8504B-7109-BE75-DDCD-4AA701AE3C9A}"/>
              </a:ext>
            </a:extLst>
          </p:cNvPr>
          <p:cNvSpPr/>
          <p:nvPr userDrawn="1"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F9553C68-19C1-E1AE-4BBF-181762A387EC}"/>
              </a:ext>
            </a:extLst>
          </p:cNvPr>
          <p:cNvSpPr/>
          <p:nvPr userDrawn="1"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xmlns="" id="{B43BAC34-3CFF-4784-EDDE-D2407AABD5DC}"/>
              </a:ext>
            </a:extLst>
          </p:cNvPr>
          <p:cNvSpPr/>
          <p:nvPr userDrawn="1"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6">
            <a:extLst>
              <a:ext uri="{FF2B5EF4-FFF2-40B4-BE49-F238E27FC236}">
                <a16:creationId xmlns:a16="http://schemas.microsoft.com/office/drawing/2014/main" xmlns="" id="{32B40858-0B8D-CCAA-F99A-A366A62DA099}"/>
              </a:ext>
            </a:extLst>
          </p:cNvPr>
          <p:cNvSpPr/>
          <p:nvPr userDrawn="1"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7">
            <a:extLst>
              <a:ext uri="{FF2B5EF4-FFF2-40B4-BE49-F238E27FC236}">
                <a16:creationId xmlns:a16="http://schemas.microsoft.com/office/drawing/2014/main" xmlns="" id="{927FE858-62A7-E3DB-5A9E-FAEBE2EBCF52}"/>
              </a:ext>
            </a:extLst>
          </p:cNvPr>
          <p:cNvSpPr/>
          <p:nvPr userDrawn="1"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9">
            <a:extLst>
              <a:ext uri="{FF2B5EF4-FFF2-40B4-BE49-F238E27FC236}">
                <a16:creationId xmlns:a16="http://schemas.microsoft.com/office/drawing/2014/main" xmlns="" id="{D6AB5132-EFB4-0043-7E70-F812FBAE4233}"/>
              </a:ext>
            </a:extLst>
          </p:cNvPr>
          <p:cNvSpPr/>
          <p:nvPr userDrawn="1"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1">
            <a:extLst>
              <a:ext uri="{FF2B5EF4-FFF2-40B4-BE49-F238E27FC236}">
                <a16:creationId xmlns:a16="http://schemas.microsoft.com/office/drawing/2014/main" xmlns="" id="{F036AC0A-4D5B-E74D-C3AE-7D63138B17D0}"/>
              </a:ext>
            </a:extLst>
          </p:cNvPr>
          <p:cNvSpPr/>
          <p:nvPr userDrawn="1"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3">
            <a:extLst>
              <a:ext uri="{FF2B5EF4-FFF2-40B4-BE49-F238E27FC236}">
                <a16:creationId xmlns:a16="http://schemas.microsoft.com/office/drawing/2014/main" xmlns="" id="{950ABD43-8E2A-7344-D8A9-552B999F6AF2}"/>
              </a:ext>
            </a:extLst>
          </p:cNvPr>
          <p:cNvSpPr/>
          <p:nvPr userDrawn="1"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椭圆 14">
            <a:extLst>
              <a:ext uri="{FF2B5EF4-FFF2-40B4-BE49-F238E27FC236}">
                <a16:creationId xmlns:a16="http://schemas.microsoft.com/office/drawing/2014/main" xmlns="" id="{56216B7C-AF21-C627-C8DB-842D3641BBCD}"/>
              </a:ext>
            </a:extLst>
          </p:cNvPr>
          <p:cNvSpPr/>
          <p:nvPr userDrawn="1"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矩形 21">
            <a:extLst>
              <a:ext uri="{FF2B5EF4-FFF2-40B4-BE49-F238E27FC236}">
                <a16:creationId xmlns:a16="http://schemas.microsoft.com/office/drawing/2014/main" xmlns="" id="{4DD2704C-70F7-0A00-63D7-385A4B9C9159}"/>
              </a:ext>
            </a:extLst>
          </p:cNvPr>
          <p:cNvSpPr/>
          <p:nvPr userDrawn="1"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3">
            <a:extLst>
              <a:ext uri="{FF2B5EF4-FFF2-40B4-BE49-F238E27FC236}">
                <a16:creationId xmlns:a16="http://schemas.microsoft.com/office/drawing/2014/main" xmlns="" id="{ACEB8DF1-9F0C-CDEA-2979-C8CA5478FE6B}"/>
              </a:ext>
            </a:extLst>
          </p:cNvPr>
          <p:cNvSpPr/>
          <p:nvPr userDrawn="1"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4">
            <a:extLst>
              <a:ext uri="{FF2B5EF4-FFF2-40B4-BE49-F238E27FC236}">
                <a16:creationId xmlns:a16="http://schemas.microsoft.com/office/drawing/2014/main" xmlns="" id="{FEE381E1-7724-FF61-E7E2-5F255366B9E6}"/>
              </a:ext>
            </a:extLst>
          </p:cNvPr>
          <p:cNvSpPr/>
          <p:nvPr userDrawn="1"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5">
            <a:extLst>
              <a:ext uri="{FF2B5EF4-FFF2-40B4-BE49-F238E27FC236}">
                <a16:creationId xmlns:a16="http://schemas.microsoft.com/office/drawing/2014/main" xmlns="" id="{7FFA1971-135F-00DF-1640-91E96A3D309E}"/>
              </a:ext>
            </a:extLst>
          </p:cNvPr>
          <p:cNvSpPr/>
          <p:nvPr userDrawn="1"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6">
            <a:extLst>
              <a:ext uri="{FF2B5EF4-FFF2-40B4-BE49-F238E27FC236}">
                <a16:creationId xmlns:a16="http://schemas.microsoft.com/office/drawing/2014/main" xmlns="" id="{BEE3D82B-0EDA-4976-5A9B-DAC207DD4385}"/>
              </a:ext>
            </a:extLst>
          </p:cNvPr>
          <p:cNvSpPr/>
          <p:nvPr userDrawn="1"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7">
            <a:extLst>
              <a:ext uri="{FF2B5EF4-FFF2-40B4-BE49-F238E27FC236}">
                <a16:creationId xmlns:a16="http://schemas.microsoft.com/office/drawing/2014/main" xmlns="" id="{46C9CC22-D311-1DCB-2D95-DF8C1F384CF2}"/>
              </a:ext>
            </a:extLst>
          </p:cNvPr>
          <p:cNvSpPr/>
          <p:nvPr userDrawn="1"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8">
            <a:extLst>
              <a:ext uri="{FF2B5EF4-FFF2-40B4-BE49-F238E27FC236}">
                <a16:creationId xmlns:a16="http://schemas.microsoft.com/office/drawing/2014/main" xmlns="" id="{215E708F-D778-C164-7252-90C49CB6C2D1}"/>
              </a:ext>
            </a:extLst>
          </p:cNvPr>
          <p:cNvSpPr/>
          <p:nvPr userDrawn="1"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19">
            <a:extLst>
              <a:ext uri="{FF2B5EF4-FFF2-40B4-BE49-F238E27FC236}">
                <a16:creationId xmlns:a16="http://schemas.microsoft.com/office/drawing/2014/main" xmlns="" id="{D7D999BF-35A7-C34E-FDA5-A86C35CA9396}"/>
              </a:ext>
            </a:extLst>
          </p:cNvPr>
          <p:cNvSpPr/>
          <p:nvPr userDrawn="1"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椭圆 20">
            <a:extLst>
              <a:ext uri="{FF2B5EF4-FFF2-40B4-BE49-F238E27FC236}">
                <a16:creationId xmlns:a16="http://schemas.microsoft.com/office/drawing/2014/main" xmlns="" id="{5A9AE90E-ACBE-8129-6F57-14C487E61875}"/>
              </a:ext>
            </a:extLst>
          </p:cNvPr>
          <p:cNvSpPr/>
          <p:nvPr userDrawn="1"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79125CB-B722-4F2F-5A1D-846D832035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7" y="1284669"/>
            <a:ext cx="4227898" cy="4107934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sp>
        <p:nvSpPr>
          <p:cNvPr id="31" name="矩形 10">
            <a:extLst>
              <a:ext uri="{FF2B5EF4-FFF2-40B4-BE49-F238E27FC236}">
                <a16:creationId xmlns:a16="http://schemas.microsoft.com/office/drawing/2014/main" xmlns="" id="{0F1F311D-113C-588E-DCB3-5FE14505840D}"/>
              </a:ext>
            </a:extLst>
          </p:cNvPr>
          <p:cNvSpPr/>
          <p:nvPr userDrawn="1"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12">
            <a:extLst>
              <a:ext uri="{FF2B5EF4-FFF2-40B4-BE49-F238E27FC236}">
                <a16:creationId xmlns:a16="http://schemas.microsoft.com/office/drawing/2014/main" xmlns="" id="{43542BD6-637B-78C1-23CF-6B51EA33247C}"/>
              </a:ext>
            </a:extLst>
          </p:cNvPr>
          <p:cNvSpPr/>
          <p:nvPr userDrawn="1"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6091E44-1D7C-96BD-F0F0-7381A6036A2D}"/>
              </a:ext>
            </a:extLst>
          </p:cNvPr>
          <p:cNvSpPr txBox="1"/>
          <p:nvPr userDrawn="1"/>
        </p:nvSpPr>
        <p:spPr>
          <a:xfrm>
            <a:off x="5344681" y="2993194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2824D68-BC74-29D1-A14B-E04706532630}"/>
              </a:ext>
            </a:extLst>
          </p:cNvPr>
          <p:cNvSpPr txBox="1"/>
          <p:nvPr userDrawn="1"/>
        </p:nvSpPr>
        <p:spPr>
          <a:xfrm>
            <a:off x="5528871" y="3491690"/>
            <a:ext cx="1443091" cy="803865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D634EFF-A2A3-67AA-5F76-877D12F051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352" y="2479537"/>
            <a:ext cx="2072340" cy="2942822"/>
          </a:xfrm>
          <a:prstGeom prst="rect">
            <a:avLst/>
          </a:prstGeom>
        </p:spPr>
      </p:pic>
      <p:grpSp>
        <p:nvGrpSpPr>
          <p:cNvPr id="37" name="Group 36"/>
          <p:cNvGrpSpPr/>
          <p:nvPr userDrawn="1"/>
        </p:nvGrpSpPr>
        <p:grpSpPr>
          <a:xfrm>
            <a:off x="10312487" y="6232155"/>
            <a:ext cx="1704626" cy="610027"/>
            <a:chOff x="10106043" y="6228968"/>
            <a:chExt cx="1704626" cy="610027"/>
          </a:xfrm>
        </p:grpSpPr>
        <p:pic>
          <p:nvPicPr>
            <p:cNvPr id="38" name="Picture 3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 userDrawn="1"/>
        </p:nvSpPr>
        <p:spPr>
          <a:xfrm>
            <a:off x="3191077" y="6641076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3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 userDrawn="1"/>
        </p:nvSpPr>
        <p:spPr>
          <a:xfrm>
            <a:off x="1193044" y="671320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Pair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 userDrawn="1"/>
        </p:nvSpPr>
        <p:spPr>
          <a:xfrm rot="10800000">
            <a:off x="771731" y="152251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918232" cy="91823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918232" cy="9182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918232" cy="91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0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0" dirty="0" smtClean="0">
                <a:latin typeface="Bauhaus 93" panose="04030905020B02020C02" pitchFamily="82" charset="0"/>
                <a:cs typeface="NikoshBAN" panose="02000000000000000000" pitchFamily="2" charset="0"/>
              </a:rPr>
              <a:t>IDENTITY</a:t>
            </a:r>
            <a:endParaRPr lang="en-US" sz="4400" b="0" dirty="0">
              <a:latin typeface="Bauhaus 93" panose="04030905020B02020C02" pitchFamily="8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 userDrawn="1"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  <a:endParaRPr lang="en-US" sz="2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63" y="5322340"/>
            <a:ext cx="1051300" cy="11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7655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Group</a:t>
            </a:r>
            <a:r>
              <a:rPr lang="en-US" sz="300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Students</a:t>
            </a:r>
            <a:r>
              <a:rPr lang="en-US" sz="2000" b="1" baseline="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will be able to.........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 userDrawn="1"/>
        </p:nvSpPr>
        <p:spPr>
          <a:xfrm>
            <a:off x="4086809" y="536950"/>
            <a:ext cx="4096139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Learning Outcomes</a:t>
            </a:r>
            <a:endParaRPr lang="en-US" sz="3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781062" y="634561"/>
            <a:ext cx="3483028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Individual Work</a:t>
            </a:r>
            <a:endParaRPr lang="bn-IN" sz="3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596052" y="701039"/>
            <a:ext cx="3193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Assessment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791520"/>
            <a:ext cx="32031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Home</a:t>
            </a:r>
            <a:r>
              <a:rPr lang="en-US" sz="4000" b="1" baseline="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Work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7" y="81417"/>
            <a:ext cx="11980506" cy="66807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3" y="3698299"/>
            <a:ext cx="6861576" cy="283413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2985796" y="6623635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2985796" y="6558318"/>
            <a:ext cx="71202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Md.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Koyes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Ahmed, Assistant Teacher, Mohammadpur A.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Gofur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GPS,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Dakshin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Surma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Sylhet</a:t>
            </a:r>
            <a:r>
              <a:rPr lang="en-US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endParaRPr lang="en-US" sz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4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oyesdsurma.syl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5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9051" y="631065"/>
            <a:ext cx="8011236" cy="555137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17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21536" y="1483491"/>
            <a:ext cx="951063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Rahat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Hello Namira, how are you?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Namira: I’m fine, thanks. And you?</a:t>
            </a:r>
            <a:endParaRPr lang="en-US" sz="3200" dirty="0" smtClean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Ra</a:t>
            </a:r>
            <a:r>
              <a:rPr lang="bn-BD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hat: I’m good. Where are you going?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Namira: I’m going to buy some medicines.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Rahat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BD" sz="32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Okay, goodbye. See you later.</a:t>
            </a:r>
          </a:p>
          <a:p>
            <a:pPr>
              <a:lnSpc>
                <a:spcPct val="150000"/>
              </a:lnSpc>
            </a:pPr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Namira: Goodbye!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0803" y="563008"/>
            <a:ext cx="684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 out the dialogue with your friend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791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278" y="1546803"/>
            <a:ext cx="11860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Rearrange the words in correct order </a:t>
            </a:r>
          </a:p>
          <a:p>
            <a:pPr algn="ctr"/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to make meaning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1216" y="2867775"/>
            <a:ext cx="53814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Are / you/ how?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Are / where / going/ you?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Meet / to/ you/ nice. 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Later/ you/ see.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hello/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saying/ greets/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Namira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8507" y="2867775"/>
            <a:ext cx="59534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How are you?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Where are you going?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Nice to meet you.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See you later.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greets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Namira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saying hello.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4183" y="1812542"/>
            <a:ext cx="86452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Rewrite the sentences using capital letters and punctuation marks where necessary 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966" y="3380136"/>
            <a:ext cx="6786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Namira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fine thanks and you</a:t>
            </a:r>
          </a:p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good where are you going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74265" y="4793725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eriod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Namira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I’m fine, thanks. And you?</a:t>
            </a:r>
          </a:p>
          <a:p>
            <a:pPr marL="514350" indent="-514350">
              <a:buFontTx/>
              <a:buAutoNum type="alphaLcPeriod"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I’m good. Where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you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going?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42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2928" y="1911911"/>
            <a:ext cx="7951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Put tick (∙) mark to the correct answer.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584" y="2768305"/>
            <a:ext cx="4187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Here ‘drug’ means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55026" y="2849284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medicine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415670" y="2829860"/>
            <a:ext cx="1656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fruit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461" y="2829860"/>
            <a:ext cx="397565" cy="50051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072191" y="2768305"/>
            <a:ext cx="397565" cy="5005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03584" y="3450792"/>
            <a:ext cx="432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Here ‘friend’ means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55026" y="3512347"/>
            <a:ext cx="230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companion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415669" y="3475220"/>
            <a:ext cx="1726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brother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57460" y="3473500"/>
            <a:ext cx="397565" cy="50051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1217660" y="3450792"/>
            <a:ext cx="397565" cy="5005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03584" y="4133279"/>
            <a:ext cx="432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Here ‘nice’ means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55025" y="4215243"/>
            <a:ext cx="2716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dislike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9415668" y="4225686"/>
            <a:ext cx="1404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fine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20095" y="4133279"/>
            <a:ext cx="397565" cy="50051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777947" y="4164056"/>
            <a:ext cx="397565" cy="5005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03584" y="4820993"/>
            <a:ext cx="465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For greeting we say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55257" y="4858473"/>
            <a:ext cx="20604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 bye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9415669" y="4882592"/>
            <a:ext cx="155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Hello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777947" y="4882592"/>
            <a:ext cx="397565" cy="5005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1005320" y="4830185"/>
            <a:ext cx="397565" cy="50051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03583" y="5503480"/>
            <a:ext cx="5274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For farewell we say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41771" y="5549941"/>
            <a:ext cx="1884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Goodbye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9415668" y="5539498"/>
            <a:ext cx="155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b) 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Hi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857460" y="5550373"/>
            <a:ext cx="397565" cy="50051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0846294" y="5514834"/>
            <a:ext cx="397565" cy="50051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/>
      <p:bldP spid="5" grpId="0"/>
      <p:bldP spid="6" grpId="0" animBg="1"/>
      <p:bldP spid="6" grpId="1" animBg="1"/>
      <p:bldP spid="7" grpId="0" animBg="1"/>
      <p:bldP spid="7" grpId="1" animBg="1"/>
      <p:bldP spid="8" grpId="0" build="p"/>
      <p:bldP spid="9" grpId="0"/>
      <p:bldP spid="10" grpId="0"/>
      <p:bldP spid="11" grpId="0" animBg="1"/>
      <p:bldP spid="11" grpId="1" animBg="1"/>
      <p:bldP spid="12" grpId="0" animBg="1"/>
      <p:bldP spid="12" grpId="1" animBg="1"/>
      <p:bldP spid="13" grpId="0" build="p"/>
      <p:bldP spid="14" grpId="0"/>
      <p:bldP spid="15" grpId="0"/>
      <p:bldP spid="16" grpId="0" animBg="1"/>
      <p:bldP spid="16" grpId="1" animBg="1"/>
      <p:bldP spid="17" grpId="0" animBg="1"/>
      <p:bldP spid="17" grpId="1" animBg="1"/>
      <p:bldP spid="18" grpId="0" build="p"/>
      <p:bldP spid="19" grpId="0"/>
      <p:bldP spid="20" grpId="0"/>
      <p:bldP spid="21" grpId="0" animBg="1"/>
      <p:bldP spid="21" grpId="1" animBg="1"/>
      <p:bldP spid="22" grpId="0" animBg="1"/>
      <p:bldP spid="22" grpId="1" animBg="1"/>
      <p:bldP spid="23" grpId="0" build="p"/>
      <p:bldP spid="24" grpId="0"/>
      <p:bldP spid="25" grpId="0"/>
      <p:bldP spid="26" grpId="0" animBg="1"/>
      <p:bldP spid="26" grpId="1" animBg="1"/>
      <p:bldP spid="27" grpId="0" animBg="1"/>
      <p:bldP spid="2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094687"/>
              </p:ext>
            </p:extLst>
          </p:nvPr>
        </p:nvGraphicFramePr>
        <p:xfrm>
          <a:off x="2124765" y="2773754"/>
          <a:ext cx="8185426" cy="31632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92713"/>
                <a:gridCol w="4092713"/>
              </a:tblGrid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A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 B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Goodbye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while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Later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drug for treatment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Buy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Purchase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Some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Farewell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27203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Medicine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few</a:t>
                      </a:r>
                      <a:endParaRPr lang="en-US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01078" y="2085818"/>
            <a:ext cx="7951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Match the words in column A with column B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140765" y="3485322"/>
            <a:ext cx="3154018" cy="15770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2923504" y="3485323"/>
            <a:ext cx="3371279" cy="5457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781837" y="4562061"/>
            <a:ext cx="3512946" cy="356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955235" y="5090476"/>
            <a:ext cx="3339548" cy="5110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60643" y="4075044"/>
            <a:ext cx="3134140" cy="15505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1652" y="1815548"/>
            <a:ext cx="85078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the question words from the box to complete the question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setences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grpSp>
        <p:nvGrpSpPr>
          <p:cNvPr id="3" name="Group 2" descr="pencil and paper icon">
            <a:extLst>
              <a:ext uri="{FF2B5EF4-FFF2-40B4-BE49-F238E27FC236}">
                <a16:creationId xmlns:lc="http://schemas.openxmlformats.org/drawingml/2006/lockedCanvas" xmlns:a16="http://schemas.microsoft.com/office/drawing/2014/main" xmlns="" id="{CD02CDDB-16A0-4015-AE88-EA5958854E17}"/>
              </a:ext>
            </a:extLst>
          </p:cNvPr>
          <p:cNvGrpSpPr/>
          <p:nvPr/>
        </p:nvGrpSpPr>
        <p:grpSpPr>
          <a:xfrm>
            <a:off x="1038329" y="1694434"/>
            <a:ext cx="1413323" cy="1319445"/>
            <a:chOff x="2765425" y="8172450"/>
            <a:chExt cx="628650" cy="631825"/>
          </a:xfrm>
        </p:grpSpPr>
        <p:sp>
          <p:nvSpPr>
            <p:cNvPr id="4" name="Oval 3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B0E7498-C5A0-46BC-9AEA-01973B69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425" y="8172450"/>
              <a:ext cx="628650" cy="6318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BD6C034F-BEB0-4F21-93A9-851988BCBC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5125" y="8248650"/>
              <a:ext cx="457200" cy="454025"/>
            </a:xfrm>
            <a:custGeom>
              <a:avLst/>
              <a:gdLst>
                <a:gd name="T0" fmla="*/ 115 w 144"/>
                <a:gd name="T1" fmla="*/ 38 h 143"/>
                <a:gd name="T2" fmla="*/ 110 w 144"/>
                <a:gd name="T3" fmla="*/ 0 h 143"/>
                <a:gd name="T4" fmla="*/ 0 w 144"/>
                <a:gd name="T5" fmla="*/ 143 h 143"/>
                <a:gd name="T6" fmla="*/ 110 w 144"/>
                <a:gd name="T7" fmla="*/ 87 h 143"/>
                <a:gd name="T8" fmla="*/ 137 w 144"/>
                <a:gd name="T9" fmla="*/ 38 h 143"/>
                <a:gd name="T10" fmla="*/ 5 w 144"/>
                <a:gd name="T11" fmla="*/ 138 h 143"/>
                <a:gd name="T12" fmla="*/ 106 w 144"/>
                <a:gd name="T13" fmla="*/ 5 h 143"/>
                <a:gd name="T14" fmla="*/ 97 w 144"/>
                <a:gd name="T15" fmla="*/ 55 h 143"/>
                <a:gd name="T16" fmla="*/ 64 w 144"/>
                <a:gd name="T17" fmla="*/ 60 h 143"/>
                <a:gd name="T18" fmla="*/ 74 w 144"/>
                <a:gd name="T19" fmla="*/ 78 h 143"/>
                <a:gd name="T20" fmla="*/ 14 w 144"/>
                <a:gd name="T21" fmla="*/ 83 h 143"/>
                <a:gd name="T22" fmla="*/ 51 w 144"/>
                <a:gd name="T23" fmla="*/ 101 h 143"/>
                <a:gd name="T24" fmla="*/ 14 w 144"/>
                <a:gd name="T25" fmla="*/ 106 h 143"/>
                <a:gd name="T26" fmla="*/ 46 w 144"/>
                <a:gd name="T27" fmla="*/ 129 h 143"/>
                <a:gd name="T28" fmla="*/ 106 w 144"/>
                <a:gd name="T29" fmla="*/ 92 h 143"/>
                <a:gd name="T30" fmla="*/ 52 w 144"/>
                <a:gd name="T31" fmla="*/ 111 h 143"/>
                <a:gd name="T32" fmla="*/ 51 w 144"/>
                <a:gd name="T33" fmla="*/ 124 h 143"/>
                <a:gd name="T34" fmla="*/ 69 w 144"/>
                <a:gd name="T35" fmla="*/ 122 h 143"/>
                <a:gd name="T36" fmla="*/ 116 w 144"/>
                <a:gd name="T37" fmla="*/ 42 h 143"/>
                <a:gd name="T38" fmla="*/ 69 w 144"/>
                <a:gd name="T39" fmla="*/ 122 h 143"/>
                <a:gd name="T40" fmla="*/ 120 w 144"/>
                <a:gd name="T41" fmla="*/ 39 h 143"/>
                <a:gd name="T42" fmla="*/ 136 w 144"/>
                <a:gd name="T43" fmla="*/ 55 h 143"/>
                <a:gd name="T44" fmla="*/ 120 w 144"/>
                <a:gd name="T45" fmla="*/ 52 h 143"/>
                <a:gd name="T46" fmla="*/ 66 w 144"/>
                <a:gd name="T47" fmla="*/ 112 h 143"/>
                <a:gd name="T48" fmla="*/ 55 w 144"/>
                <a:gd name="T49" fmla="*/ 14 h 143"/>
                <a:gd name="T50" fmla="*/ 14 w 144"/>
                <a:gd name="T51" fmla="*/ 60 h 143"/>
                <a:gd name="T52" fmla="*/ 55 w 144"/>
                <a:gd name="T53" fmla="*/ 14 h 143"/>
                <a:gd name="T54" fmla="*/ 18 w 144"/>
                <a:gd name="T55" fmla="*/ 55 h 143"/>
                <a:gd name="T56" fmla="*/ 50 w 144"/>
                <a:gd name="T57" fmla="*/ 19 h 143"/>
                <a:gd name="T58" fmla="*/ 34 w 144"/>
                <a:gd name="T59" fmla="*/ 44 h 143"/>
                <a:gd name="T60" fmla="*/ 48 w 144"/>
                <a:gd name="T61" fmla="*/ 53 h 143"/>
                <a:gd name="T62" fmla="*/ 44 w 144"/>
                <a:gd name="T63" fmla="*/ 33 h 143"/>
                <a:gd name="T64" fmla="*/ 25 w 144"/>
                <a:gd name="T65" fmla="*/ 33 h 143"/>
                <a:gd name="T66" fmla="*/ 21 w 144"/>
                <a:gd name="T67" fmla="*/ 53 h 143"/>
                <a:gd name="T68" fmla="*/ 34 w 144"/>
                <a:gd name="T69" fmla="*/ 44 h 143"/>
                <a:gd name="T70" fmla="*/ 39 w 144"/>
                <a:gd name="T71" fmla="*/ 33 h 143"/>
                <a:gd name="T72" fmla="*/ 30 w 144"/>
                <a:gd name="T73" fmla="*/ 33 h 143"/>
                <a:gd name="T74" fmla="*/ 64 w 144"/>
                <a:gd name="T75" fmla="*/ 14 h 143"/>
                <a:gd name="T76" fmla="*/ 97 w 144"/>
                <a:gd name="T77" fmla="*/ 19 h 143"/>
                <a:gd name="T78" fmla="*/ 64 w 144"/>
                <a:gd name="T79" fmla="*/ 14 h 143"/>
                <a:gd name="T80" fmla="*/ 97 w 144"/>
                <a:gd name="T81" fmla="*/ 35 h 143"/>
                <a:gd name="T82" fmla="*/ 64 w 144"/>
                <a:gd name="T83" fmla="*/ 39 h 143"/>
                <a:gd name="T84" fmla="*/ 14 w 144"/>
                <a:gd name="T85" fmla="*/ 124 h 143"/>
                <a:gd name="T86" fmla="*/ 18 w 144"/>
                <a:gd name="T87" fmla="*/ 129 h 143"/>
                <a:gd name="T88" fmla="*/ 14 w 144"/>
                <a:gd name="T89" fmla="*/ 124 h 143"/>
                <a:gd name="T90" fmla="*/ 28 w 144"/>
                <a:gd name="T91" fmla="*/ 124 h 143"/>
                <a:gd name="T92" fmla="*/ 23 w 144"/>
                <a:gd name="T93" fmla="*/ 129 h 143"/>
                <a:gd name="T94" fmla="*/ 32 w 144"/>
                <a:gd name="T95" fmla="*/ 124 h 143"/>
                <a:gd name="T96" fmla="*/ 37 w 144"/>
                <a:gd name="T97" fmla="*/ 129 h 143"/>
                <a:gd name="T98" fmla="*/ 32 w 144"/>
                <a:gd name="T99" fmla="*/ 1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4" h="143">
                  <a:moveTo>
                    <a:pt x="137" y="38"/>
                  </a:moveTo>
                  <a:cubicBezTo>
                    <a:pt x="129" y="29"/>
                    <a:pt x="118" y="35"/>
                    <a:pt x="115" y="38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10" y="143"/>
                    <a:pt x="110" y="143"/>
                    <a:pt x="110" y="143"/>
                  </a:cubicBezTo>
                  <a:cubicBezTo>
                    <a:pt x="110" y="87"/>
                    <a:pt x="110" y="87"/>
                    <a:pt x="110" y="87"/>
                  </a:cubicBezTo>
                  <a:cubicBezTo>
                    <a:pt x="137" y="60"/>
                    <a:pt x="137" y="60"/>
                    <a:pt x="137" y="60"/>
                  </a:cubicBezTo>
                  <a:cubicBezTo>
                    <a:pt x="144" y="54"/>
                    <a:pt x="144" y="44"/>
                    <a:pt x="137" y="38"/>
                  </a:cubicBezTo>
                  <a:close/>
                  <a:moveTo>
                    <a:pt x="106" y="138"/>
                  </a:moveTo>
                  <a:cubicBezTo>
                    <a:pt x="5" y="138"/>
                    <a:pt x="5" y="138"/>
                    <a:pt x="5" y="138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97" y="55"/>
                    <a:pt x="97" y="55"/>
                    <a:pt x="97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69" y="83"/>
                    <a:pt x="69" y="83"/>
                    <a:pt x="69" y="83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14" y="101"/>
                    <a:pt x="14" y="101"/>
                    <a:pt x="14" y="101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138"/>
                    <a:pt x="106" y="138"/>
                    <a:pt x="106" y="138"/>
                  </a:cubicBezTo>
                  <a:close/>
                  <a:moveTo>
                    <a:pt x="52" y="111"/>
                  </a:moveTo>
                  <a:cubicBezTo>
                    <a:pt x="64" y="123"/>
                    <a:pt x="64" y="123"/>
                    <a:pt x="64" y="123"/>
                  </a:cubicBezTo>
                  <a:cubicBezTo>
                    <a:pt x="51" y="124"/>
                    <a:pt x="51" y="124"/>
                    <a:pt x="51" y="124"/>
                  </a:cubicBezTo>
                  <a:lnTo>
                    <a:pt x="52" y="111"/>
                  </a:lnTo>
                  <a:close/>
                  <a:moveTo>
                    <a:pt x="69" y="122"/>
                  </a:moveTo>
                  <a:cubicBezTo>
                    <a:pt x="53" y="106"/>
                    <a:pt x="53" y="106"/>
                    <a:pt x="53" y="106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33" y="59"/>
                    <a:pt x="133" y="59"/>
                    <a:pt x="133" y="59"/>
                  </a:cubicBezTo>
                  <a:lnTo>
                    <a:pt x="69" y="122"/>
                  </a:lnTo>
                  <a:close/>
                  <a:moveTo>
                    <a:pt x="136" y="55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2" y="38"/>
                    <a:pt x="128" y="35"/>
                    <a:pt x="134" y="41"/>
                  </a:cubicBezTo>
                  <a:cubicBezTo>
                    <a:pt x="138" y="45"/>
                    <a:pt x="139" y="51"/>
                    <a:pt x="136" y="55"/>
                  </a:cubicBezTo>
                  <a:close/>
                  <a:moveTo>
                    <a:pt x="63" y="109"/>
                  </a:moveTo>
                  <a:cubicBezTo>
                    <a:pt x="120" y="52"/>
                    <a:pt x="120" y="52"/>
                    <a:pt x="120" y="52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66" y="112"/>
                    <a:pt x="66" y="112"/>
                    <a:pt x="66" y="112"/>
                  </a:cubicBezTo>
                  <a:lnTo>
                    <a:pt x="63" y="109"/>
                  </a:lnTo>
                  <a:close/>
                  <a:moveTo>
                    <a:pt x="55" y="14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5" y="14"/>
                    <a:pt x="55" y="14"/>
                    <a:pt x="55" y="14"/>
                  </a:cubicBezTo>
                  <a:close/>
                  <a:moveTo>
                    <a:pt x="50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55"/>
                    <a:pt x="50" y="55"/>
                    <a:pt x="50" y="55"/>
                  </a:cubicBezTo>
                  <a:close/>
                  <a:moveTo>
                    <a:pt x="34" y="44"/>
                  </a:moveTo>
                  <a:cubicBezTo>
                    <a:pt x="39" y="44"/>
                    <a:pt x="44" y="48"/>
                    <a:pt x="44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47"/>
                    <a:pt x="44" y="42"/>
                    <a:pt x="39" y="40"/>
                  </a:cubicBezTo>
                  <a:cubicBezTo>
                    <a:pt x="42" y="39"/>
                    <a:pt x="44" y="36"/>
                    <a:pt x="44" y="33"/>
                  </a:cubicBezTo>
                  <a:cubicBezTo>
                    <a:pt x="44" y="27"/>
                    <a:pt x="39" y="23"/>
                    <a:pt x="34" y="23"/>
                  </a:cubicBezTo>
                  <a:cubicBezTo>
                    <a:pt x="29" y="23"/>
                    <a:pt x="25" y="27"/>
                    <a:pt x="25" y="33"/>
                  </a:cubicBezTo>
                  <a:cubicBezTo>
                    <a:pt x="25" y="36"/>
                    <a:pt x="27" y="39"/>
                    <a:pt x="29" y="40"/>
                  </a:cubicBezTo>
                  <a:cubicBezTo>
                    <a:pt x="24" y="42"/>
                    <a:pt x="21" y="47"/>
                    <a:pt x="21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48"/>
                    <a:pt x="29" y="44"/>
                    <a:pt x="34" y="44"/>
                  </a:cubicBezTo>
                  <a:close/>
                  <a:moveTo>
                    <a:pt x="34" y="28"/>
                  </a:moveTo>
                  <a:cubicBezTo>
                    <a:pt x="37" y="28"/>
                    <a:pt x="39" y="30"/>
                    <a:pt x="39" y="33"/>
                  </a:cubicBezTo>
                  <a:cubicBezTo>
                    <a:pt x="39" y="35"/>
                    <a:pt x="37" y="37"/>
                    <a:pt x="34" y="37"/>
                  </a:cubicBezTo>
                  <a:cubicBezTo>
                    <a:pt x="32" y="37"/>
                    <a:pt x="30" y="35"/>
                    <a:pt x="30" y="33"/>
                  </a:cubicBezTo>
                  <a:cubicBezTo>
                    <a:pt x="30" y="30"/>
                    <a:pt x="32" y="28"/>
                    <a:pt x="34" y="28"/>
                  </a:cubicBezTo>
                  <a:close/>
                  <a:moveTo>
                    <a:pt x="64" y="14"/>
                  </a:moveTo>
                  <a:cubicBezTo>
                    <a:pt x="97" y="14"/>
                    <a:pt x="97" y="14"/>
                    <a:pt x="97" y="14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64" y="19"/>
                    <a:pt x="64" y="19"/>
                    <a:pt x="64" y="19"/>
                  </a:cubicBezTo>
                  <a:lnTo>
                    <a:pt x="64" y="14"/>
                  </a:lnTo>
                  <a:close/>
                  <a:moveTo>
                    <a:pt x="64" y="35"/>
                  </a:moveTo>
                  <a:cubicBezTo>
                    <a:pt x="97" y="35"/>
                    <a:pt x="97" y="35"/>
                    <a:pt x="97" y="35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64" y="39"/>
                    <a:pt x="64" y="39"/>
                    <a:pt x="64" y="39"/>
                  </a:cubicBezTo>
                  <a:lnTo>
                    <a:pt x="64" y="35"/>
                  </a:lnTo>
                  <a:close/>
                  <a:moveTo>
                    <a:pt x="14" y="124"/>
                  </a:moveTo>
                  <a:cubicBezTo>
                    <a:pt x="18" y="124"/>
                    <a:pt x="18" y="124"/>
                    <a:pt x="18" y="124"/>
                  </a:cubicBezTo>
                  <a:cubicBezTo>
                    <a:pt x="18" y="129"/>
                    <a:pt x="18" y="129"/>
                    <a:pt x="18" y="129"/>
                  </a:cubicBezTo>
                  <a:cubicBezTo>
                    <a:pt x="14" y="129"/>
                    <a:pt x="14" y="129"/>
                    <a:pt x="14" y="129"/>
                  </a:cubicBezTo>
                  <a:lnTo>
                    <a:pt x="14" y="124"/>
                  </a:lnTo>
                  <a:close/>
                  <a:moveTo>
                    <a:pt x="23" y="124"/>
                  </a:moveTo>
                  <a:cubicBezTo>
                    <a:pt x="28" y="124"/>
                    <a:pt x="28" y="124"/>
                    <a:pt x="28" y="124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23" y="129"/>
                    <a:pt x="23" y="129"/>
                    <a:pt x="23" y="129"/>
                  </a:cubicBezTo>
                  <a:lnTo>
                    <a:pt x="23" y="124"/>
                  </a:lnTo>
                  <a:close/>
                  <a:moveTo>
                    <a:pt x="32" y="124"/>
                  </a:moveTo>
                  <a:cubicBezTo>
                    <a:pt x="37" y="124"/>
                    <a:pt x="37" y="124"/>
                    <a:pt x="37" y="124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2" y="129"/>
                    <a:pt x="32" y="129"/>
                    <a:pt x="32" y="129"/>
                  </a:cubicBezTo>
                  <a:lnTo>
                    <a:pt x="32" y="124"/>
                  </a:lnTo>
                  <a:close/>
                </a:path>
              </a:pathLst>
            </a:custGeom>
            <a:solidFill>
              <a:schemeClr val="tx2"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796208" y="3697357"/>
            <a:ext cx="68381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Namira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going to buy ?</a:t>
            </a:r>
          </a:p>
          <a:p>
            <a:pPr marL="342900" indent="-34290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is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342900" indent="-34290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is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Rahat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going ?</a:t>
            </a:r>
          </a:p>
          <a:p>
            <a:pPr marL="342900" indent="-34290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is going to pharmacy ?</a:t>
            </a:r>
          </a:p>
          <a:p>
            <a:pPr marL="342900" indent="-342900">
              <a:buAutoNum type="alphaLcParenR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does 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 say 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352799" y="6096000"/>
            <a:ext cx="86139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352796" y="4128052"/>
            <a:ext cx="86139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352796" y="4611758"/>
            <a:ext cx="86139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352797" y="5068957"/>
            <a:ext cx="86139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352798" y="5605670"/>
            <a:ext cx="86139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173357" y="3013879"/>
            <a:ext cx="1179439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14815" y="3012767"/>
            <a:ext cx="1358706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What’s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5398" y="3012767"/>
            <a:ext cx="1179439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981" y="3004038"/>
            <a:ext cx="1179439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02FB62E-0398-CDAE-E96B-E179A0CA40E5}"/>
              </a:ext>
            </a:extLst>
          </p:cNvPr>
          <p:cNvSpPr txBox="1"/>
          <p:nvPr/>
        </p:nvSpPr>
        <p:spPr>
          <a:xfrm>
            <a:off x="9115907" y="2802278"/>
            <a:ext cx="299753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Lesson Plan</a:t>
            </a: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Class: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bn-IN" sz="2000" b="1" dirty="0">
              <a:solidFill>
                <a:srgbClr val="002060"/>
              </a:solidFill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2000" b="1" dirty="0">
                <a:ln w="0"/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Subject: English</a:t>
            </a: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Unit: 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Lesson: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Goodbye 1</a:t>
            </a:r>
            <a:endParaRPr lang="bn-BD" sz="2000" b="1" dirty="0">
              <a:solidFill>
                <a:srgbClr val="002060"/>
              </a:solidFill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Page: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8,9</a:t>
            </a:r>
            <a:endParaRPr lang="bn-BD" sz="2000" b="1" dirty="0">
              <a:solidFill>
                <a:srgbClr val="002060"/>
              </a:solidFill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Time: 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bn-BD" sz="2000" b="1" dirty="0">
              <a:solidFill>
                <a:srgbClr val="002060"/>
              </a:solidFill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0321" y="2195910"/>
            <a:ext cx="3860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MD KOYES AHMED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1723" y="2786879"/>
            <a:ext cx="54581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</a:t>
            </a:r>
            <a:r>
              <a:rPr lang="en-US" sz="36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</a:t>
            </a:r>
          </a:p>
          <a:p>
            <a:pPr algn="ctr"/>
            <a:endParaRPr lang="en-US" sz="1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Mohammadpur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Gofur</a:t>
            </a:r>
            <a:r>
              <a:rPr lang="en-US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GPS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Dakshin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Surma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Sylhet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koyesdsurma.syl@gmail.com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Mobile: 01710504502.</a:t>
            </a:r>
          </a:p>
        </p:txBody>
      </p:sp>
      <p:pic>
        <p:nvPicPr>
          <p:cNvPr id="21" name="Picture Placeholder 4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21" y="1628686"/>
            <a:ext cx="3680889" cy="52270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35221" t="14483" r="35839" b="16917"/>
          <a:stretch/>
        </p:blipFill>
        <p:spPr>
          <a:xfrm>
            <a:off x="6507040" y="2109463"/>
            <a:ext cx="2608868" cy="347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3487171"/>
            <a:ext cx="10440000" cy="888327"/>
            <a:chOff x="618509" y="2242900"/>
            <a:chExt cx="10647046" cy="939600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255243"/>
              <a:ext cx="8077927" cy="878961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Exchanging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greetings and farewells at different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times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for effective communication.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983124"/>
            <a:ext cx="10409811" cy="900000"/>
            <a:chOff x="618509" y="1185152"/>
            <a:chExt cx="10487505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7" y="1185152"/>
              <a:ext cx="7918387" cy="939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Understanding </a:t>
              </a: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simple dialogues about day-to-day 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activities </a:t>
              </a:r>
              <a:r>
                <a:rPr lang="en-US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 effective communication</a:t>
              </a:r>
              <a:r>
                <a:rPr lang="en-US" sz="2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185152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484" y="685800"/>
            <a:ext cx="8289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Lets sing a song 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_Goodbye song_ _Greeting song_ _English in Action song_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0870" y="1427140"/>
            <a:ext cx="7662928" cy="431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83207" y="551415"/>
            <a:ext cx="7863840" cy="6849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Review of prior knowledge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Process 2"/>
          <p:cNvSpPr/>
          <p:nvPr/>
        </p:nvSpPr>
        <p:spPr>
          <a:xfrm>
            <a:off x="2002685" y="1431296"/>
            <a:ext cx="8024884" cy="4176215"/>
          </a:xfrm>
          <a:prstGeom prst="flowChartProcess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9444" y="5660382"/>
            <a:ext cx="10933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What do you say in the ……. To greet someone in English?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189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2" y="377952"/>
            <a:ext cx="7534656" cy="61020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96216">
            <a:off x="4697127" y="2589196"/>
            <a:ext cx="3416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Today’s Lesson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 rot="196216">
            <a:off x="5120637" y="3490854"/>
            <a:ext cx="3416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Goodbye 1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69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8857" y="1494459"/>
            <a:ext cx="2797063" cy="443603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7" b="98667" l="2286" r="974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799201" y="132121"/>
            <a:ext cx="7769084" cy="6194737"/>
            <a:chOff x="502276" y="540913"/>
            <a:chExt cx="4939049" cy="6194737"/>
          </a:xfrm>
        </p:grpSpPr>
        <p:sp>
          <p:nvSpPr>
            <p:cNvPr id="4" name="Rectangle 3"/>
            <p:cNvSpPr/>
            <p:nvPr/>
          </p:nvSpPr>
          <p:spPr>
            <a:xfrm>
              <a:off x="1403797" y="540913"/>
              <a:ext cx="4037528" cy="6194737"/>
            </a:xfrm>
            <a:prstGeom prst="rect">
              <a:avLst/>
            </a:prstGeom>
            <a:blipFill dpi="0"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7353" b="89869" l="9967" r="8986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502276" y="3142446"/>
              <a:ext cx="1867437" cy="2859110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05918" y="518715"/>
            <a:ext cx="7167921" cy="5411781"/>
            <a:chOff x="6941714" y="2054181"/>
            <a:chExt cx="4108359" cy="4237150"/>
          </a:xfrm>
        </p:grpSpPr>
        <p:sp>
          <p:nvSpPr>
            <p:cNvPr id="7" name="Rectangle 6"/>
            <p:cNvSpPr/>
            <p:nvPr/>
          </p:nvSpPr>
          <p:spPr>
            <a:xfrm flipH="1">
              <a:off x="6941714" y="2054181"/>
              <a:ext cx="4108359" cy="4237150"/>
            </a:xfrm>
            <a:prstGeom prst="rect">
              <a:avLst/>
            </a:prstGeom>
            <a:blipFill dpi="0"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894" b="93993" l="55869" r="9788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8706803" y="3124865"/>
              <a:ext cx="1204173" cy="2859110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047469" y="5980756"/>
            <a:ext cx="212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Who is she?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53479" y="5998743"/>
            <a:ext cx="1803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Who am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23238" y="5957526"/>
            <a:ext cx="2333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Who are they?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991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9051" y="631065"/>
            <a:ext cx="8011236" cy="555137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84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9051" y="631065"/>
            <a:ext cx="8011236" cy="5551372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43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5413</TotalTime>
  <Words>419</Words>
  <Application>Microsoft Office PowerPoint</Application>
  <PresentationFormat>Widescreen</PresentationFormat>
  <Paragraphs>90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微软雅黑</vt:lpstr>
      <vt:lpstr>Arial</vt:lpstr>
      <vt:lpstr>Arial Black</vt:lpstr>
      <vt:lpstr>Bauhaus 93</vt:lpstr>
      <vt:lpstr>Calibri</vt:lpstr>
      <vt:lpstr>NikoshBAN</vt:lpstr>
      <vt:lpstr>Times New Roman</vt:lpstr>
      <vt:lpstr>Wingdings</vt:lpstr>
      <vt:lpstr>等线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423</cp:revision>
  <dcterms:created xsi:type="dcterms:W3CDTF">2021-07-26T10:09:43Z</dcterms:created>
  <dcterms:modified xsi:type="dcterms:W3CDTF">2026-08-16T16:09:02Z</dcterms:modified>
</cp:coreProperties>
</file>