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uIIAgTtU8DDoFH2Sdj/uww" hashData="NqeL9vKxz1zASGO9R5hMNgQ3T2Q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3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58.png"/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45.png"/><Relationship Id="rId5" Type="http://schemas.openxmlformats.org/officeDocument/2006/relationships/image" Target="../media/image53.png"/><Relationship Id="rId15" Type="http://schemas.openxmlformats.org/officeDocument/2006/relationships/image" Target="../media/image60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42.png"/><Relationship Id="rId12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7.png"/><Relationship Id="rId5" Type="http://schemas.openxmlformats.org/officeDocument/2006/relationships/image" Target="../media/image64.png"/><Relationship Id="rId15" Type="http://schemas.openxmlformats.org/officeDocument/2006/relationships/image" Target="../media/image69.png"/><Relationship Id="rId10" Type="http://schemas.openxmlformats.org/officeDocument/2006/relationships/image" Target="../media/image65.png"/><Relationship Id="rId4" Type="http://schemas.openxmlformats.org/officeDocument/2006/relationships/image" Target="../media/image63.png"/><Relationship Id="rId9" Type="http://schemas.openxmlformats.org/officeDocument/2006/relationships/image" Target="../media/image44.png"/><Relationship Id="rId1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70.png"/><Relationship Id="rId3" Type="http://schemas.openxmlformats.org/officeDocument/2006/relationships/image" Target="../media/image51.png"/><Relationship Id="rId7" Type="http://schemas.openxmlformats.org/officeDocument/2006/relationships/image" Target="../media/image3.pn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6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65.png"/><Relationship Id="rId5" Type="http://schemas.openxmlformats.org/officeDocument/2006/relationships/image" Target="../media/image53.png"/><Relationship Id="rId15" Type="http://schemas.openxmlformats.org/officeDocument/2006/relationships/image" Target="../media/image72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43.png"/><Relationship Id="rId14" Type="http://schemas.openxmlformats.org/officeDocument/2006/relationships/image" Target="../media/image7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34.png"/><Relationship Id="rId7" Type="http://schemas.openxmlformats.org/officeDocument/2006/relationships/image" Target="../media/image8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3.png"/><Relationship Id="rId4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104.png"/><Relationship Id="rId5" Type="http://schemas.openxmlformats.org/officeDocument/2006/relationships/image" Target="../media/image99.png"/><Relationship Id="rId10" Type="http://schemas.openxmlformats.org/officeDocument/2006/relationships/image" Target="../media/image3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86.png"/><Relationship Id="rId7" Type="http://schemas.openxmlformats.org/officeDocument/2006/relationships/image" Target="../media/image1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00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20515" y="2310705"/>
            <a:ext cx="7750968" cy="731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  <a:defRPr/>
            </a:pPr>
            <a:r>
              <a:rPr sz="4800" b="1" i="0" u="none">
                <a:solidFill>
                  <a:srgbClr val="FFFFFF"/>
                </a:solidFill>
                <a:latin typeface="Hind Siliguri"/>
              </a:rPr>
              <a:t>আজকের পাঠে সবাইকে স্বাগতম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71737"/>
            <a:ext cx="5381625" cy="1104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85962"/>
            <a:ext cx="5381625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361950" cy="3238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05" y="2719387"/>
            <a:ext cx="17145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2024062"/>
            <a:ext cx="5305425" cy="3733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2500" y="3767137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নোট ও মুদ্রা ছাপানোর একক প্রতিষ্ঠান কোনটি?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4281487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দেশের সকল বাণিজ্যিক ব্যাংকের অভিভাবক কে?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4795837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এটি কোন অর্থনৈতিক প্রতিষ্ঠানের প্রধান কার্যালয়?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3800475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314825"/>
            <a:ext cx="247650" cy="2571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875" y="4829175"/>
            <a:ext cx="247650" cy="2571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8700" y="428625"/>
            <a:ext cx="111633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ছবিগুলো লক্ষ্য করো ও চিন্তা করো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05175" y="2957512"/>
            <a:ext cx="3930491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050"/>
              </a:lnSpc>
            </a:pPr>
            <a:r>
              <a:rPr sz="2700" b="1" i="0" u="none">
                <a:solidFill>
                  <a:srgbClr val="1E3A8A"/>
                </a:solidFill>
                <a:latin typeface="Hind Siliguri"/>
              </a:rPr>
              <a:t>মোঃ মিজানুর রহমান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42807" y="3567112"/>
            <a:ext cx="3743325" cy="34290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475569"/>
                </a:solidFill>
                <a:latin typeface="Hind Siliguri"/>
              </a:rPr>
              <a:t>সহকারী শিক্ষক (ব্যবসায় শিক্ষা)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2807" y="3986212"/>
            <a:ext cx="3743325" cy="342900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475569"/>
                </a:solidFill>
                <a:latin typeface="Hind Siliguri"/>
              </a:rPr>
              <a:t>বি.এড, এম.এড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42807" y="4405312"/>
            <a:ext cx="3743325" cy="342900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475569"/>
                </a:solidFill>
                <a:latin typeface="Hind Siliguri"/>
              </a:rPr>
              <a:t>আর.আর.টেক্সটাইল মিলস্ উচ্চ বিদ্যালয়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175" y="3605212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175" y="4024312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5175" y="4443412"/>
            <a:ext cx="285750" cy="228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শিক্ষক পরিচিতি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mizan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253" y="2493268"/>
            <a:ext cx="2484499" cy="2712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24125"/>
            <a:ext cx="5453062" cy="12477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2524125"/>
            <a:ext cx="5453062" cy="12477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010025"/>
            <a:ext cx="5453062" cy="12477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062" y="4010025"/>
            <a:ext cx="5453062" cy="12477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19150" y="2762250"/>
            <a:ext cx="5165645" cy="31432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64748B"/>
                </a:solidFill>
                <a:latin typeface="Hind Siliguri"/>
              </a:rPr>
              <a:t>বিষয়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9150" y="3133725"/>
            <a:ext cx="491966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0F172A"/>
                </a:solidFill>
                <a:latin typeface="Hind Siliguri"/>
              </a:rPr>
              <a:t>ফিন্যান্স ও ব্যাংকিং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337" y="2762250"/>
            <a:ext cx="5165645" cy="314325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64748B"/>
                </a:solidFill>
                <a:latin typeface="Hind Siliguri"/>
              </a:rPr>
              <a:t>শ্রেণি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0337" y="3133725"/>
            <a:ext cx="491966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0F172A"/>
                </a:solidFill>
                <a:latin typeface="Hind Siliguri"/>
              </a:rPr>
              <a:t>১০ম শ্রেণি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248150"/>
            <a:ext cx="5165645" cy="314325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64748B"/>
                </a:solidFill>
                <a:latin typeface="Hind Siliguri"/>
              </a:rPr>
              <a:t>অধ্যায়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4619625"/>
            <a:ext cx="4919662" cy="4103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 smtClean="0">
                <a:solidFill>
                  <a:srgbClr val="0F172A"/>
                </a:solidFill>
                <a:latin typeface="Hind Siliguri"/>
              </a:rPr>
              <a:t>১৩ </a:t>
            </a:r>
            <a:r>
              <a:rPr sz="2100" b="1" i="0" u="none">
                <a:solidFill>
                  <a:srgbClr val="0F172A"/>
                </a:solidFill>
                <a:latin typeface="Hind Siliguri"/>
              </a:rPr>
              <a:t>অধ্যায় - কেন্দ্রীয় ব্যাংক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0337" y="4248150"/>
            <a:ext cx="5165645" cy="314325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1" i="0" u="none">
                <a:solidFill>
                  <a:srgbClr val="64748B"/>
                </a:solidFill>
                <a:latin typeface="Hind Siliguri"/>
              </a:rPr>
              <a:t>সময়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0337" y="4619625"/>
            <a:ext cx="491966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0F172A"/>
                </a:solidFill>
                <a:latin typeface="Hind Siliguri"/>
              </a:rPr>
              <a:t>৫০ মিনিট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150" y="2800350"/>
            <a:ext cx="180975" cy="2095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337" y="2800350"/>
            <a:ext cx="266700" cy="2095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150" y="4286250"/>
            <a:ext cx="238125" cy="2095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0337" y="4286250"/>
            <a:ext cx="209550" cy="2095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পাঠ পরিচিতি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2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7810" y="1383693"/>
            <a:ext cx="3241174" cy="3874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725" y="4826793"/>
            <a:ext cx="6686550" cy="57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612" y="1974056"/>
            <a:ext cx="2390775" cy="49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05751" y="2802731"/>
            <a:ext cx="3980497" cy="1071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437"/>
              </a:lnSpc>
            </a:pPr>
            <a:r>
              <a:rPr sz="5625" b="0" i="0" u="none">
                <a:solidFill>
                  <a:srgbClr val="1E3A8A"/>
                </a:solidFill>
                <a:latin typeface="Hind Siliguri ExtraBold"/>
              </a:rPr>
              <a:t>কেন্দ্রীয় ব্যাংক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00612" y="4017168"/>
            <a:ext cx="2500313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75"/>
              </a:lnSpc>
            </a:pPr>
            <a:r>
              <a:rPr sz="2250" b="0" i="0" u="none">
                <a:solidFill>
                  <a:srgbClr val="0284C7"/>
                </a:solidFill>
                <a:latin typeface="Hind Siliguri SemiBold"/>
              </a:rPr>
              <a:t>(Central Bank)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33650"/>
            <a:ext cx="11144250" cy="2714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5" y="2838450"/>
            <a:ext cx="10534650" cy="371475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এই পাঠ শেষে তোমরা—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5" y="2886075"/>
            <a:ext cx="247650" cy="2476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400425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কেন্দ্রীয় ব্যাংকের সঠিক ধারণা ব্যাখ্যা করতে পারবে।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914775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কেন্দ্রীয় ব্যাংক গঠনের মূল উদ্দেশ্যসমূহ চিহ্নিত করতে পারবে।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429125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দেশের অর্থনীতিতে নোট ও মুদ্রা প্রচলন এবং ঋণ নিয়ন্ত্রণে কেন্দ্রীয় ব্যাংকের ভূমিকা বিশ্লেষণ করতে পারবে।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433762"/>
            <a:ext cx="219075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948112"/>
            <a:ext cx="219075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462462"/>
            <a:ext cx="219075" cy="2571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219575"/>
            <a:ext cx="5381625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85962"/>
            <a:ext cx="5381625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024062"/>
            <a:ext cx="5305425" cy="3733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2500" y="2609850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১. বাংলাদেশে টাকা ছাপানোর অধিকার কার আছে?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124200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২. সোনালী বা রূপালী ব্যাংক কার নির্দেশে চলে?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638550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৩. আমাদের দেশের কেন্দ্রীয় ব্যাংকের নাম কী?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2643187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157537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3671887"/>
            <a:ext cx="247650" cy="2571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পূর্বজ্ঞান যাচাই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76550"/>
            <a:ext cx="5381625" cy="2028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719387"/>
            <a:ext cx="5381625" cy="23431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162300"/>
            <a:ext cx="4990623" cy="40005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উৎপত্তি ও ইতিহাস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676650"/>
            <a:ext cx="4752975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সপ্তদশ শতাব্দীর মাঝে পৃথিবীর বিভিন্ন স্থানে বিভিন্ন প্রকার ব্যাংকের আবির্ভাব হওয়ায় মুদ্রাবাজার নিয়ন্ত্রণের প্রয়োজনীয়তা দেখা দেয়। সেখান থেকেই মূলত কেন্দ্রীয় ব্যাংকের জন্ম।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005137"/>
            <a:ext cx="4990623" cy="40005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মূল ভূমিকা ও উদ্দেশ্য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519487"/>
            <a:ext cx="4752975" cy="1257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মুদ্রাবাজারকে আপন ইচ্ছা ও গতিতে চলতে না দিয়ে একটি সুসংগঠিত এবং নিয়ন্ত্রণমূলক ব্যাংকিং ব্যবস্থা সৃষ্টি এবং অর্থনীতির কল্যাণ সাধনই কেন্দ্রীয় ব্যাংক সৃষ্টির প্রধান উদ্দেশ্য ছিল।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3209925"/>
            <a:ext cx="266700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3052762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১৩.০ কেন্দ্রীয় ব্যাংকের ধারণা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28887"/>
            <a:ext cx="2607468" cy="2724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528887"/>
            <a:ext cx="2607468" cy="27241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528887"/>
            <a:ext cx="2607468" cy="27241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656" y="2528887"/>
            <a:ext cx="2607468" cy="27241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4234" y="2814637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2483" y="3652837"/>
            <a:ext cx="229885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১. বলিষ্ঠ মুদ্রাবাজার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4138612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সুসংগঠিত মুদ্রাবাজার গঠন, পরিচালনা ও সানন্দে নিয়ন্ত্রণ করা।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9828" y="2814637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43074" y="3652837"/>
            <a:ext cx="233386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২. অর্থনৈতিক উন্নয়ন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9018" y="4138612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অর্থনৈতিক পরিকল্পনা গ্রহণ ও বাস্তবায়নে সহায়তা করা।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421" y="2814637"/>
            <a:ext cx="666750" cy="666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18659" y="3652837"/>
            <a:ext cx="2641997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৩. নোট ও মুদ্রা প্রচলন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4612" y="4138612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বাজারের চাহিদা অনুযায়ী নোট ও মুদ্রা প্রচলন (Note Issue) করা।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1015" y="2814637"/>
            <a:ext cx="666750" cy="666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49251" y="3652837"/>
            <a:ext cx="251412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৪. বৈদেশি মুদ্রা নিয়ন্ত্রণ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06" y="4138612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বৈদেশিক মুদ্রার আগমন ও নির্গমন কঠোরভাবে নিয়ন্ত্রণ করা।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5209" y="2995612"/>
            <a:ext cx="304800" cy="3048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20803" y="2995612"/>
            <a:ext cx="304800" cy="3048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47346" y="2995612"/>
            <a:ext cx="342900" cy="3048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11990" y="2995612"/>
            <a:ext cx="304800" cy="304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১৩.১ কেন্দ্রীয় ব্যাংকের উদ্দেশ্য (১ - ৪)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43150"/>
            <a:ext cx="2607468" cy="3095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343150"/>
            <a:ext cx="2607468" cy="3095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343150"/>
            <a:ext cx="2607468" cy="3095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656" y="2343150"/>
            <a:ext cx="2607468" cy="3095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4234" y="2628900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487" y="3467100"/>
            <a:ext cx="227385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৫. মুদ্রা মান নিয়ন্ত্রণ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3952875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বৈদেশিক বিনিময় নিয়ন্ত্রণ করে দেশীয় মুদ্রার মান অক্ষুণ্ণ রাখা।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9828" y="2628900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63076" y="3467100"/>
            <a:ext cx="231386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৬. ব্যাংকের ব্যাংকার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9018" y="3952875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অন্যান্য তালিকাভুক্ত ব্যাংকের অভিভাবক ও ব্যাংক হিসেবে কাজ করা।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5421" y="2628900"/>
            <a:ext cx="666750" cy="666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369903" y="3467100"/>
            <a:ext cx="2297787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৭. নিকাশঘর (Clearing House)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4612" y="4324350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বাণিজ্যিক ব্যাংকসমূহের মধ্যকার দেনা-পাওনা নিষ্পত্তিকরণ।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31015" y="2628900"/>
            <a:ext cx="666750" cy="666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09296" y="3467100"/>
            <a:ext cx="1510188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৮. ঋণ নিয়ন্ত্রণ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06" y="3952875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ঋণ সংকোচন ও সম্প্রসারণের মাধ্যমে বাজারে ঋণ স্থিতিশীল রাখা।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7109" y="2809875"/>
            <a:ext cx="381000" cy="3048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58903" y="2809875"/>
            <a:ext cx="228600" cy="3048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8296" y="2809875"/>
            <a:ext cx="381000" cy="3048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11990" y="2809875"/>
            <a:ext cx="304800" cy="304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১৩.১ কেন্দ্রীয় ব্যাংকের উদ্দেশ্য (৫ - ৮)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486025"/>
            <a:ext cx="2607468" cy="2809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486025"/>
            <a:ext cx="2607468" cy="2809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486025"/>
            <a:ext cx="2607468" cy="2809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656" y="2486025"/>
            <a:ext cx="2607468" cy="28098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4234" y="2771775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6" y="3609975"/>
            <a:ext cx="234886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৯. সরকারকে পরামর্শ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4095750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অভ্যন্তরীণ ও বৈদেশিক অর্থনৈতিক উন্নয়নে পরামর্শ দেওয়া।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9828" y="2771775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24309" y="3609975"/>
            <a:ext cx="2297787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১০. মূল্যস্তর স্থিতিশীলতা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9018" y="4467225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মুদ্রাস্ফীতি রোধ ও অর্থনীতির মূল্যস্তর স্থিতিশীল রাখা।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421" y="2771775"/>
            <a:ext cx="666750" cy="666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508670" y="3609975"/>
            <a:ext cx="2313860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১১. সরকারের ব্যাংক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4612" y="4095750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সরকারের অর্থ সংরক্ষণ ও হিসাব পরিচালনা করা।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31015" y="2771775"/>
            <a:ext cx="666750" cy="666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319260" y="3609975"/>
            <a:ext cx="234886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১২. জনকল্যাণ সাধন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06" y="4095750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অমুনাফাভোগী প্রতিষ্ঠান হিসেবে জনগণের সেবা নিশ্চিত করা।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37109" y="2952750"/>
            <a:ext cx="381000" cy="3048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01753" y="2952750"/>
            <a:ext cx="342900" cy="3048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6396" y="2952750"/>
            <a:ext cx="304800" cy="3048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92940" y="2952750"/>
            <a:ext cx="342900" cy="304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১৩.১ কেন্দ্রীয় ব্যাংকের উদ্দেশ্য (৯ - ১২)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43150"/>
            <a:ext cx="2607468" cy="3095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343150"/>
            <a:ext cx="2607468" cy="30956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343150"/>
            <a:ext cx="2607468" cy="30956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0656" y="2343150"/>
            <a:ext cx="2607468" cy="3095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3875" y="538162"/>
            <a:ext cx="323850" cy="3238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4234" y="2628900"/>
            <a:ext cx="66675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5083" y="3467100"/>
            <a:ext cx="2906260" cy="371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১৩. সম্পদের সুষম বণ্টন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3425" y="4324350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বিভিন্ন প্রকল্পের মাধ্যমে সম্পদের সুষম বণ্টন নিশ্চিত করা।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9828" y="2628900"/>
            <a:ext cx="66675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79018" y="3467100"/>
            <a:ext cx="2123836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১৪. মূলধন গঠন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9018" y="3952875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বাণিজ্যিক ব্যাংককে ঋণ দিয়ে মূলধন গঠনে সহায়তা করা।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5421" y="2628900"/>
            <a:ext cx="666750" cy="6667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215062" y="3467522"/>
            <a:ext cx="2687003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১৫. সুসংগঠিত ব্যাংকিং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4612" y="3952875"/>
            <a:ext cx="2188368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পরিকল্পিতভাবে আধুনিক ও সুসংগঠিত ব্যাংকিং ব্যবস্থা গড় তোলা।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31015" y="2628900"/>
            <a:ext cx="666750" cy="6667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04470" y="3467100"/>
            <a:ext cx="2354104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১৬. পথের নির্দেশক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06" y="3952875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দেশের অন্যান্য সকল ব্যাংকের পথপ্রদর্শক হিসেবে কাজ করা।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56159" y="2809875"/>
            <a:ext cx="342900" cy="3048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20803" y="2809875"/>
            <a:ext cx="304800" cy="3048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47346" y="2809875"/>
            <a:ext cx="342900" cy="3048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11990" y="2809875"/>
            <a:ext cx="304800" cy="3048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90600" y="428625"/>
            <a:ext cx="112014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১৩.১ কেন্দ্রীয় ব্যাংকের উদ্দেশ্য (১৩ - ১৬)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6" grpId="0"/>
      <p:bldP spid="17" grpId="0"/>
      <p:bldP spid="19" grpId="0"/>
      <p:bldP spid="20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693" y="2738437"/>
            <a:ext cx="9472612" cy="2305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2922" y="3128962"/>
            <a:ext cx="9246155" cy="485775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sz="2550" b="1" i="0" u="none">
                <a:solidFill>
                  <a:srgbClr val="B45309"/>
                </a:solidFill>
                <a:latin typeface="Hind Siliguri"/>
              </a:rPr>
              <a:t>সময়: ৫ মিনিট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3068" y="3805237"/>
            <a:ext cx="880586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50"/>
              </a:lnSpc>
            </a:pPr>
            <a:r>
              <a:rPr sz="2100" b="1" i="0" u="none">
                <a:solidFill>
                  <a:srgbClr val="1E3A8A"/>
                </a:solidFill>
                <a:latin typeface="Hind Siliguri"/>
              </a:rPr>
              <a:t>"কেন্দ্রীয় ব্যাংককে অমুনাফাভোগী প্রতিষ্ঠান বলা হয় কেন?"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3068" y="4395787"/>
            <a:ext cx="880586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475569"/>
                </a:solidFill>
                <a:latin typeface="Hind Siliguri"/>
              </a:rPr>
              <a:t>সংক্ষেপে ৩-৪টি বাক্যে খাতায় সুন্দর করে উত্তর লেখ।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9725" y="3195637"/>
            <a:ext cx="3238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single work.jpg"/>
          <p:cNvPicPr>
            <a:picLocks noChangeAspect="1"/>
          </p:cNvPicPr>
          <p:nvPr/>
        </p:nvPicPr>
        <p:blipFill>
          <a:blip r:embed="rId7"/>
          <a:srcRect r="9808"/>
          <a:stretch>
            <a:fillRect/>
          </a:stretch>
        </p:blipFill>
        <p:spPr>
          <a:xfrm>
            <a:off x="4206240" y="113096"/>
            <a:ext cx="6292690" cy="2625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387947"/>
            <a:ext cx="11144250" cy="300603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5" y="2692747"/>
            <a:ext cx="11061382" cy="36760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895"/>
              </a:lnSpc>
            </a:pPr>
            <a:r>
              <a:rPr sz="1930" b="1" i="0" u="none">
                <a:solidFill>
                  <a:srgbClr val="1E3A8A"/>
                </a:solidFill>
                <a:latin typeface="Hind Siliguri"/>
              </a:rPr>
              <a:t>নমুনা উত্তর: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5" y="2740372"/>
            <a:ext cx="180975" cy="2451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203227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কেন্দ্রীয় ব্যাংকের প্রধান লক্ষ্য মুনাফা অর্জন করা নয়; বরং জনকল্যাণ সাধন করা।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717577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এটি দেশের আর্থিক ও অর্থনৈতিক স্থিতিশীলতা রক্ষায় কাজ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231927"/>
            <a:ext cx="1010602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সাধারণ ব্যাংকের মতো জনগণের আমানত গ্রহণ বা সর্বোচ্চ লাভ করা এর উদ্দেশ্য নয়। তাই একে অমুনাফাভোগী জাতীয় প্রতিষ্ঠান বলা হয়।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236565"/>
            <a:ext cx="15240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750915"/>
            <a:ext cx="15240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265265"/>
            <a:ext cx="152400" cy="2571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একক কাজের নমুনা উত্তর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28900"/>
            <a:ext cx="5381625" cy="2524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85962"/>
            <a:ext cx="5381625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409575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378" y="3019425"/>
            <a:ext cx="4950618" cy="485775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sz="2550" b="1" i="0" u="none">
                <a:solidFill>
                  <a:srgbClr val="B45309"/>
                </a:solidFill>
                <a:latin typeface="Hind Siliguri"/>
              </a:rPr>
              <a:t>সময়: ৮ মিনিট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3648075"/>
            <a:ext cx="4714875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"নোট ও মুদ্রা প্রচলন এবং নিকাশঘর হিসেবে কেন্দ্রীয় ব্যাংকের ভূমিকা আলোচনা করো।"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533900"/>
            <a:ext cx="471487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"/>
              </a:rPr>
              <a:t>পাশের বন্ধুর সাথে আলোচনা করে খাতায় লেখ।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3240" y="3086100"/>
            <a:ext cx="323850" cy="323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6325" y="428625"/>
            <a:ext cx="1111567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জোড়ায় কাজ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jorai kaj.jpg"/>
          <p:cNvPicPr>
            <a:picLocks noChangeAspect="1"/>
          </p:cNvPicPr>
          <p:nvPr/>
        </p:nvPicPr>
        <p:blipFill>
          <a:blip r:embed="rId8"/>
          <a:srcRect r="5481"/>
          <a:stretch>
            <a:fillRect/>
          </a:stretch>
        </p:blipFill>
        <p:spPr>
          <a:xfrm>
            <a:off x="6197160" y="1985962"/>
            <a:ext cx="5483590" cy="316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876550"/>
            <a:ext cx="5381625" cy="20288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3033712"/>
            <a:ext cx="5381625" cy="1714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162300"/>
            <a:ext cx="4990623" cy="400050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নোট ও মুদ্রা প্রচলন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676650"/>
            <a:ext cx="4752975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বাজারের চাহিদার সাথে সঙ্গতি রেখে এককভাবে নোট ও মুদ্রা ছাপে, যার ফলে দেশে মুদ্রার একক মান বজায় থাকে ও জাল নোট রোধ হয়।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319462"/>
            <a:ext cx="4990623" cy="400050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নিকাশঘর (Clearing House)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833812"/>
            <a:ext cx="4752975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বাণিজ্যিক ব্যাংকগুলোর মধ্যকার দৈনন্দিন আন্তঃব্যাংক চেক ও লেনদেনের দেনা-পাওনা সহজে ও নিরাপদে নিষ্পত্তি করে।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3209925"/>
            <a:ext cx="304800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3367087"/>
            <a:ext cx="2667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জোড়ায় কাজের নমুনা উত্তর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693" y="2628900"/>
            <a:ext cx="9472612" cy="25241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409575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72922" y="3019425"/>
            <a:ext cx="9246155" cy="485775"/>
          </a:xfrm>
          <a:prstGeom prst="rect">
            <a:avLst/>
          </a:prstGeom>
          <a:noFill/>
        </p:spPr>
        <p:txBody>
          <a:bodyPr wrap="square" lIns="323850" tIns="0" rIns="0" bIns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sz="2550" b="1" i="0" u="none">
                <a:solidFill>
                  <a:srgbClr val="B45309"/>
                </a:solidFill>
                <a:latin typeface="Hind Siliguri"/>
              </a:rPr>
              <a:t>সময়: ১০ মিনিট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3068" y="3648075"/>
            <a:ext cx="8805862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"কেন্দ্রীয় ব্যাংক কীভাবে বাণিজ্যিক ব্যাংকসমূহের অভিভাবক ও ঋণ নিয়ন্ত্রক হিসেবে কাজ করে পোস্টার পেপারে তৈরি করো।"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3068" y="4533900"/>
            <a:ext cx="8805862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475569"/>
                </a:solidFill>
                <a:latin typeface="Hind Siliguri"/>
              </a:rPr>
              <a:t>দলে বিভক্ত হয়ে পয়েন্ট আকারে উপস্থাপন করো।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442" y="3086100"/>
            <a:ext cx="323850" cy="323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325" y="428625"/>
            <a:ext cx="1111567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group work.jpg"/>
          <p:cNvPicPr>
            <a:picLocks noChangeAspect="1"/>
          </p:cNvPicPr>
          <p:nvPr/>
        </p:nvPicPr>
        <p:blipFill>
          <a:blip r:embed="rId7"/>
          <a:srcRect r="6635"/>
          <a:stretch>
            <a:fillRect/>
          </a:stretch>
        </p:blipFill>
        <p:spPr>
          <a:xfrm>
            <a:off x="5135292" y="229906"/>
            <a:ext cx="5697013" cy="2282189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59397"/>
            <a:ext cx="11144250" cy="266313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8675" y="2864197"/>
            <a:ext cx="11061382" cy="367605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l">
              <a:lnSpc>
                <a:spcPts val="2895"/>
              </a:lnSpc>
            </a:pPr>
            <a:r>
              <a:rPr sz="1930" b="1" i="0" u="none">
                <a:solidFill>
                  <a:srgbClr val="1E3A8A"/>
                </a:solidFill>
                <a:latin typeface="Hind Siliguri"/>
              </a:rPr>
              <a:t>প্রধান পয়েন্টসমূহ: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5" y="2911822"/>
            <a:ext cx="180975" cy="2451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7300" y="3374677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অভিভাবকত্ব: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ব্যাংক ব্যবস্থার সংগঠন, তালিকাভুক্তকরণ এবং নিয়ম-কানুন নির্ধারণ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7300" y="3889027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ঋণ নিয়ন্ত্রণ: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ব্যাংক হার পরিবর্তন, খোলা বাজার নীতি ও জমা অনুপাত পরিবর্তনের মাধ্যমে মুদ্রাস্ফীতি নিয়ন্ত্রণ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7300" y="4403377"/>
            <a:ext cx="101060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1" i="0" u="none">
                <a:solidFill>
                  <a:srgbClr val="334155"/>
                </a:solidFill>
                <a:latin typeface="Hind Siliguri"/>
              </a:rPr>
              <a:t>শেষ আশ্রযস্থল:</a:t>
            </a:r>
            <a:r>
              <a:rPr sz="1800" b="0" i="0" u="none">
                <a:solidFill>
                  <a:srgbClr val="334155"/>
                </a:solidFill>
                <a:latin typeface="Hind Siliguri"/>
              </a:rPr>
              <a:t> বাণিজ্যিক ব্যাংক আর্থিক সংকটে পড়লে কেন্দ্রীয় ব্যাংক শেষ ঋণদাতা হিসেবে সাহায্য করে।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408015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3922365"/>
            <a:ext cx="247650" cy="2571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675" y="4436715"/>
            <a:ext cx="247650" cy="2571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দলীয় কাজের নমুনা উত্তর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8162"/>
            <a:ext cx="247650" cy="323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86226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১. বিশ্বের প্রথম কেন্দ্রীয় ব্যাংকের বিকাশ ঘটে কোন শতকে?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37661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২. নোট ও মুদ্রা প্রচলনের একক ক্ষমতা কার হাতে ন্যাস্ত?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89096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৩. নিকাশঘর (Clearing House) হিসেবে কাজ করে কোন ব্যাংক?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440531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৪. কেন্দ্রীয় ব্যাংক কোন ধরনের প্রতিষ্ঠান— মুনাফাভোগী নাকি অমুনাফাভোগী?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895600"/>
            <a:ext cx="247650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409950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924300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438650"/>
            <a:ext cx="2476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28625"/>
            <a:ext cx="112776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মূল্যায়ন (উত্তর দাও)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671762"/>
            <a:ext cx="2607468" cy="24384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468" y="2671762"/>
            <a:ext cx="2607468" cy="2438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062" y="2671762"/>
            <a:ext cx="2607468" cy="2438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656" y="2671762"/>
            <a:ext cx="2607468" cy="2438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4234" y="2957512"/>
            <a:ext cx="666750" cy="6667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9828" y="2957512"/>
            <a:ext cx="666750" cy="6667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5421" y="2957512"/>
            <a:ext cx="666750" cy="6667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015" y="2957512"/>
            <a:ext cx="666750" cy="6667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467564" y="3795712"/>
            <a:ext cx="72009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১ম প্রশ্ন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3425" y="4281487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সপ্তদশ শতাব্দীতে (17th Century)।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24886" y="3795712"/>
            <a:ext cx="108835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২য় প্রশ্ন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79018" y="4281487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কেন্দ্রীয় ব্যাংক (বাংলাদেশ ব্যাংক)।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48749" y="3795712"/>
            <a:ext cx="88915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৩য় প্রশ্ন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99684" y="4281487"/>
            <a:ext cx="10382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কেন্দ্রীয় ব্যাংক।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99345" y="3795712"/>
            <a:ext cx="730091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1" i="0" u="none">
                <a:solidFill>
                  <a:srgbClr val="1E3A8A"/>
                </a:solidFill>
                <a:latin typeface="Hind Siliguri"/>
              </a:rPr>
              <a:t>৪র্থ প্রশ্ন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06" y="4281487"/>
            <a:ext cx="2188368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জনকল্যাণমূলক অমুনাফাভোগী প্রতিষ্ঠান।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মূল্যায়নের উত্তরমালা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1985962"/>
            <a:ext cx="5381625" cy="3810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538162"/>
            <a:ext cx="285750" cy="3238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2024062"/>
            <a:ext cx="5305425" cy="373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2500" y="2776537"/>
            <a:ext cx="4953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কেন্দ্রীয় ব্যাংক অর্থ ব্যবস্থার সর্বপ্রধান ও সর্বাধিনায়ক প্রতিষ্ঠান।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633787"/>
            <a:ext cx="4953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এটি এককভাবে নোট ও মুদ্রা ছাপায় ও নিয়ন্ত্রণ করে।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4148137"/>
            <a:ext cx="4953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সরকারের আর্থিক উপদেষ্টা ও অন্যান্য ব্যাংকের ব্যাংকার হিসেবে ভূমিকা রাখে।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2809875"/>
            <a:ext cx="219075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3667125"/>
            <a:ext cx="219075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181475"/>
            <a:ext cx="219075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2500" y="428625"/>
            <a:ext cx="112395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পাঠের সারসংক্ষেপ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514600"/>
            <a:ext cx="5381625" cy="27527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985962"/>
            <a:ext cx="5381625" cy="3810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8937" y="2905125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378" y="3619500"/>
            <a:ext cx="4950618" cy="485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825"/>
              </a:lnSpc>
            </a:pPr>
            <a:r>
              <a:rPr sz="2550" b="1" i="0" u="none">
                <a:solidFill>
                  <a:srgbClr val="B45309"/>
                </a:solidFill>
                <a:latin typeface="Hind Siliguri"/>
              </a:rPr>
              <a:t>প্রশ্নোত্তর পর্ব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248150"/>
            <a:ext cx="4714875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আজকের পাঠের কোনো বিষয় বুঝতে অসুবিধা হলে নির্দ্বিধায় প্রশ্ন করো!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600" y="2024062"/>
            <a:ext cx="5305425" cy="3733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750" y="428625"/>
            <a:ext cx="1152525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তোমাদের কোনো প্রশ্ন আছে কি?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538162"/>
            <a:ext cx="409575" cy="323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2500" y="286226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১. কেন্দ্রীয় ব্যাংককে কেন "অন্যান্য ব্যাংকের ব্যাংক" বলা হয়? ব্যাখ্যা করো।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37661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২. দেশের মুদ্রা বাজারের নিয়ন্ত্রণে কেন্দ্রীয় ব্যাংকের প্রধান ৪টি কৌশল লেখ।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89096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৩. নিকাশঘর (Clearing House) সুবিধা না থাকলে কী সমস্যা হতে পারে?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4405312"/>
            <a:ext cx="10715625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sz="1800" b="0" i="0" u="none">
                <a:solidFill>
                  <a:srgbClr val="334155"/>
                </a:solidFill>
                <a:latin typeface="Hind Siliguri"/>
              </a:rPr>
              <a:t>৪. "কেন্দ্রীয় ব্যাংক অর্থনীতি ও ঋণ ব্যবস্থার অভিভাবক"— বক্তব্যটির যথার্থতা বিচার করো।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895600"/>
            <a:ext cx="247650" cy="2571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409950"/>
            <a:ext cx="247650" cy="2571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924300"/>
            <a:ext cx="247650" cy="2571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438650"/>
            <a:ext cx="247650" cy="2571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6325" y="428625"/>
            <a:ext cx="11115675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বাড়ির কাজ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barer kaj.jpg"/>
          <p:cNvPicPr>
            <a:picLocks noChangeAspect="1"/>
          </p:cNvPicPr>
          <p:nvPr/>
        </p:nvPicPr>
        <p:blipFill>
          <a:blip r:embed="rId6"/>
          <a:srcRect r="19615"/>
          <a:stretch>
            <a:fillRect/>
          </a:stretch>
        </p:blipFill>
        <p:spPr>
          <a:xfrm>
            <a:off x="8679768" y="2546251"/>
            <a:ext cx="3168015" cy="2151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3033712"/>
            <a:ext cx="5381625" cy="1714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76550"/>
            <a:ext cx="5381625" cy="20288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538162"/>
            <a:ext cx="247650" cy="3238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319462"/>
            <a:ext cx="4990623" cy="400050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সংকেত ১ ও 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3833812"/>
            <a:ext cx="4752975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পাঠ্যবইয়ের ১২৫-১২৬ পৃষ্ঠার তালিকাভুক্ত উদ্দেশ্যসমূহ (যেমন: ব্যাংকসমূহের ব্যাংকার, ঋণ নিয়ন্ত্রণ নীতি) রিভিশন দেবে।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162300"/>
            <a:ext cx="4990623" cy="400050"/>
          </a:xfrm>
          <a:prstGeom prst="rect">
            <a:avLst/>
          </a:prstGeom>
          <a:noFill/>
        </p:spPr>
        <p:txBody>
          <a:bodyPr wrap="square" lIns="304800" tIns="0" rIns="0" bIns="0" anchor="t">
            <a:spAutoFit/>
          </a:bodyPr>
          <a:lstStyle/>
          <a:p>
            <a:pPr algn="l">
              <a:lnSpc>
                <a:spcPts val="3150"/>
              </a:lnSpc>
            </a:pPr>
            <a:r>
              <a:rPr sz="2100" b="1" i="0" u="none">
                <a:solidFill>
                  <a:srgbClr val="1E40AF"/>
                </a:solidFill>
                <a:latin typeface="Hind Siliguri"/>
              </a:rPr>
              <a:t>সংকেত ৩ ও 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3676650"/>
            <a:ext cx="4752975" cy="942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75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নিকাশঘরের কার্যকারিতা এবং দেশের সামগ্রিক আর্থিক স্থিতিশীলতায় বাংলাদেশ ব্যাংকের অভিভাবকসুলভ দায়িত্ব তুলে ধরবে।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3367087"/>
            <a:ext cx="304800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9400" y="3209925"/>
            <a:ext cx="304800" cy="2667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" y="428625"/>
            <a:ext cx="11277600" cy="5715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4275"/>
              </a:lnSpc>
            </a:pPr>
            <a:r>
              <a:rPr sz="2850" b="1" i="0" u="none">
                <a:solidFill>
                  <a:srgbClr val="1E40AF"/>
                </a:solidFill>
                <a:latin typeface="Hind Siliguri"/>
              </a:rPr>
              <a:t>বাড়ির কাজের সহায়ক সংকেত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3875" y="1085850"/>
            <a:ext cx="1114425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00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00" y="6376987"/>
            <a:ext cx="4067175" cy="309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5862" y="2604231"/>
            <a:ext cx="2393743" cy="8079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300"/>
              </a:lnSpc>
              <a:defRPr/>
            </a:pPr>
            <a:r>
              <a:rPr sz="5250" b="1" i="0" u="none" smtClean="0">
                <a:solidFill>
                  <a:srgbClr val="FFFFFF"/>
                </a:solidFill>
                <a:latin typeface="Hind Siliguri"/>
              </a:rPr>
              <a:t>ধন্যবাদ</a:t>
            </a:r>
            <a:endParaRPr sz="5250" b="1" i="0" u="none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29100" y="4107766"/>
            <a:ext cx="373380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BFDBFE"/>
                </a:solidFill>
                <a:latin typeface="Hind Siliguri"/>
              </a:rPr>
              <a:t>আগামী ক্লাসে আবার দেখা হবে, ভালো থেকো!</a:t>
            </a: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949</Words>
  <Application>Microsoft Macintosh PowerPoint</Application>
  <PresentationFormat>Custom</PresentationFormat>
  <Paragraphs>131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dc:description>generated using python-pptx</dc:description>
  <cp:lastModifiedBy>User</cp:lastModifiedBy>
  <cp:revision>22</cp:revision>
  <dcterms:created xsi:type="dcterms:W3CDTF">2013-01-27T09:14:16Z</dcterms:created>
  <dcterms:modified xsi:type="dcterms:W3CDTF">2026-08-09T11:05:16Z</dcterms:modified>
</cp:coreProperties>
</file>