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60" r:id="rId5"/>
    <p:sldId id="263" r:id="rId6"/>
    <p:sldId id="266" r:id="rId7"/>
    <p:sldId id="262" r:id="rId8"/>
    <p:sldId id="261" r:id="rId9"/>
    <p:sldId id="257" r:id="rId10"/>
    <p:sldId id="267" r:id="rId11"/>
    <p:sldId id="268" r:id="rId12"/>
    <p:sldId id="269" r:id="rId13"/>
    <p:sldId id="259" r:id="rId14"/>
    <p:sldId id="258" r:id="rId15"/>
    <p:sldId id="270" r:id="rId16"/>
    <p:sldId id="272" r:id="rId17"/>
    <p:sldId id="273" r:id="rId18"/>
    <p:sldId id="271" r:id="rId19"/>
    <p:sldId id="274" r:id="rId20"/>
    <p:sldId id="277" r:id="rId21"/>
    <p:sldId id="279" r:id="rId22"/>
    <p:sldId id="278" r:id="rId23"/>
    <p:sldId id="276" r:id="rId24"/>
    <p:sldId id="280" r:id="rId25"/>
    <p:sldId id="281" r:id="rId26"/>
    <p:sldId id="275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71D00-BFBF-16A3-43B7-0327331309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7AB909-8B71-0849-4968-F40FB7F0E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4B9FC2-B2FC-A6F1-1226-BE4A86A7F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56BF1-07CC-4D8F-B7A3-F1ED19F9D66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B4BD1-2B20-C36E-D079-6C9302A96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0CF66-D797-E583-6BDD-820BE07B3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6D498-138D-4DAF-96A0-D5043BE43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00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19DA9-1439-3949-8641-189685F90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D33E54-632C-C67C-1ADB-4058667EEC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66209-6433-A7AA-3553-5EBFCEA7C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56BF1-07CC-4D8F-B7A3-F1ED19F9D66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F15E3-124F-9CED-1DF7-536A29E55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F1632B-7CC3-CB8B-3508-503C4A269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6D498-138D-4DAF-96A0-D5043BE43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85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4DBD07-8B54-315A-AFBF-2B11AC5D5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C515A2-E614-3D47-C025-9D0D3543C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B1EC0-70AD-1784-627D-F9A508BDE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56BF1-07CC-4D8F-B7A3-F1ED19F9D66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098779-385E-73A1-FC9E-CC241D340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B14451-F747-B236-694B-C370912CB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6D498-138D-4DAF-96A0-D5043BE43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474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02242-1322-CD21-1ED8-60B6F3B2D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C23D1-35F5-03D5-56F2-1083B9640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0D08A-1FE5-E7E6-D69F-D217E719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56BF1-07CC-4D8F-B7A3-F1ED19F9D66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44BEFF-5FBE-0865-5CE0-142662BD6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F8EB0-619B-907C-2065-ABA706B25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6D498-138D-4DAF-96A0-D5043BE43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88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547DF-6BC1-7CA1-7680-0F1889211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18C58A-D795-614E-7C5D-7A0D57BD8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A8F32A-8450-AA89-44F8-64DB7A50D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56BF1-07CC-4D8F-B7A3-F1ED19F9D66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53214-E97E-CBB4-D439-FA380744B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7A2E2-EDBC-5170-14E8-4FA4A656A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6D498-138D-4DAF-96A0-D5043BE43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532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CF6F9-E35D-A6B2-3CAA-164C11AB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7CB9D-F50D-A112-A757-859802B8DD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B5E775-ECF4-1658-DA73-81446275EE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EE1F8-F06F-5FAE-5E42-3800648E3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56BF1-07CC-4D8F-B7A3-F1ED19F9D66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BFDEDF-4C6D-F0AF-9B9D-DB1294735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DDBFB1-BD57-3C84-0AF2-566BF0728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6D498-138D-4DAF-96A0-D5043BE43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917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CB0CB-F98D-5055-4ADA-6070574E1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3F34A4-D652-4663-C1FC-D46C40BE1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AD9FD-7D2B-B3EB-4084-13C4722813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DE778F-F5A0-15A5-12B1-A18585DA8F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005201-6CB4-A855-3D52-373D69C6B1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1C084B-6D10-7F66-1D11-59EC9D851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56BF1-07CC-4D8F-B7A3-F1ED19F9D66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B3C791-74E7-6085-2693-B094B0544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25B646-C8BE-9D25-D0BA-94FD7E86F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6D498-138D-4DAF-96A0-D5043BE43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975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E6172-11F0-2123-82D3-1792822B1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DA4E1E-21EB-45AB-7084-54A91FDC2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56BF1-07CC-4D8F-B7A3-F1ED19F9D66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442574-7D49-C1BE-CE13-667D33473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25BBAC-5127-92D9-1816-8A902465D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6D498-138D-4DAF-96A0-D5043BE43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26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2F9499-A0ED-FCC5-2250-53499A508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56BF1-07CC-4D8F-B7A3-F1ED19F9D66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83DB75-CF83-508D-1849-91D589748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23A3B1-5B7F-D370-49B5-CBA6AA7F4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6D498-138D-4DAF-96A0-D5043BE43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182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7D2A5-4496-09D4-BC7E-0E72560FA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74AA-1441-9CC5-9452-FF9BDBE83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644448-0E54-D3BA-56C4-329D975B64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71406A-A313-0C85-A416-D69E86FA0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56BF1-07CC-4D8F-B7A3-F1ED19F9D66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FD1E95-A93A-DF5C-DEF0-BD810A7F2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D2D3CD-B830-7E29-6DB7-4C300FF52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6D498-138D-4DAF-96A0-D5043BE43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373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28C2E-B79E-A553-7289-68F847306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C85FE9-5ECC-FB3E-EC1A-F1E6FFB3FF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EE6843-8952-83BA-9A80-EE47625F10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D78F64-CBFA-E90A-C0BA-0AD73601B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56BF1-07CC-4D8F-B7A3-F1ED19F9D66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B6F4D0-1B38-2C07-4D20-2736505BF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5D89C-89EE-7746-C17B-891DA6F42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6D498-138D-4DAF-96A0-D5043BE43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826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EA5365-A054-C2AF-CD5C-2D2F09050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F9991-770F-0786-B0F1-8E869E955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03901-BDF8-3DF0-59B8-6A28AE58CB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56BF1-07CC-4D8F-B7A3-F1ED19F9D66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CF75F-C97B-976E-4D5E-FEEA26F7FC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09AD6-F549-94C6-D998-37300E1455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6D498-138D-4DAF-96A0-D5043BE43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8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7FDD70-7FE5-8292-E4EC-F9D277A8E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148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BD483-B8C3-70BE-C131-A60058295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B596B8-1E4E-AD94-0531-50013E48F60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D2B188-4D65-1BF7-F65C-00CC9F23CE3A}"/>
              </a:ext>
            </a:extLst>
          </p:cNvPr>
          <p:cNvSpPr txBox="1"/>
          <p:nvPr/>
        </p:nvSpPr>
        <p:spPr>
          <a:xfrm>
            <a:off x="1004341" y="2068642"/>
            <a:ext cx="10972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🔍 </a:t>
            </a:r>
            <a:r>
              <a:rPr lang="en-US" sz="3600" b="1" u="sng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600" b="1" u="sng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কনট্রা</a:t>
            </a:r>
            <a:r>
              <a:rPr lang="en-US" sz="3600" b="1" u="sng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১.ব্যাংকে ১০,০০০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২.ব্যাংক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৫,০০০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উত্তোলন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৩.করিমের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কাছ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৮,০০০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চেকে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পাওয়া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৪.ব্যাংক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পাওয়া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0A3ED1-0221-5938-D1AD-4D1CA594159C}"/>
              </a:ext>
            </a:extLst>
          </p:cNvPr>
          <p:cNvSpPr/>
          <p:nvPr/>
        </p:nvSpPr>
        <p:spPr>
          <a:xfrm>
            <a:off x="3252866" y="704538"/>
            <a:ext cx="4706911" cy="92939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কনট্রা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এন্ট্রি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endParaRPr lang="en-US" sz="36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154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4807E-C196-646D-A7DE-4F6B8FC74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929C1E-3C9F-BE9F-6661-AD1B35162E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D59F72-1445-F1B3-B987-781776151A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1A66BA-ABCD-3932-76B6-AFAF898A9658}"/>
              </a:ext>
            </a:extLst>
          </p:cNvPr>
          <p:cNvSpPr txBox="1"/>
          <p:nvPr/>
        </p:nvSpPr>
        <p:spPr>
          <a:xfrm>
            <a:off x="2113613" y="2068642"/>
            <a:ext cx="721026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🎯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 →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কনট্রা</a:t>
            </a: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 →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কনট্রা</a:t>
            </a: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 →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কনট্রা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 →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কনট্রা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</a:p>
          <a:p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5A84C1-7A07-1265-86A9-A6E64E196BDE}"/>
              </a:ext>
            </a:extLst>
          </p:cNvPr>
          <p:cNvSpPr/>
          <p:nvPr/>
        </p:nvSpPr>
        <p:spPr>
          <a:xfrm>
            <a:off x="3252866" y="704538"/>
            <a:ext cx="4706911" cy="92939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কনট্রা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এন্ট্রির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477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E8F23-DD47-8DD8-E1C6-A1AA53ADF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423A12-F9E7-BB48-CC7C-E57911DD762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6E77C3-1C2A-8146-2DBA-889CEE3E7609}"/>
              </a:ext>
            </a:extLst>
          </p:cNvPr>
          <p:cNvSpPr txBox="1"/>
          <p:nvPr/>
        </p:nvSpPr>
        <p:spPr>
          <a:xfrm>
            <a:off x="854439" y="1722277"/>
            <a:ext cx="965366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যেসব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সরাসরি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প্রাপ্তি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ঘটে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সেগুলোকে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অনগদ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</a:p>
          <a:p>
            <a:pPr algn="ctr"/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আসবাবপত্র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অবচয়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ধার্য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⭐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রাখো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চলাচল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→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অনগদ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A643A1-DAE9-5A52-3CCB-188795B1E590}"/>
              </a:ext>
            </a:extLst>
          </p:cNvPr>
          <p:cNvSpPr/>
          <p:nvPr/>
        </p:nvSpPr>
        <p:spPr>
          <a:xfrm>
            <a:off x="3522689" y="734518"/>
            <a:ext cx="4661941" cy="6595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অনগদ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468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AB654-9A68-2D47-FFD1-56EF2F9D7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E3774B-872D-E3B6-5D7B-90C114E5BA1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E7A3A0F-B3C2-61CC-201A-14ACCDF4DD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851258"/>
              </p:ext>
            </p:extLst>
          </p:nvPr>
        </p:nvGraphicFramePr>
        <p:xfrm>
          <a:off x="254833" y="2113751"/>
          <a:ext cx="11632368" cy="2363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9488">
                  <a:extLst>
                    <a:ext uri="{9D8B030D-6E8A-4147-A177-3AD203B41FA5}">
                      <a16:colId xmlns:a16="http://schemas.microsoft.com/office/drawing/2014/main" val="4281156789"/>
                    </a:ext>
                  </a:extLst>
                </a:gridCol>
                <a:gridCol w="2158584">
                  <a:extLst>
                    <a:ext uri="{9D8B030D-6E8A-4147-A177-3AD203B41FA5}">
                      <a16:colId xmlns:a16="http://schemas.microsoft.com/office/drawing/2014/main" val="3157185448"/>
                    </a:ext>
                  </a:extLst>
                </a:gridCol>
                <a:gridCol w="404734">
                  <a:extLst>
                    <a:ext uri="{9D8B030D-6E8A-4147-A177-3AD203B41FA5}">
                      <a16:colId xmlns:a16="http://schemas.microsoft.com/office/drawing/2014/main" val="3245894679"/>
                    </a:ext>
                  </a:extLst>
                </a:gridCol>
                <a:gridCol w="534650">
                  <a:extLst>
                    <a:ext uri="{9D8B030D-6E8A-4147-A177-3AD203B41FA5}">
                      <a16:colId xmlns:a16="http://schemas.microsoft.com/office/drawing/2014/main" val="3047059985"/>
                    </a:ext>
                  </a:extLst>
                </a:gridCol>
                <a:gridCol w="969364">
                  <a:extLst>
                    <a:ext uri="{9D8B030D-6E8A-4147-A177-3AD203B41FA5}">
                      <a16:colId xmlns:a16="http://schemas.microsoft.com/office/drawing/2014/main" val="3459378866"/>
                    </a:ext>
                  </a:extLst>
                </a:gridCol>
                <a:gridCol w="969364">
                  <a:extLst>
                    <a:ext uri="{9D8B030D-6E8A-4147-A177-3AD203B41FA5}">
                      <a16:colId xmlns:a16="http://schemas.microsoft.com/office/drawing/2014/main" val="2945608344"/>
                    </a:ext>
                  </a:extLst>
                </a:gridCol>
                <a:gridCol w="809468">
                  <a:extLst>
                    <a:ext uri="{9D8B030D-6E8A-4147-A177-3AD203B41FA5}">
                      <a16:colId xmlns:a16="http://schemas.microsoft.com/office/drawing/2014/main" val="4219111478"/>
                    </a:ext>
                  </a:extLst>
                </a:gridCol>
                <a:gridCol w="2083633">
                  <a:extLst>
                    <a:ext uri="{9D8B030D-6E8A-4147-A177-3AD203B41FA5}">
                      <a16:colId xmlns:a16="http://schemas.microsoft.com/office/drawing/2014/main" val="43348826"/>
                    </a:ext>
                  </a:extLst>
                </a:gridCol>
                <a:gridCol w="494675">
                  <a:extLst>
                    <a:ext uri="{9D8B030D-6E8A-4147-A177-3AD203B41FA5}">
                      <a16:colId xmlns:a16="http://schemas.microsoft.com/office/drawing/2014/main" val="386644832"/>
                    </a:ext>
                  </a:extLst>
                </a:gridCol>
                <a:gridCol w="489680">
                  <a:extLst>
                    <a:ext uri="{9D8B030D-6E8A-4147-A177-3AD203B41FA5}">
                      <a16:colId xmlns:a16="http://schemas.microsoft.com/office/drawing/2014/main" val="1289978295"/>
                    </a:ext>
                  </a:extLst>
                </a:gridCol>
                <a:gridCol w="969364">
                  <a:extLst>
                    <a:ext uri="{9D8B030D-6E8A-4147-A177-3AD203B41FA5}">
                      <a16:colId xmlns:a16="http://schemas.microsoft.com/office/drawing/2014/main" val="483145752"/>
                    </a:ext>
                  </a:extLst>
                </a:gridCol>
                <a:gridCol w="969364">
                  <a:extLst>
                    <a:ext uri="{9D8B030D-6E8A-4147-A177-3AD203B41FA5}">
                      <a16:colId xmlns:a16="http://schemas.microsoft.com/office/drawing/2014/main" val="1576603270"/>
                    </a:ext>
                  </a:extLst>
                </a:gridCol>
              </a:tblGrid>
              <a:tr h="77046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তারিখ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প্রাপ্তি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সমূহ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র: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নং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খ: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পৃ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নগদ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ব্যাংক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তারিখ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প্রাপ্তি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সমূহ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ভা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নং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খ: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পৃ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নগদ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ব্যাংক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145477"/>
                  </a:ext>
                </a:extLst>
              </a:tr>
              <a:tr h="770467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9440861"/>
                  </a:ext>
                </a:extLst>
              </a:tr>
              <a:tr h="770467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753741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8F05476C-EBED-9928-6CDD-70EA5CA843B5}"/>
              </a:ext>
            </a:extLst>
          </p:cNvPr>
          <p:cNvSpPr/>
          <p:nvPr/>
        </p:nvSpPr>
        <p:spPr>
          <a:xfrm>
            <a:off x="10148342" y="1439056"/>
            <a:ext cx="1034321" cy="49467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ক্রেডিট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01F8E9-671B-3B91-2942-2245E9D6FA69}"/>
              </a:ext>
            </a:extLst>
          </p:cNvPr>
          <p:cNvSpPr/>
          <p:nvPr/>
        </p:nvSpPr>
        <p:spPr>
          <a:xfrm>
            <a:off x="572125" y="1471536"/>
            <a:ext cx="1034321" cy="49467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ডেবিট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D15775-3314-54D8-499E-3A461F2E769A}"/>
              </a:ext>
            </a:extLst>
          </p:cNvPr>
          <p:cNvSpPr/>
          <p:nvPr/>
        </p:nvSpPr>
        <p:spPr>
          <a:xfrm>
            <a:off x="3186972" y="1274330"/>
            <a:ext cx="5380844" cy="4946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দুঘরা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নমুনা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575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E99E6-824F-AEF4-13B2-12548FD9C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E9DC179-F9FE-F0D2-7D94-212B20264E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8B54715-F064-48D1-076A-3482B2D27D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293019"/>
              </p:ext>
            </p:extLst>
          </p:nvPr>
        </p:nvGraphicFramePr>
        <p:xfrm>
          <a:off x="254833" y="2113751"/>
          <a:ext cx="11632370" cy="2363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469">
                  <a:extLst>
                    <a:ext uri="{9D8B030D-6E8A-4147-A177-3AD203B41FA5}">
                      <a16:colId xmlns:a16="http://schemas.microsoft.com/office/drawing/2014/main" val="4281156789"/>
                    </a:ext>
                  </a:extLst>
                </a:gridCol>
                <a:gridCol w="1708878">
                  <a:extLst>
                    <a:ext uri="{9D8B030D-6E8A-4147-A177-3AD203B41FA5}">
                      <a16:colId xmlns:a16="http://schemas.microsoft.com/office/drawing/2014/main" val="3157185448"/>
                    </a:ext>
                  </a:extLst>
                </a:gridCol>
                <a:gridCol w="404735">
                  <a:extLst>
                    <a:ext uri="{9D8B030D-6E8A-4147-A177-3AD203B41FA5}">
                      <a16:colId xmlns:a16="http://schemas.microsoft.com/office/drawing/2014/main" val="3245894679"/>
                    </a:ext>
                  </a:extLst>
                </a:gridCol>
                <a:gridCol w="464695">
                  <a:extLst>
                    <a:ext uri="{9D8B030D-6E8A-4147-A177-3AD203B41FA5}">
                      <a16:colId xmlns:a16="http://schemas.microsoft.com/office/drawing/2014/main" val="3047059985"/>
                    </a:ext>
                  </a:extLst>
                </a:gridCol>
                <a:gridCol w="766640">
                  <a:extLst>
                    <a:ext uri="{9D8B030D-6E8A-4147-A177-3AD203B41FA5}">
                      <a16:colId xmlns:a16="http://schemas.microsoft.com/office/drawing/2014/main" val="3459378866"/>
                    </a:ext>
                  </a:extLst>
                </a:gridCol>
                <a:gridCol w="830884">
                  <a:extLst>
                    <a:ext uri="{9D8B030D-6E8A-4147-A177-3AD203B41FA5}">
                      <a16:colId xmlns:a16="http://schemas.microsoft.com/office/drawing/2014/main" val="2945608344"/>
                    </a:ext>
                  </a:extLst>
                </a:gridCol>
                <a:gridCol w="680981">
                  <a:extLst>
                    <a:ext uri="{9D8B030D-6E8A-4147-A177-3AD203B41FA5}">
                      <a16:colId xmlns:a16="http://schemas.microsoft.com/office/drawing/2014/main" val="1309385496"/>
                    </a:ext>
                  </a:extLst>
                </a:gridCol>
                <a:gridCol w="843732">
                  <a:extLst>
                    <a:ext uri="{9D8B030D-6E8A-4147-A177-3AD203B41FA5}">
                      <a16:colId xmlns:a16="http://schemas.microsoft.com/office/drawing/2014/main" val="4219111478"/>
                    </a:ext>
                  </a:extLst>
                </a:gridCol>
                <a:gridCol w="1785972">
                  <a:extLst>
                    <a:ext uri="{9D8B030D-6E8A-4147-A177-3AD203B41FA5}">
                      <a16:colId xmlns:a16="http://schemas.microsoft.com/office/drawing/2014/main" val="43348826"/>
                    </a:ext>
                  </a:extLst>
                </a:gridCol>
                <a:gridCol w="488250">
                  <a:extLst>
                    <a:ext uri="{9D8B030D-6E8A-4147-A177-3AD203B41FA5}">
                      <a16:colId xmlns:a16="http://schemas.microsoft.com/office/drawing/2014/main" val="386644832"/>
                    </a:ext>
                  </a:extLst>
                </a:gridCol>
                <a:gridCol w="434715">
                  <a:extLst>
                    <a:ext uri="{9D8B030D-6E8A-4147-A177-3AD203B41FA5}">
                      <a16:colId xmlns:a16="http://schemas.microsoft.com/office/drawing/2014/main" val="1289978295"/>
                    </a:ext>
                  </a:extLst>
                </a:gridCol>
                <a:gridCol w="839449">
                  <a:extLst>
                    <a:ext uri="{9D8B030D-6E8A-4147-A177-3AD203B41FA5}">
                      <a16:colId xmlns:a16="http://schemas.microsoft.com/office/drawing/2014/main" val="483145752"/>
                    </a:ext>
                  </a:extLst>
                </a:gridCol>
                <a:gridCol w="854439">
                  <a:extLst>
                    <a:ext uri="{9D8B030D-6E8A-4147-A177-3AD203B41FA5}">
                      <a16:colId xmlns:a16="http://schemas.microsoft.com/office/drawing/2014/main" val="1576603270"/>
                    </a:ext>
                  </a:extLst>
                </a:gridCol>
                <a:gridCol w="719531">
                  <a:extLst>
                    <a:ext uri="{9D8B030D-6E8A-4147-A177-3AD203B41FA5}">
                      <a16:colId xmlns:a16="http://schemas.microsoft.com/office/drawing/2014/main" val="392947795"/>
                    </a:ext>
                  </a:extLst>
                </a:gridCol>
              </a:tblGrid>
              <a:tr h="77046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তারিখ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প্রাপ্তি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সমূহ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র: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নং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খ: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পৃ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নগদ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ব্যাংক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বাট্টা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তারিখ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প্রাপ্তি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সমূহ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ভা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নং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খ: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পৃ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নগদ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ব্যাংক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বাট্টা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145477"/>
                  </a:ext>
                </a:extLst>
              </a:tr>
              <a:tr h="770467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9440861"/>
                  </a:ext>
                </a:extLst>
              </a:tr>
              <a:tr h="770467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7537411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7A081F03-E3EA-7BC9-DE27-6A679CB244DF}"/>
              </a:ext>
            </a:extLst>
          </p:cNvPr>
          <p:cNvSpPr/>
          <p:nvPr/>
        </p:nvSpPr>
        <p:spPr>
          <a:xfrm>
            <a:off x="10148342" y="1439056"/>
            <a:ext cx="1034321" cy="49467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ক্রেডিট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2B949D-D4E3-1701-BD7C-DB026C608C7F}"/>
              </a:ext>
            </a:extLst>
          </p:cNvPr>
          <p:cNvSpPr/>
          <p:nvPr/>
        </p:nvSpPr>
        <p:spPr>
          <a:xfrm>
            <a:off x="572125" y="1471536"/>
            <a:ext cx="1034321" cy="49467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ডেবিট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9541E7-2C4C-BA82-30F3-1E183776D85E}"/>
              </a:ext>
            </a:extLst>
          </p:cNvPr>
          <p:cNvSpPr/>
          <p:nvPr/>
        </p:nvSpPr>
        <p:spPr>
          <a:xfrm>
            <a:off x="3186972" y="1274330"/>
            <a:ext cx="5380844" cy="4946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তিনঘরা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নমুনা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704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C8D74-E162-FD36-FB43-20A84C662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5774A-D144-6D9C-4C88-D0BCD811FA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23109C-2723-99EE-9047-D57CD88887FC}"/>
              </a:ext>
            </a:extLst>
          </p:cNvPr>
          <p:cNvSpPr txBox="1"/>
          <p:nvPr/>
        </p:nvSpPr>
        <p:spPr>
          <a:xfrm>
            <a:off x="359764" y="899410"/>
            <a:ext cx="1158739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২০২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সালের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মাসে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মিম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এন্টারপ্রাইজের নগদ লেনদেনসমূহ নিম্নরূপ: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১ নগদ উদ্বৃত্ত ও ব্যাংক উদ্বৃত্ত যথাক্রমে ১৯,০০০ টাকা ও ২৪,০০০ টাকা।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২ রাজিব ট্রেডার্সের নিকট বিক্রয় বাবদ চেক প্রাপ্তি ৭,০০০ টাকা।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৫ ব্যাংক হতে উত্তোলন ৫,০০০ টাকা।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১০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পণ্য ক্রয় ৫,০০০ টাকা।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লেনদেনসমূহের ভিত্তিতে দুইঘরা নগদান বই প্রস্তুত করো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611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77CB4-421A-E045-23EE-622C872ED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BBAE10-899A-C263-F596-D15DF7853C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3A1C61C-D1AF-7327-0710-89BD9A028F8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FAB31BB-4710-BF7E-CE23-A363A29C55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597274"/>
              </p:ext>
            </p:extLst>
          </p:nvPr>
        </p:nvGraphicFramePr>
        <p:xfrm>
          <a:off x="279816" y="1881293"/>
          <a:ext cx="11632368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4321">
                  <a:extLst>
                    <a:ext uri="{9D8B030D-6E8A-4147-A177-3AD203B41FA5}">
                      <a16:colId xmlns:a16="http://schemas.microsoft.com/office/drawing/2014/main" val="4281156789"/>
                    </a:ext>
                  </a:extLst>
                </a:gridCol>
                <a:gridCol w="1903751">
                  <a:extLst>
                    <a:ext uri="{9D8B030D-6E8A-4147-A177-3AD203B41FA5}">
                      <a16:colId xmlns:a16="http://schemas.microsoft.com/office/drawing/2014/main" val="3157185448"/>
                    </a:ext>
                  </a:extLst>
                </a:gridCol>
                <a:gridCol w="404734">
                  <a:extLst>
                    <a:ext uri="{9D8B030D-6E8A-4147-A177-3AD203B41FA5}">
                      <a16:colId xmlns:a16="http://schemas.microsoft.com/office/drawing/2014/main" val="3245894679"/>
                    </a:ext>
                  </a:extLst>
                </a:gridCol>
                <a:gridCol w="534650">
                  <a:extLst>
                    <a:ext uri="{9D8B030D-6E8A-4147-A177-3AD203B41FA5}">
                      <a16:colId xmlns:a16="http://schemas.microsoft.com/office/drawing/2014/main" val="3047059985"/>
                    </a:ext>
                  </a:extLst>
                </a:gridCol>
                <a:gridCol w="969364">
                  <a:extLst>
                    <a:ext uri="{9D8B030D-6E8A-4147-A177-3AD203B41FA5}">
                      <a16:colId xmlns:a16="http://schemas.microsoft.com/office/drawing/2014/main" val="3459378866"/>
                    </a:ext>
                  </a:extLst>
                </a:gridCol>
                <a:gridCol w="969364">
                  <a:extLst>
                    <a:ext uri="{9D8B030D-6E8A-4147-A177-3AD203B41FA5}">
                      <a16:colId xmlns:a16="http://schemas.microsoft.com/office/drawing/2014/main" val="2945608344"/>
                    </a:ext>
                  </a:extLst>
                </a:gridCol>
                <a:gridCol w="809468">
                  <a:extLst>
                    <a:ext uri="{9D8B030D-6E8A-4147-A177-3AD203B41FA5}">
                      <a16:colId xmlns:a16="http://schemas.microsoft.com/office/drawing/2014/main" val="4219111478"/>
                    </a:ext>
                  </a:extLst>
                </a:gridCol>
                <a:gridCol w="2083633">
                  <a:extLst>
                    <a:ext uri="{9D8B030D-6E8A-4147-A177-3AD203B41FA5}">
                      <a16:colId xmlns:a16="http://schemas.microsoft.com/office/drawing/2014/main" val="43348826"/>
                    </a:ext>
                  </a:extLst>
                </a:gridCol>
                <a:gridCol w="494675">
                  <a:extLst>
                    <a:ext uri="{9D8B030D-6E8A-4147-A177-3AD203B41FA5}">
                      <a16:colId xmlns:a16="http://schemas.microsoft.com/office/drawing/2014/main" val="386644832"/>
                    </a:ext>
                  </a:extLst>
                </a:gridCol>
                <a:gridCol w="489680">
                  <a:extLst>
                    <a:ext uri="{9D8B030D-6E8A-4147-A177-3AD203B41FA5}">
                      <a16:colId xmlns:a16="http://schemas.microsoft.com/office/drawing/2014/main" val="1289978295"/>
                    </a:ext>
                  </a:extLst>
                </a:gridCol>
                <a:gridCol w="969364">
                  <a:extLst>
                    <a:ext uri="{9D8B030D-6E8A-4147-A177-3AD203B41FA5}">
                      <a16:colId xmlns:a16="http://schemas.microsoft.com/office/drawing/2014/main" val="483145752"/>
                    </a:ext>
                  </a:extLst>
                </a:gridCol>
                <a:gridCol w="969364">
                  <a:extLst>
                    <a:ext uri="{9D8B030D-6E8A-4147-A177-3AD203B41FA5}">
                      <a16:colId xmlns:a16="http://schemas.microsoft.com/office/drawing/2014/main" val="1576603270"/>
                    </a:ext>
                  </a:extLst>
                </a:gridCol>
              </a:tblGrid>
              <a:tr h="77046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তারিখ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প্রাপ্তি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সমূহ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র: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নং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খ: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পৃ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নগদ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ব্যাংক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তারিখ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প্রাপ্তি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সমূহ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ভা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নং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খ: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পৃ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নগদ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ব্যাংক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145477"/>
                  </a:ext>
                </a:extLst>
              </a:tr>
              <a:tr h="77046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২০২৬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১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২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৫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জুন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১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ব্যালেন্স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ডি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as-IN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রাজিব ট্রেডার্সের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ব্যাংক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as-IN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ব্যালেন্স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ডি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সি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১৯,০০০</a:t>
                      </a: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৫,০০০</a:t>
                      </a: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২৪,০০০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২৪,০০০</a:t>
                      </a: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৭,০০০</a:t>
                      </a: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৩১,০০০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২০২৬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৫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১০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৩১</a:t>
                      </a: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নগদান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ক্রয়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ব্যালেন্স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সি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ডি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সি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৫,০০০</a:t>
                      </a:r>
                    </a:p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১৯,০০০</a:t>
                      </a: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২৪,০০০</a:t>
                      </a: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৫,০০০</a:t>
                      </a: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২৬,০০০</a:t>
                      </a: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৩১,০০০</a:t>
                      </a: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9440861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5A7829C3-BF25-3A6F-2083-F7E4D44DA5AA}"/>
              </a:ext>
            </a:extLst>
          </p:cNvPr>
          <p:cNvSpPr/>
          <p:nvPr/>
        </p:nvSpPr>
        <p:spPr>
          <a:xfrm>
            <a:off x="10148342" y="1296720"/>
            <a:ext cx="1034321" cy="49467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ক্রেডিট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789D54-2509-0275-FE80-F0730A384741}"/>
              </a:ext>
            </a:extLst>
          </p:cNvPr>
          <p:cNvSpPr/>
          <p:nvPr/>
        </p:nvSpPr>
        <p:spPr>
          <a:xfrm>
            <a:off x="572125" y="1311710"/>
            <a:ext cx="1034321" cy="49467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ডেবিট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96BC25-3A65-F304-722D-BDB2C1DFDAFA}"/>
              </a:ext>
            </a:extLst>
          </p:cNvPr>
          <p:cNvSpPr/>
          <p:nvPr/>
        </p:nvSpPr>
        <p:spPr>
          <a:xfrm>
            <a:off x="3186972" y="472177"/>
            <a:ext cx="5380844" cy="116939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মিম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এন্টারপ্রাইজের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দুঘরা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EC80A48-8EF0-74C7-0678-6B32FB93E7F6}"/>
              </a:ext>
            </a:extLst>
          </p:cNvPr>
          <p:cNvCxnSpPr/>
          <p:nvPr/>
        </p:nvCxnSpPr>
        <p:spPr>
          <a:xfrm>
            <a:off x="4137285" y="4572000"/>
            <a:ext cx="195871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10DAF6A-05D8-A9F0-AEEF-58AF73D04A65}"/>
              </a:ext>
            </a:extLst>
          </p:cNvPr>
          <p:cNvCxnSpPr/>
          <p:nvPr/>
        </p:nvCxnSpPr>
        <p:spPr>
          <a:xfrm>
            <a:off x="9953469" y="4572000"/>
            <a:ext cx="195871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6B88F28-79A3-8212-2503-3082AEB98CF9}"/>
              </a:ext>
            </a:extLst>
          </p:cNvPr>
          <p:cNvCxnSpPr>
            <a:cxnSpLocks/>
          </p:cNvCxnSpPr>
          <p:nvPr/>
        </p:nvCxnSpPr>
        <p:spPr>
          <a:xfrm>
            <a:off x="4257207" y="4991724"/>
            <a:ext cx="80946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6B8F3CA-460F-C671-D77D-85ECC3C8B4DE}"/>
              </a:ext>
            </a:extLst>
          </p:cNvPr>
          <p:cNvCxnSpPr>
            <a:cxnSpLocks/>
          </p:cNvCxnSpPr>
          <p:nvPr/>
        </p:nvCxnSpPr>
        <p:spPr>
          <a:xfrm>
            <a:off x="4289687" y="5084164"/>
            <a:ext cx="80946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9F29214-5816-4F30-FD9C-EEDA044D2165}"/>
              </a:ext>
            </a:extLst>
          </p:cNvPr>
          <p:cNvCxnSpPr>
            <a:cxnSpLocks/>
          </p:cNvCxnSpPr>
          <p:nvPr/>
        </p:nvCxnSpPr>
        <p:spPr>
          <a:xfrm>
            <a:off x="5241561" y="4991724"/>
            <a:ext cx="80946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AB8A01D-DF4B-81C7-82E7-8A4A3FC12ACA}"/>
              </a:ext>
            </a:extLst>
          </p:cNvPr>
          <p:cNvCxnSpPr>
            <a:cxnSpLocks/>
          </p:cNvCxnSpPr>
          <p:nvPr/>
        </p:nvCxnSpPr>
        <p:spPr>
          <a:xfrm>
            <a:off x="5241561" y="5101652"/>
            <a:ext cx="80946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38AAFD8-66B0-23F7-FF9F-176FAC2923A1}"/>
              </a:ext>
            </a:extLst>
          </p:cNvPr>
          <p:cNvCxnSpPr>
            <a:cxnSpLocks/>
          </p:cNvCxnSpPr>
          <p:nvPr/>
        </p:nvCxnSpPr>
        <p:spPr>
          <a:xfrm>
            <a:off x="10088382" y="5014209"/>
            <a:ext cx="80946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59CAAD6-9A0D-7D15-3303-66260221AF8D}"/>
              </a:ext>
            </a:extLst>
          </p:cNvPr>
          <p:cNvCxnSpPr>
            <a:cxnSpLocks/>
          </p:cNvCxnSpPr>
          <p:nvPr/>
        </p:nvCxnSpPr>
        <p:spPr>
          <a:xfrm>
            <a:off x="10972801" y="4986726"/>
            <a:ext cx="80946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A70D260-B0EE-70B4-55D5-4477BB7452BA}"/>
              </a:ext>
            </a:extLst>
          </p:cNvPr>
          <p:cNvCxnSpPr>
            <a:cxnSpLocks/>
          </p:cNvCxnSpPr>
          <p:nvPr/>
        </p:nvCxnSpPr>
        <p:spPr>
          <a:xfrm>
            <a:off x="10150842" y="5091659"/>
            <a:ext cx="80946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9420603-7B9B-2700-FA2E-791D603121A5}"/>
              </a:ext>
            </a:extLst>
          </p:cNvPr>
          <p:cNvCxnSpPr>
            <a:cxnSpLocks/>
          </p:cNvCxnSpPr>
          <p:nvPr/>
        </p:nvCxnSpPr>
        <p:spPr>
          <a:xfrm>
            <a:off x="10972801" y="5091659"/>
            <a:ext cx="80946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432D825-917B-C051-258D-2154A98872CD}"/>
              </a:ext>
            </a:extLst>
          </p:cNvPr>
          <p:cNvSpPr txBox="1"/>
          <p:nvPr/>
        </p:nvSpPr>
        <p:spPr>
          <a:xfrm>
            <a:off x="4169765" y="5231443"/>
            <a:ext cx="92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১৯,০০০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A61BC2D-5FC6-56A2-EB80-6F71320CD110}"/>
              </a:ext>
            </a:extLst>
          </p:cNvPr>
          <p:cNvSpPr txBox="1"/>
          <p:nvPr/>
        </p:nvSpPr>
        <p:spPr>
          <a:xfrm>
            <a:off x="5066677" y="5253832"/>
            <a:ext cx="1029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২৬,০০০</a:t>
            </a:r>
          </a:p>
        </p:txBody>
      </p:sp>
    </p:spTree>
    <p:extLst>
      <p:ext uri="{BB962C8B-B14F-4D97-AF65-F5344CB8AC3E}">
        <p14:creationId xmlns:p14="http://schemas.microsoft.com/office/powerpoint/2010/main" val="3352058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0A07F-346D-6BE2-56CA-2D2CDF9FF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14A897-80DC-354F-CBA6-CB9E16C3C53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57C727-E28A-4EEB-1782-130F7F7BAC23}"/>
              </a:ext>
            </a:extLst>
          </p:cNvPr>
          <p:cNvSpPr txBox="1"/>
          <p:nvPr/>
        </p:nvSpPr>
        <p:spPr>
          <a:xfrm>
            <a:off x="524656" y="1588957"/>
            <a:ext cx="113325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২০২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সালের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মাসে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মিম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এন্টারপ্রাইজের নগদ লেনদেনসমূহ নিম্নরূপ: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১ নগদ উদ্বৃত্ত ও ব্যাংক উদ্বৃত্ত যথাক্রমে ১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০,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০০০ টাকা ও 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,০০০ টাকা।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 ১২ জাফর স্টোর-এর নিকট হতে ৬,০০০ টাকা পাওনার পূর্ণ নিষ্পত্তিতে ৫,৮০০ টাকা প্রাপ্তি।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 ১৮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৩,৫০০ টাকা।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 ২০ সেলিমা ট্রেডার্সকে পরিশোধ ৪,৩০০ টাকা এবং বাট্টা প্রাপ্তি ২০০ টাকা।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 ৩১ ব্যাংক চার্জ কর্তন করলো ১,০০০ টাকা।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লেনদেনসমূহ দ্বা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তিনঘরা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নগদান বই প্রস্তুত করো।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53462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26E8A-1DFB-48AB-F077-AC4B523BF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9C18EBEE-9FF1-49B4-6834-74992F97B091}"/>
              </a:ext>
            </a:extLst>
          </p:cNvPr>
          <p:cNvSpPr txBox="1"/>
          <p:nvPr/>
        </p:nvSpPr>
        <p:spPr>
          <a:xfrm>
            <a:off x="4579495" y="7452577"/>
            <a:ext cx="92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১৯,০০০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66ECB1C-4F1C-1F70-EC76-6E7FAF8D041D}"/>
              </a:ext>
            </a:extLst>
          </p:cNvPr>
          <p:cNvSpPr txBox="1"/>
          <p:nvPr/>
        </p:nvSpPr>
        <p:spPr>
          <a:xfrm>
            <a:off x="5476407" y="7474966"/>
            <a:ext cx="1029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২৬,০০০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82AF614-88D1-4D1F-07CD-78E392B5638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C2C2D77-333E-2E7D-4C5B-C53F615C3C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075496E-4F72-402C-5702-13DDA46491C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54221974-530C-520D-594C-0340B74F82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05292"/>
              </p:ext>
            </p:extLst>
          </p:nvPr>
        </p:nvGraphicFramePr>
        <p:xfrm>
          <a:off x="0" y="1881293"/>
          <a:ext cx="12192001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650">
                  <a:extLst>
                    <a:ext uri="{9D8B030D-6E8A-4147-A177-3AD203B41FA5}">
                      <a16:colId xmlns:a16="http://schemas.microsoft.com/office/drawing/2014/main" val="4281156789"/>
                    </a:ext>
                  </a:extLst>
                </a:gridCol>
                <a:gridCol w="1889550">
                  <a:extLst>
                    <a:ext uri="{9D8B030D-6E8A-4147-A177-3AD203B41FA5}">
                      <a16:colId xmlns:a16="http://schemas.microsoft.com/office/drawing/2014/main" val="3157185448"/>
                    </a:ext>
                  </a:extLst>
                </a:gridCol>
                <a:gridCol w="476872">
                  <a:extLst>
                    <a:ext uri="{9D8B030D-6E8A-4147-A177-3AD203B41FA5}">
                      <a16:colId xmlns:a16="http://schemas.microsoft.com/office/drawing/2014/main" val="3245894679"/>
                    </a:ext>
                  </a:extLst>
                </a:gridCol>
                <a:gridCol w="452518">
                  <a:extLst>
                    <a:ext uri="{9D8B030D-6E8A-4147-A177-3AD203B41FA5}">
                      <a16:colId xmlns:a16="http://schemas.microsoft.com/office/drawing/2014/main" val="3047059985"/>
                    </a:ext>
                  </a:extLst>
                </a:gridCol>
                <a:gridCol w="659567">
                  <a:extLst>
                    <a:ext uri="{9D8B030D-6E8A-4147-A177-3AD203B41FA5}">
                      <a16:colId xmlns:a16="http://schemas.microsoft.com/office/drawing/2014/main" val="1182952174"/>
                    </a:ext>
                  </a:extLst>
                </a:gridCol>
                <a:gridCol w="920667">
                  <a:extLst>
                    <a:ext uri="{9D8B030D-6E8A-4147-A177-3AD203B41FA5}">
                      <a16:colId xmlns:a16="http://schemas.microsoft.com/office/drawing/2014/main" val="3459378866"/>
                    </a:ext>
                  </a:extLst>
                </a:gridCol>
                <a:gridCol w="864836">
                  <a:extLst>
                    <a:ext uri="{9D8B030D-6E8A-4147-A177-3AD203B41FA5}">
                      <a16:colId xmlns:a16="http://schemas.microsoft.com/office/drawing/2014/main" val="2945608344"/>
                    </a:ext>
                  </a:extLst>
                </a:gridCol>
                <a:gridCol w="779748">
                  <a:extLst>
                    <a:ext uri="{9D8B030D-6E8A-4147-A177-3AD203B41FA5}">
                      <a16:colId xmlns:a16="http://schemas.microsoft.com/office/drawing/2014/main" val="4219111478"/>
                    </a:ext>
                  </a:extLst>
                </a:gridCol>
                <a:gridCol w="1886828">
                  <a:extLst>
                    <a:ext uri="{9D8B030D-6E8A-4147-A177-3AD203B41FA5}">
                      <a16:colId xmlns:a16="http://schemas.microsoft.com/office/drawing/2014/main" val="43348826"/>
                    </a:ext>
                  </a:extLst>
                </a:gridCol>
                <a:gridCol w="509666">
                  <a:extLst>
                    <a:ext uri="{9D8B030D-6E8A-4147-A177-3AD203B41FA5}">
                      <a16:colId xmlns:a16="http://schemas.microsoft.com/office/drawing/2014/main" val="386644832"/>
                    </a:ext>
                  </a:extLst>
                </a:gridCol>
                <a:gridCol w="479685">
                  <a:extLst>
                    <a:ext uri="{9D8B030D-6E8A-4147-A177-3AD203B41FA5}">
                      <a16:colId xmlns:a16="http://schemas.microsoft.com/office/drawing/2014/main" val="1289978295"/>
                    </a:ext>
                  </a:extLst>
                </a:gridCol>
                <a:gridCol w="674557">
                  <a:extLst>
                    <a:ext uri="{9D8B030D-6E8A-4147-A177-3AD203B41FA5}">
                      <a16:colId xmlns:a16="http://schemas.microsoft.com/office/drawing/2014/main" val="474238912"/>
                    </a:ext>
                  </a:extLst>
                </a:gridCol>
                <a:gridCol w="869430">
                  <a:extLst>
                    <a:ext uri="{9D8B030D-6E8A-4147-A177-3AD203B41FA5}">
                      <a16:colId xmlns:a16="http://schemas.microsoft.com/office/drawing/2014/main" val="483145752"/>
                    </a:ext>
                  </a:extLst>
                </a:gridCol>
                <a:gridCol w="874427">
                  <a:extLst>
                    <a:ext uri="{9D8B030D-6E8A-4147-A177-3AD203B41FA5}">
                      <a16:colId xmlns:a16="http://schemas.microsoft.com/office/drawing/2014/main" val="1576603270"/>
                    </a:ext>
                  </a:extLst>
                </a:gridCol>
              </a:tblGrid>
              <a:tr h="77046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তারিখ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প্রাপ্তি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সমূহ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র: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নং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খ: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পৃ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প্রদত্ত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বাট্টা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নগদ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ব্যাংক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তারিখ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প্রাপ্তি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সমূহ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ভা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নং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খ:</a:t>
                      </a:r>
                    </a:p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পৃ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প্রাপ্ত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বাট্টা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নগদ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ব্যাংক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145477"/>
                  </a:ext>
                </a:extLst>
              </a:tr>
              <a:tr h="77046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২০২৬</a:t>
                      </a:r>
                    </a:p>
                    <a:p>
                      <a:pPr algn="ctr"/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১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১২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১৮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জুন</a:t>
                      </a: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১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ব্যালেন্স</a:t>
                      </a: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</a:t>
                      </a: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ডি</a:t>
                      </a:r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0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জাফর</a:t>
                      </a:r>
                      <a:r>
                        <a:rPr lang="en-US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0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স্টোর</a:t>
                      </a:r>
                      <a:endParaRPr lang="en-US" sz="20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নগদান</a:t>
                      </a:r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0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0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0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0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ব্যালেন্স</a:t>
                      </a: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</a:t>
                      </a: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ডি</a:t>
                      </a:r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সি</a:t>
                      </a:r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২০০</a:t>
                      </a: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১০,০০০</a:t>
                      </a:r>
                    </a:p>
                    <a:p>
                      <a:pPr algn="ctr"/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৫,৮০০</a:t>
                      </a: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২০,০০০</a:t>
                      </a: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৩,৫০০</a:t>
                      </a: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২৩,৫০০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২০২৬</a:t>
                      </a:r>
                    </a:p>
                    <a:p>
                      <a:pPr algn="ctr"/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৫</a:t>
                      </a:r>
                    </a:p>
                    <a:p>
                      <a:pPr algn="ctr"/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২০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৩১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৩১</a:t>
                      </a: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0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ব্যাংক</a:t>
                      </a:r>
                      <a:r>
                        <a:rPr lang="en-US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as-IN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সেলিমা ট্রেডার্সকে </a:t>
                      </a: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ব্যাংক</a:t>
                      </a: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চার্জ</a:t>
                      </a:r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ব্যালেন্স</a:t>
                      </a: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সি</a:t>
                      </a: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ডি</a:t>
                      </a:r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সি</a:t>
                      </a:r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২০০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৩,৫০০</a:t>
                      </a:r>
                    </a:p>
                    <a:p>
                      <a:pPr algn="ctr"/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৪,৩০০</a:t>
                      </a: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৮,০০০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১,০০০</a:t>
                      </a: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২২,৫০০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২৩,৫০০</a:t>
                      </a:r>
                    </a:p>
                    <a:p>
                      <a:pPr algn="ctr"/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9440861"/>
                  </a:ext>
                </a:extLst>
              </a:tr>
            </a:tbl>
          </a:graphicData>
        </a:graphic>
      </p:graphicFrame>
      <p:sp>
        <p:nvSpPr>
          <p:cNvPr id="44" name="Rectangle 43">
            <a:extLst>
              <a:ext uri="{FF2B5EF4-FFF2-40B4-BE49-F238E27FC236}">
                <a16:creationId xmlns:a16="http://schemas.microsoft.com/office/drawing/2014/main" id="{21F62D37-819D-86D5-482C-57192944E305}"/>
              </a:ext>
            </a:extLst>
          </p:cNvPr>
          <p:cNvSpPr/>
          <p:nvPr/>
        </p:nvSpPr>
        <p:spPr>
          <a:xfrm>
            <a:off x="10148342" y="1296720"/>
            <a:ext cx="1034321" cy="49467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ক্রেডিট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B589688-1F9A-C8CF-7DBD-EC3764DCF0BE}"/>
              </a:ext>
            </a:extLst>
          </p:cNvPr>
          <p:cNvSpPr/>
          <p:nvPr/>
        </p:nvSpPr>
        <p:spPr>
          <a:xfrm>
            <a:off x="572125" y="1311710"/>
            <a:ext cx="1034321" cy="49467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ডেবিট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DB8A6D3-8F4D-2F92-7DCE-4B93CFA61174}"/>
              </a:ext>
            </a:extLst>
          </p:cNvPr>
          <p:cNvSpPr/>
          <p:nvPr/>
        </p:nvSpPr>
        <p:spPr>
          <a:xfrm>
            <a:off x="3186972" y="472177"/>
            <a:ext cx="5380844" cy="116939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মিম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এন্টারপ্রাইজের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তিনঘরা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BD3DBAE-45B5-0B0D-B227-8C75A37B6C0E}"/>
              </a:ext>
            </a:extLst>
          </p:cNvPr>
          <p:cNvCxnSpPr>
            <a:cxnSpLocks/>
          </p:cNvCxnSpPr>
          <p:nvPr/>
        </p:nvCxnSpPr>
        <p:spPr>
          <a:xfrm>
            <a:off x="3597639" y="4572000"/>
            <a:ext cx="249836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617996F-C4CD-22EC-50D1-F392542BAB16}"/>
              </a:ext>
            </a:extLst>
          </p:cNvPr>
          <p:cNvCxnSpPr>
            <a:cxnSpLocks/>
          </p:cNvCxnSpPr>
          <p:nvPr/>
        </p:nvCxnSpPr>
        <p:spPr>
          <a:xfrm>
            <a:off x="9683646" y="4572000"/>
            <a:ext cx="250835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E8CA32E-068C-11EF-DF1D-2C2D6FCBECD6}"/>
              </a:ext>
            </a:extLst>
          </p:cNvPr>
          <p:cNvCxnSpPr>
            <a:cxnSpLocks/>
          </p:cNvCxnSpPr>
          <p:nvPr/>
        </p:nvCxnSpPr>
        <p:spPr>
          <a:xfrm>
            <a:off x="4377127" y="4886794"/>
            <a:ext cx="80946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C6A8867-BF43-8B77-D005-D8C58DC59F00}"/>
              </a:ext>
            </a:extLst>
          </p:cNvPr>
          <p:cNvCxnSpPr>
            <a:cxnSpLocks/>
          </p:cNvCxnSpPr>
          <p:nvPr/>
        </p:nvCxnSpPr>
        <p:spPr>
          <a:xfrm>
            <a:off x="4289687" y="4979234"/>
            <a:ext cx="80946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B8A70B4-2EC3-154B-A578-874F023113B1}"/>
              </a:ext>
            </a:extLst>
          </p:cNvPr>
          <p:cNvCxnSpPr>
            <a:cxnSpLocks/>
          </p:cNvCxnSpPr>
          <p:nvPr/>
        </p:nvCxnSpPr>
        <p:spPr>
          <a:xfrm>
            <a:off x="5241561" y="4901784"/>
            <a:ext cx="80946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910B9A3-6816-3B5E-9AE3-FE67C88DAE2C}"/>
              </a:ext>
            </a:extLst>
          </p:cNvPr>
          <p:cNvCxnSpPr>
            <a:cxnSpLocks/>
          </p:cNvCxnSpPr>
          <p:nvPr/>
        </p:nvCxnSpPr>
        <p:spPr>
          <a:xfrm>
            <a:off x="5241561" y="4996722"/>
            <a:ext cx="80946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27658E74-48BB-176B-9674-9029A292E02A}"/>
              </a:ext>
            </a:extLst>
          </p:cNvPr>
          <p:cNvSpPr txBox="1"/>
          <p:nvPr/>
        </p:nvSpPr>
        <p:spPr>
          <a:xfrm>
            <a:off x="9583713" y="4506540"/>
            <a:ext cx="1029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২০০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5D58C9C5-9839-8CBD-80CD-FA387676DEA4}"/>
              </a:ext>
            </a:extLst>
          </p:cNvPr>
          <p:cNvCxnSpPr>
            <a:cxnSpLocks/>
          </p:cNvCxnSpPr>
          <p:nvPr/>
        </p:nvCxnSpPr>
        <p:spPr>
          <a:xfrm>
            <a:off x="3642610" y="4861810"/>
            <a:ext cx="80946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6815F4FF-C44E-9DD8-43FB-FCBF6A66D2E8}"/>
              </a:ext>
            </a:extLst>
          </p:cNvPr>
          <p:cNvSpPr txBox="1"/>
          <p:nvPr/>
        </p:nvSpPr>
        <p:spPr>
          <a:xfrm>
            <a:off x="3582648" y="4483840"/>
            <a:ext cx="707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২০০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3921AFB9-3A60-3FE5-63F8-DA002275F12D}"/>
              </a:ext>
            </a:extLst>
          </p:cNvPr>
          <p:cNvCxnSpPr>
            <a:cxnSpLocks/>
          </p:cNvCxnSpPr>
          <p:nvPr/>
        </p:nvCxnSpPr>
        <p:spPr>
          <a:xfrm>
            <a:off x="3645110" y="4924270"/>
            <a:ext cx="80946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6BDF7372-4EC8-01FE-C481-402C0781BFDB}"/>
              </a:ext>
            </a:extLst>
          </p:cNvPr>
          <p:cNvSpPr txBox="1"/>
          <p:nvPr/>
        </p:nvSpPr>
        <p:spPr>
          <a:xfrm>
            <a:off x="4302177" y="4483840"/>
            <a:ext cx="8469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১৫,৮০০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DDF5FCB-4BF1-7ACB-4316-8B2FA6FFA7D5}"/>
              </a:ext>
            </a:extLst>
          </p:cNvPr>
          <p:cNvCxnSpPr>
            <a:cxnSpLocks/>
          </p:cNvCxnSpPr>
          <p:nvPr/>
        </p:nvCxnSpPr>
        <p:spPr>
          <a:xfrm>
            <a:off x="9728617" y="4901784"/>
            <a:ext cx="250835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F5F9293-60DF-B6EE-031A-8A5B32F7A67F}"/>
              </a:ext>
            </a:extLst>
          </p:cNvPr>
          <p:cNvCxnSpPr>
            <a:cxnSpLocks/>
          </p:cNvCxnSpPr>
          <p:nvPr/>
        </p:nvCxnSpPr>
        <p:spPr>
          <a:xfrm>
            <a:off x="9683646" y="4996722"/>
            <a:ext cx="250835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3EE1C377-CE0A-86C5-5FA4-545EF67866E4}"/>
              </a:ext>
            </a:extLst>
          </p:cNvPr>
          <p:cNvSpPr txBox="1"/>
          <p:nvPr/>
        </p:nvSpPr>
        <p:spPr>
          <a:xfrm>
            <a:off x="10345713" y="4483839"/>
            <a:ext cx="1029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১৫,৮০০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3E4260C-9C10-BBFF-B6F1-E956F08C9AA9}"/>
              </a:ext>
            </a:extLst>
          </p:cNvPr>
          <p:cNvSpPr txBox="1"/>
          <p:nvPr/>
        </p:nvSpPr>
        <p:spPr>
          <a:xfrm>
            <a:off x="4432084" y="4976693"/>
            <a:ext cx="8469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৮০০০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ED20BB3-AA1B-D37E-7D67-7E7A0411FBAB}"/>
              </a:ext>
            </a:extLst>
          </p:cNvPr>
          <p:cNvSpPr txBox="1"/>
          <p:nvPr/>
        </p:nvSpPr>
        <p:spPr>
          <a:xfrm>
            <a:off x="5241554" y="5006759"/>
            <a:ext cx="8469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২২,৫০০</a:t>
            </a:r>
          </a:p>
        </p:txBody>
      </p:sp>
    </p:spTree>
    <p:extLst>
      <p:ext uri="{BB962C8B-B14F-4D97-AF65-F5344CB8AC3E}">
        <p14:creationId xmlns:p14="http://schemas.microsoft.com/office/powerpoint/2010/main" val="4238692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F565E-BCF0-18EF-F972-9E611666B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4A4AE7-F4F9-C5F5-02CD-F32F13C508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4AFE42-F58D-CE90-D216-4502481EC0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667013-167D-2060-C946-20A5B1B5E22E}"/>
              </a:ext>
            </a:extLst>
          </p:cNvPr>
          <p:cNvSpPr txBox="1"/>
          <p:nvPr/>
        </p:nvSpPr>
        <p:spPr>
          <a:xfrm>
            <a:off x="1004341" y="2068642"/>
            <a:ext cx="10972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🟢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–১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লেনদেনগুলো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প্রাপ্তি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🔵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–২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🟠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–৩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কনট্রা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এন্ট্রি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🟣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–৪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অনগদ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54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EBE18B-8B16-68F4-5C16-64CC71E1B8A0}"/>
              </a:ext>
            </a:extLst>
          </p:cNvPr>
          <p:cNvSpPr/>
          <p:nvPr/>
        </p:nvSpPr>
        <p:spPr>
          <a:xfrm>
            <a:off x="3252867" y="704538"/>
            <a:ext cx="2843134" cy="92939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B2C399-5DF2-B4AA-BDCF-4C1767B953F8}"/>
              </a:ext>
            </a:extLst>
          </p:cNvPr>
          <p:cNvSpPr/>
          <p:nvPr/>
        </p:nvSpPr>
        <p:spPr>
          <a:xfrm>
            <a:off x="6300865" y="720647"/>
            <a:ext cx="5121639" cy="9293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⏱️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: ৮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213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2BFB1-5A8F-ABAC-BB2B-5F6119FE6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C00574-1D56-6028-B0C6-44C545C61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97803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94DEF-562B-B91E-4FF8-9F4E5AA57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BCBEB9-986F-8288-5AD9-474EBE632D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9EB33F-F7E1-7557-1C66-E125744391D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371945-E1AF-3019-5343-E84ED0F739DB}"/>
              </a:ext>
            </a:extLst>
          </p:cNvPr>
          <p:cNvSpPr txBox="1"/>
          <p:nvPr/>
        </p:nvSpPr>
        <p:spPr>
          <a:xfrm>
            <a:off x="1004341" y="1762462"/>
            <a:ext cx="10972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</a:p>
          <a:p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নিম্নের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১৫,০০০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খ.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৮,০০০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ব্যাংকে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৫,০০০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ঘ.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৩,০০০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উত্তোলন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ঙ.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করিমের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কাছ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১০,০০০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চ.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সালামের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১২,০০০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ছ.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বেতন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৬,০০০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28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6A7DCA-D915-B843-FABE-0C6CFC3AAB80}"/>
              </a:ext>
            </a:extLst>
          </p:cNvPr>
          <p:cNvSpPr/>
          <p:nvPr/>
        </p:nvSpPr>
        <p:spPr>
          <a:xfrm>
            <a:off x="2973049" y="569626"/>
            <a:ext cx="5121639" cy="9293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531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935DE-1758-66A9-6A33-A21778947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04AF8A-BDFE-3A82-1823-C0DE34B593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81BE20-4C89-3084-B4AF-689A7730B0B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21CABC-A89B-F36B-95D2-332EBAF2D111}"/>
              </a:ext>
            </a:extLst>
          </p:cNvPr>
          <p:cNvSpPr txBox="1"/>
          <p:nvPr/>
        </p:nvSpPr>
        <p:spPr>
          <a:xfrm>
            <a:off x="1004341" y="1762462"/>
            <a:ext cx="10972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 ক	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প্রাপ্তি</a:t>
            </a:r>
            <a:endParaRPr lang="en-US" sz="32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	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endParaRPr lang="en-US" sz="32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	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কনট্রা</a:t>
            </a:r>
            <a:endParaRPr lang="en-US" sz="32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	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কনট্রা</a:t>
            </a:r>
            <a:endParaRPr lang="en-US" sz="32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	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অনগদ</a:t>
            </a:r>
            <a:endParaRPr lang="en-US" sz="32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	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অনগদ</a:t>
            </a:r>
            <a:endParaRPr lang="en-US" sz="32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	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endParaRPr lang="en-US" sz="32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AC208A-3417-2D8C-43B5-A1DD92ADD8CB}"/>
              </a:ext>
            </a:extLst>
          </p:cNvPr>
          <p:cNvSpPr/>
          <p:nvPr/>
        </p:nvSpPr>
        <p:spPr>
          <a:xfrm>
            <a:off x="2973049" y="569626"/>
            <a:ext cx="5121639" cy="9293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632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F5F76-AD1E-A56A-EA99-E99488CC8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B676663-8EAC-C765-6C71-7BE0E57071D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4EF02C-AD19-138B-F288-882C7EE617E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766DB9-8AF5-6588-FED3-37E41F7741C6}"/>
              </a:ext>
            </a:extLst>
          </p:cNvPr>
          <p:cNvSpPr txBox="1"/>
          <p:nvPr/>
        </p:nvSpPr>
        <p:spPr>
          <a:xfrm>
            <a:off x="1004341" y="2068642"/>
            <a:ext cx="10972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✍️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লেনদেনগুলো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শ্রেণিবিন্যাস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—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প্রাপ্তি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প্রদান,অনগদ,কন্ট্রা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প্রাপ্তি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১০,০০০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৭,০০০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৪,০০০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উত্তোলন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রহিমের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১৫,০০০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৫.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কর্মচারীকে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৫,০০০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বেতন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৬.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করিমের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৮,০০০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৭.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১০,০০০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আদায়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৮.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অবচয়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২,০০০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28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B79129-A839-E0E8-AEEE-56EBB9F19F7F}"/>
              </a:ext>
            </a:extLst>
          </p:cNvPr>
          <p:cNvSpPr/>
          <p:nvPr/>
        </p:nvSpPr>
        <p:spPr>
          <a:xfrm>
            <a:off x="3252867" y="704538"/>
            <a:ext cx="2843134" cy="92939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EFB41A-6C08-F02F-1066-F808EE328D6B}"/>
              </a:ext>
            </a:extLst>
          </p:cNvPr>
          <p:cNvSpPr/>
          <p:nvPr/>
        </p:nvSpPr>
        <p:spPr>
          <a:xfrm>
            <a:off x="7899817" y="660687"/>
            <a:ext cx="3207894" cy="9293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⏱️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: ৫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53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F638C-7E00-63D1-D41C-E8E4C1307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C26FD3B-77F4-465F-C1DE-0B6DCEA88A1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CA748C-9376-9348-F08F-60545882145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2CCEC9-499D-7F51-35DA-413A4E9F750E}"/>
              </a:ext>
            </a:extLst>
          </p:cNvPr>
          <p:cNvSpPr txBox="1"/>
          <p:nvPr/>
        </p:nvSpPr>
        <p:spPr>
          <a:xfrm>
            <a:off x="629587" y="1650038"/>
            <a:ext cx="45420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নং</a:t>
            </a:r>
            <a:r>
              <a:rPr lang="en-US" sz="36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	</a:t>
            </a:r>
            <a:r>
              <a:rPr lang="en-US" sz="36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উত্তর</a:t>
            </a: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r>
              <a:rPr lang="en-US" sz="36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১	</a:t>
            </a:r>
            <a:r>
              <a:rPr lang="en-US" sz="36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নগদ</a:t>
            </a:r>
            <a:r>
              <a:rPr lang="en-US" sz="36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প্রাপ্তি</a:t>
            </a: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r>
              <a:rPr lang="en-US" sz="36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২	</a:t>
            </a:r>
            <a:r>
              <a:rPr lang="en-US" sz="36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কনট্রা</a:t>
            </a: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r>
              <a:rPr lang="en-US" sz="36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৩	</a:t>
            </a:r>
            <a:r>
              <a:rPr lang="en-US" sz="36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কনট্রা</a:t>
            </a: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r>
              <a:rPr lang="en-US" sz="36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৪	</a:t>
            </a:r>
            <a:r>
              <a:rPr lang="en-US" sz="36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অনগদ</a:t>
            </a: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r>
              <a:rPr lang="en-US" sz="36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৫	</a:t>
            </a:r>
            <a:r>
              <a:rPr lang="en-US" sz="36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নগদ</a:t>
            </a:r>
            <a:r>
              <a:rPr lang="en-US" sz="36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প্রদান</a:t>
            </a: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r>
              <a:rPr lang="en-US" sz="36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৬	</a:t>
            </a:r>
            <a:r>
              <a:rPr lang="en-US" sz="36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অনগদ</a:t>
            </a: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r>
              <a:rPr lang="en-US" sz="36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৭	</a:t>
            </a:r>
            <a:r>
              <a:rPr lang="en-US" sz="36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ব্যাংক</a:t>
            </a:r>
            <a:r>
              <a:rPr lang="en-US" sz="36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প্রাপ্তি</a:t>
            </a: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r>
              <a:rPr lang="en-US" sz="36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৮	</a:t>
            </a:r>
            <a:r>
              <a:rPr lang="en-US" sz="36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অনগদ</a:t>
            </a: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CC5987C-791F-6A54-6DAE-7EC8A4570916}"/>
              </a:ext>
            </a:extLst>
          </p:cNvPr>
          <p:cNvSpPr/>
          <p:nvPr/>
        </p:nvSpPr>
        <p:spPr>
          <a:xfrm>
            <a:off x="3307829" y="720648"/>
            <a:ext cx="4906780" cy="9293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kern="100" dirty="0" err="1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একক</a:t>
            </a:r>
            <a:r>
              <a:rPr lang="en-US" sz="3200" kern="100" dirty="0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কাজের</a:t>
            </a:r>
            <a:r>
              <a:rPr lang="en-US" sz="3200" kern="100" dirty="0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উত্তর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1D324B-859D-1C3D-A5BA-F9373928A41C}"/>
              </a:ext>
            </a:extLst>
          </p:cNvPr>
          <p:cNvSpPr txBox="1"/>
          <p:nvPr/>
        </p:nvSpPr>
        <p:spPr>
          <a:xfrm>
            <a:off x="5171607" y="1960920"/>
            <a:ext cx="66556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⭐ Self Check</a:t>
            </a:r>
          </a:p>
          <a:p>
            <a:pPr algn="ctr"/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৮/৮ →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অসাধারণ</a:t>
            </a:r>
            <a:endParaRPr lang="en-US" sz="3600" b="1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algn="ctr"/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৬–৭ →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খুব</a:t>
            </a:r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ভালো</a:t>
            </a:r>
            <a:endParaRPr lang="en-US" sz="3600" b="1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algn="ctr"/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৪–৫ →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আরও</a:t>
            </a:r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অনুশীলন</a:t>
            </a:r>
            <a:endParaRPr lang="en-US" sz="3600" b="1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algn="ctr"/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০–৩ →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আবার</a:t>
            </a:r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ধারণাগুলো</a:t>
            </a:r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দেখি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3903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1ADB4-A6A4-FFE7-63E9-2F4189DD8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7BB667-A80C-9EE1-E3B4-C1775A4EB5F3}"/>
              </a:ext>
            </a:extLst>
          </p:cNvPr>
          <p:cNvSpPr txBox="1"/>
          <p:nvPr/>
        </p:nvSpPr>
        <p:spPr>
          <a:xfrm>
            <a:off x="3046751" y="1163095"/>
            <a:ext cx="6093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6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6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C5813E-66E4-47B7-2D0D-2272C19D6CC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05B9C5-C3AA-C3ED-1A36-386517E24CCE}"/>
              </a:ext>
            </a:extLst>
          </p:cNvPr>
          <p:cNvSpPr/>
          <p:nvPr/>
        </p:nvSpPr>
        <p:spPr>
          <a:xfrm>
            <a:off x="3046751" y="389744"/>
            <a:ext cx="4778115" cy="11092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মূল্যায়ণ</a:t>
            </a:r>
            <a:endParaRPr lang="en-US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DDAC3C-4139-7AE8-CAC1-47ED7642A240}"/>
              </a:ext>
            </a:extLst>
          </p:cNvPr>
          <p:cNvSpPr txBox="1"/>
          <p:nvPr/>
        </p:nvSpPr>
        <p:spPr>
          <a:xfrm>
            <a:off x="2008682" y="1726901"/>
            <a:ext cx="93688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–১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–২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দুঘরা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–৩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তিনঘরা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–৪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–৫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</a:p>
          <a:p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982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2D6F3-6715-D7E6-AB4E-1A05D0E1E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C6EE15-5E28-EDF3-E04C-4DC16899879D}"/>
              </a:ext>
            </a:extLst>
          </p:cNvPr>
          <p:cNvSpPr txBox="1"/>
          <p:nvPr/>
        </p:nvSpPr>
        <p:spPr>
          <a:xfrm>
            <a:off x="3046751" y="1163095"/>
            <a:ext cx="6093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6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6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0B5454-8CF7-154B-BFF3-64C48F14656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CAB0DF-EC58-9C8B-3312-4A6BA43FD97D}"/>
              </a:ext>
            </a:extLst>
          </p:cNvPr>
          <p:cNvSpPr/>
          <p:nvPr/>
        </p:nvSpPr>
        <p:spPr>
          <a:xfrm>
            <a:off x="3046751" y="389744"/>
            <a:ext cx="4778115" cy="11092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মূল্যায়ণের</a:t>
            </a:r>
            <a:r>
              <a:rPr lang="en-US" sz="4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D8B3C0-FF16-4658-2F87-768DD2E9AC20}"/>
              </a:ext>
            </a:extLst>
          </p:cNvPr>
          <p:cNvSpPr txBox="1"/>
          <p:nvPr/>
        </p:nvSpPr>
        <p:spPr>
          <a:xfrm>
            <a:off x="779489" y="1726901"/>
            <a:ext cx="1059804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–১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 	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খতিয়ান</a:t>
            </a: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–২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দুঘরা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—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–৩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তিনঘরা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বাট্টা</a:t>
            </a: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–৪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কনট্রা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এন্ট্রি</a:t>
            </a: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–৫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অনগদ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8203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B86DB-DAD3-CBF2-5EA9-4273C51C6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8FBAEE1-A525-8B16-5026-82528F40FEB6}"/>
              </a:ext>
            </a:extLst>
          </p:cNvPr>
          <p:cNvSpPr txBox="1"/>
          <p:nvPr/>
        </p:nvSpPr>
        <p:spPr>
          <a:xfrm>
            <a:off x="3046751" y="1163095"/>
            <a:ext cx="6093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6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6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441828-3268-96EA-44D7-2A94DD8F784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34EFB5-F8AA-3500-796F-8E7CA302280E}"/>
              </a:ext>
            </a:extLst>
          </p:cNvPr>
          <p:cNvSpPr/>
          <p:nvPr/>
        </p:nvSpPr>
        <p:spPr>
          <a:xfrm>
            <a:off x="2443397" y="449705"/>
            <a:ext cx="6340839" cy="7133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ক্লাসের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সারসংক্ষেপ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A769D8-1B65-B651-186A-12D6BB4545D5}"/>
              </a:ext>
            </a:extLst>
          </p:cNvPr>
          <p:cNvSpPr txBox="1"/>
          <p:nvPr/>
        </p:nvSpPr>
        <p:spPr>
          <a:xfrm>
            <a:off x="1259174" y="1455482"/>
            <a:ext cx="897910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🧠 ৫টি </a:t>
            </a:r>
            <a:r>
              <a:rPr lang="en-US" sz="32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সূত্র</a:t>
            </a:r>
            <a:r>
              <a:rPr lang="en-US" sz="32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32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রাখো</a:t>
            </a:r>
            <a:endParaRPr lang="en-US" sz="32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①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একঘরা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②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দুঘরা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③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তিনঘরা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বাট্টা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④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↔️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কনট্রা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সরাসরি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চলাচল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অনগদ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6091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DD1AF-B7D1-7BFA-D32D-821BE4131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9B8DAF-A0A0-CC99-72A6-31293E594AC6}"/>
              </a:ext>
            </a:extLst>
          </p:cNvPr>
          <p:cNvSpPr txBox="1"/>
          <p:nvPr/>
        </p:nvSpPr>
        <p:spPr>
          <a:xfrm>
            <a:off x="3046751" y="1163095"/>
            <a:ext cx="6093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6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6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0382CC-BE0A-77D9-7A3E-BC664AC3331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2B2DF6-124A-C01E-1F21-CBB01402582D}"/>
              </a:ext>
            </a:extLst>
          </p:cNvPr>
          <p:cNvSpPr/>
          <p:nvPr/>
        </p:nvSpPr>
        <p:spPr>
          <a:xfrm>
            <a:off x="1903750" y="449705"/>
            <a:ext cx="8379501" cy="7133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🏠 Home Assignment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63AFD3-C72F-86BA-6741-1FE83C20A213}"/>
              </a:ext>
            </a:extLst>
          </p:cNvPr>
          <p:cNvSpPr txBox="1"/>
          <p:nvPr/>
        </p:nvSpPr>
        <p:spPr>
          <a:xfrm>
            <a:off x="1259174" y="1455482"/>
            <a:ext cx="8979108" cy="6224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জসিম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ট্রেডার্সের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জুন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মাসে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সংগঠিত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লেনদেনগুলে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নিম্নরুপ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জুন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- ১.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৫০,০০০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২০,০০০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জুন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- ২.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১০,০০০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জুন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- ৩.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বেতন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৫,০০০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জুন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- ৪.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১৫,০০০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জুন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- ৫.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৪,০০০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উত্তোলন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জুন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- ৬.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৮,০০০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জুন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- ১০.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ধানে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৮,০০০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জুন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- ১৬.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আসবাবপত্রের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অবচয়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৮,০০০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করনীয়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কন্ট্রা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এন্ট্রির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পরিমাণ,অনগদ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পরিমাণ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উপর্যুক্ত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আলোকে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777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F855B-5408-277E-F6D2-CD64CAF00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396461-4A42-7F61-96F2-6D28748B97FE}"/>
              </a:ext>
            </a:extLst>
          </p:cNvPr>
          <p:cNvSpPr txBox="1"/>
          <p:nvPr/>
        </p:nvSpPr>
        <p:spPr>
          <a:xfrm>
            <a:off x="3046751" y="1163095"/>
            <a:ext cx="6093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6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6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3AE19C-7DC7-9E31-C379-47A1058443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FCD8FA-17CE-7EE5-9534-872D530A7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079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CE764-57A9-29CE-C4A4-A0DB905EF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506985-44EA-0914-4A5D-74AF3194CF9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283A92F3-7A46-F56A-CBF7-BCD90E6C3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5460635"/>
            <a:ext cx="406400" cy="365125"/>
          </a:xfrm>
        </p:spPr>
        <p:txBody>
          <a:bodyPr/>
          <a:lstStyle/>
          <a:p>
            <a:fld id="{C263D6C4-4840-40CC-AC84-17E24B3B7BD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A188DC-6B63-2424-5CA4-E7E54A766C42}"/>
              </a:ext>
            </a:extLst>
          </p:cNvPr>
          <p:cNvSpPr txBox="1"/>
          <p:nvPr/>
        </p:nvSpPr>
        <p:spPr>
          <a:xfrm>
            <a:off x="1167359" y="2245017"/>
            <a:ext cx="985728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🤔  </a:t>
            </a:r>
            <a:r>
              <a:rPr lang="en-US" sz="32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32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2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কতটুকু</a:t>
            </a:r>
            <a:r>
              <a:rPr lang="en-US" sz="32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জানো</a:t>
            </a:r>
            <a:r>
              <a:rPr lang="en-US" sz="32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</a:p>
          <a:p>
            <a:pPr algn="ctr"/>
            <a:endParaRPr lang="en-US" sz="32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–১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বোঝায়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–২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–৩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–৪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–৫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প্রতিদিনের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অসংখ্য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65EE7D-52C1-2197-5ED8-B8E5457A07EB}"/>
              </a:ext>
            </a:extLst>
          </p:cNvPr>
          <p:cNvSpPr/>
          <p:nvPr/>
        </p:nvSpPr>
        <p:spPr>
          <a:xfrm>
            <a:off x="3327816" y="779489"/>
            <a:ext cx="5336499" cy="8844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u="sng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</a:t>
            </a:r>
            <a:r>
              <a:rPr lang="en-US" sz="3600" b="1" u="sng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3600" b="1" u="sng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068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84046-F0A2-7C08-0BCB-FA1384042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06A043-2351-9C7C-6B17-D0241770C8F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4790E7-042A-F117-B514-95E55AF4BAC9}"/>
              </a:ext>
            </a:extLst>
          </p:cNvPr>
          <p:cNvSpPr txBox="1"/>
          <p:nvPr/>
        </p:nvSpPr>
        <p:spPr>
          <a:xfrm>
            <a:off x="869430" y="899410"/>
            <a:ext cx="1028325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🏪 “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আরওয়া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ট্রেডার্স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একদিন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সকালবেলা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= ১৫,০০০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দুপুরে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= ৮,০০০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দুপুরে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৫,০০০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বিকেলে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অফিসের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২,০০০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উত্তোলন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just">
              <a:lnSpc>
                <a:spcPct val="150000"/>
              </a:lnSpc>
            </a:pP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😟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আরওয়া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হিসাবরক্ষককে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বলল“আজ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দিলাম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তুললাম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রাখব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?”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হিসাবরক্ষক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মীম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সম্ভব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just">
              <a:lnSpc>
                <a:spcPct val="150000"/>
              </a:lnSpc>
            </a:pP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7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BB94A-EB9B-A8EB-AD90-F364752D0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789E1A-6C21-A7C0-9775-7614655B97A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67F28F4-2B03-EA91-F44E-57823A803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/>
          <a:p>
            <a:fld id="{C263D6C4-4840-40CC-AC84-17E24B3B7BD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BA50B6-1999-52F1-EF82-E561C4964078}"/>
              </a:ext>
            </a:extLst>
          </p:cNvPr>
          <p:cNvSpPr/>
          <p:nvPr/>
        </p:nvSpPr>
        <p:spPr>
          <a:xfrm>
            <a:off x="3000531" y="981856"/>
            <a:ext cx="6190938" cy="1154243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পাঠের শিরোনাম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5D09B8-5BA1-2EFB-31FA-2F2BEEDA352F}"/>
              </a:ext>
            </a:extLst>
          </p:cNvPr>
          <p:cNvSpPr/>
          <p:nvPr/>
        </p:nvSpPr>
        <p:spPr>
          <a:xfrm>
            <a:off x="2805659" y="2923082"/>
            <a:ext cx="6580682" cy="14690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দুঘরা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তিনঘরা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000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F6682-FE60-9ADC-C75C-31CB9CE56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D7EE25-E756-20C3-248D-B5353158544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808AEF17-5325-1564-5E2E-4840DFB4C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/>
          <a:p>
            <a:fld id="{C263D6C4-4840-40CC-AC84-17E24B3B7BDE}" type="slidenum">
              <a:rPr lang="en-US" b="1" smtClean="0"/>
              <a:pPr/>
              <a:t>6</a:t>
            </a:fld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F674FA-D135-7125-D539-01B982AE9AB1}"/>
              </a:ext>
            </a:extLst>
          </p:cNvPr>
          <p:cNvSpPr/>
          <p:nvPr/>
        </p:nvSpPr>
        <p:spPr>
          <a:xfrm>
            <a:off x="1229193" y="577121"/>
            <a:ext cx="9293902" cy="1154243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(Learning Outcomes)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CF863A-EA8B-2141-6D8D-BA4D7F021F5A}"/>
              </a:ext>
            </a:extLst>
          </p:cNvPr>
          <p:cNvSpPr/>
          <p:nvPr/>
        </p:nvSpPr>
        <p:spPr>
          <a:xfrm>
            <a:off x="1791323" y="2981403"/>
            <a:ext cx="7162801" cy="5059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দুঘরা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তিনঘরা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F24B5F-5BA5-5E7F-38C1-B7B4995B1B8A}"/>
              </a:ext>
            </a:extLst>
          </p:cNvPr>
          <p:cNvSpPr/>
          <p:nvPr/>
        </p:nvSpPr>
        <p:spPr>
          <a:xfrm>
            <a:off x="1099279" y="2190906"/>
            <a:ext cx="6580682" cy="505918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A26A25-C658-EA19-88E9-7ED8B35CA563}"/>
              </a:ext>
            </a:extLst>
          </p:cNvPr>
          <p:cNvSpPr/>
          <p:nvPr/>
        </p:nvSpPr>
        <p:spPr>
          <a:xfrm>
            <a:off x="2585803" y="3713403"/>
            <a:ext cx="6580682" cy="5059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কনট্রা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এন্ট্রি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লিপিবদ্ধ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912BC0-2B12-9271-EAE2-0877225904E0}"/>
              </a:ext>
            </a:extLst>
          </p:cNvPr>
          <p:cNvSpPr/>
          <p:nvPr/>
        </p:nvSpPr>
        <p:spPr>
          <a:xfrm>
            <a:off x="3819994" y="5255399"/>
            <a:ext cx="6580682" cy="5059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দুঘরা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তিনঘরা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প্রস্তুত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9B6337-5923-7485-A413-F2218B375D7E}"/>
              </a:ext>
            </a:extLst>
          </p:cNvPr>
          <p:cNvSpPr/>
          <p:nvPr/>
        </p:nvSpPr>
        <p:spPr>
          <a:xfrm>
            <a:off x="3332812" y="4484401"/>
            <a:ext cx="6580682" cy="505918"/>
          </a:xfrm>
          <a:prstGeom prst="rect">
            <a:avLst/>
          </a:prstGeom>
          <a:solidFill>
            <a:srgbClr val="7030A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অনগদ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87986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C662C-86AA-1476-333E-2C4B6A06A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C3440E-ACF2-1A12-EEBD-D59C839D1AB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245C6C-7B66-36F1-3533-40A473B4C227}"/>
              </a:ext>
            </a:extLst>
          </p:cNvPr>
          <p:cNvSpPr txBox="1"/>
          <p:nvPr/>
        </p:nvSpPr>
        <p:spPr>
          <a:xfrm>
            <a:off x="1396584" y="2025908"/>
            <a:ext cx="939883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 💰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বইতে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প্রাপ্তি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প্রযোজ্য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বাট্টা-সংক্রান্ত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তারিখের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ক্রমানুসারে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লিপিবদ্ধ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সহজ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ভাষায়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— “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আসা-যাওয়ার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।”</a:t>
            </a:r>
          </a:p>
          <a:p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⭐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গুরুত্বপূর্ণ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সঙ্গে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খতিয়ান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2B9C80-42A3-245F-C259-FB1034917AD8}"/>
              </a:ext>
            </a:extLst>
          </p:cNvPr>
          <p:cNvSpPr/>
          <p:nvPr/>
        </p:nvSpPr>
        <p:spPr>
          <a:xfrm>
            <a:off x="3522689" y="494675"/>
            <a:ext cx="5006714" cy="10043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4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4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96739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E7726-5D7E-6389-E8D5-2B581B5CF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385153-FEB5-87E5-DC4A-98ED086FAD8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4E5979-8DE0-B0F7-F48C-69A34974CFEA}"/>
              </a:ext>
            </a:extLst>
          </p:cNvPr>
          <p:cNvSpPr txBox="1"/>
          <p:nvPr/>
        </p:nvSpPr>
        <p:spPr>
          <a:xfrm>
            <a:off x="1104276" y="824459"/>
            <a:ext cx="1085287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📚 </a:t>
            </a:r>
            <a:r>
              <a:rPr lang="en-US" sz="44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44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44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</a:t>
            </a:r>
            <a:endParaRPr lang="en-US" sz="44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একঘরা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    		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দুঘরা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			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তিনঘরা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			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বাট্টা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			🧠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কৌশল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			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→ ১টি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			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→ ২টি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			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→ ৩টি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FBAA3CD5-ED62-65AB-0408-22DED850997C}"/>
              </a:ext>
            </a:extLst>
          </p:cNvPr>
          <p:cNvSpPr/>
          <p:nvPr/>
        </p:nvSpPr>
        <p:spPr>
          <a:xfrm>
            <a:off x="4272197" y="2029888"/>
            <a:ext cx="1064302" cy="22326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BA4F63A2-84EC-4B67-354D-2F8986055807}"/>
              </a:ext>
            </a:extLst>
          </p:cNvPr>
          <p:cNvSpPr/>
          <p:nvPr/>
        </p:nvSpPr>
        <p:spPr>
          <a:xfrm>
            <a:off x="4272197" y="2490865"/>
            <a:ext cx="1064302" cy="22326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2DC0702C-69E7-30D5-32AC-7F2A2FD84063}"/>
              </a:ext>
            </a:extLst>
          </p:cNvPr>
          <p:cNvSpPr/>
          <p:nvPr/>
        </p:nvSpPr>
        <p:spPr>
          <a:xfrm>
            <a:off x="4272197" y="2873225"/>
            <a:ext cx="1064302" cy="22326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754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2D82D-B378-3B98-6D96-17738F12A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5D5D82-948A-D86F-B1C1-33CD951C859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FD1CB7-56D6-3204-8C02-CB0E72016FED}"/>
              </a:ext>
            </a:extLst>
          </p:cNvPr>
          <p:cNvSpPr txBox="1"/>
          <p:nvPr/>
        </p:nvSpPr>
        <p:spPr>
          <a:xfrm>
            <a:off x="1394084" y="1364105"/>
            <a:ext cx="1002842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হিসাবের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অর্থের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স্থানান্তর-সংক্রান্ত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লেনদেনকে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কনট্রা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এন্ট্রি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🔄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কনট্রা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এন্ট্রি</a:t>
            </a:r>
            <a:endParaRPr lang="en-US" sz="36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</a:p>
          <a:p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আরওয়া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ব্যবসায়ের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১০,০০০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দিলো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</a:p>
          <a:p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৫,০০০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অফিসের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ব্যবহারের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উত্তোলন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করলো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কমল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—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ব্যাংকে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বাড়ল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বাড়ল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—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ব্যাংকে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কমল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B27FFF-D68E-F977-7943-F31C5E17BD22}"/>
              </a:ext>
            </a:extLst>
          </p:cNvPr>
          <p:cNvSpPr/>
          <p:nvPr/>
        </p:nvSpPr>
        <p:spPr>
          <a:xfrm>
            <a:off x="2128603" y="434715"/>
            <a:ext cx="7974767" cy="5696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কনট্রা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এন্ট্রি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🔄 Contra Entry</a:t>
            </a:r>
          </a:p>
        </p:txBody>
      </p:sp>
    </p:spTree>
    <p:extLst>
      <p:ext uri="{BB962C8B-B14F-4D97-AF65-F5344CB8AC3E}">
        <p14:creationId xmlns:p14="http://schemas.microsoft.com/office/powerpoint/2010/main" val="2052044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1526</Words>
  <Application>Microsoft Office PowerPoint</Application>
  <PresentationFormat>Widescreen</PresentationFormat>
  <Paragraphs>396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 IBRAHIM</dc:creator>
  <cp:lastModifiedBy>M IBRAHIM</cp:lastModifiedBy>
  <cp:revision>37</cp:revision>
  <dcterms:created xsi:type="dcterms:W3CDTF">2026-08-15T06:10:44Z</dcterms:created>
  <dcterms:modified xsi:type="dcterms:W3CDTF">2026-08-15T18:03:45Z</dcterms:modified>
</cp:coreProperties>
</file>