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1"/>
  </p:notesMasterIdLst>
  <p:sldIdLst>
    <p:sldId id="333" r:id="rId2"/>
    <p:sldId id="321" r:id="rId3"/>
    <p:sldId id="334" r:id="rId4"/>
    <p:sldId id="262" r:id="rId5"/>
    <p:sldId id="341" r:id="rId6"/>
    <p:sldId id="342" r:id="rId7"/>
    <p:sldId id="343" r:id="rId8"/>
    <p:sldId id="344" r:id="rId9"/>
    <p:sldId id="336" r:id="rId10"/>
    <p:sldId id="346" r:id="rId11"/>
    <p:sldId id="340" r:id="rId12"/>
    <p:sldId id="345" r:id="rId13"/>
    <p:sldId id="347" r:id="rId14"/>
    <p:sldId id="335" r:id="rId15"/>
    <p:sldId id="348" r:id="rId16"/>
    <p:sldId id="349" r:id="rId17"/>
    <p:sldId id="337" r:id="rId18"/>
    <p:sldId id="338" r:id="rId19"/>
    <p:sldId id="32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A60"/>
    <a:srgbClr val="E6F2E4"/>
    <a:srgbClr val="709828"/>
    <a:srgbClr val="008000"/>
    <a:srgbClr val="3EC4F5"/>
    <a:srgbClr val="000099"/>
    <a:srgbClr val="00CC00"/>
    <a:srgbClr val="FF66FF"/>
    <a:srgbClr val="CC00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6745" autoAdjust="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9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3.svg"/><Relationship Id="rId7" Type="http://schemas.openxmlformats.org/officeDocument/2006/relationships/image" Target="../../theme/media/image1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../theme/media/image15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7" y="83976"/>
            <a:ext cx="12008498" cy="6690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3433666" y="1156470"/>
            <a:ext cx="6260840" cy="3876541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A4F4496-4915-9CAE-A99E-55A3B0B58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69" y="1842076"/>
            <a:ext cx="2165041" cy="21933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10397179" y="6247973"/>
            <a:ext cx="1704626" cy="610027"/>
            <a:chOff x="10106043" y="6228968"/>
            <a:chExt cx="1704626" cy="610027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 userDrawn="1"/>
        </p:nvSpPr>
        <p:spPr>
          <a:xfrm>
            <a:off x="3853310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85" y="5467546"/>
            <a:ext cx="880527" cy="9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365997" y="593246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43740" y="1356367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413729" cy="1016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445900" cy="10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4328321" y="447842"/>
            <a:ext cx="2647564" cy="8194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4400" b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06417" y="115626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8275" y="1267297"/>
            <a:ext cx="6241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এই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শেষে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শিক্ষার্থীরা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..........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359824" y="541252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81062" y="1494521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850423" y="466991"/>
            <a:ext cx="900003" cy="90000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105053" y="342876"/>
            <a:ext cx="1024118" cy="102411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436497" y="466991"/>
            <a:ext cx="910387" cy="91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716885" y="635722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684525" y="1399594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934121" cy="9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780090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465116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392091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8" y="83976"/>
            <a:ext cx="12034296" cy="6680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36" y="258288"/>
            <a:ext cx="11957157" cy="295074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0367938" y="6247973"/>
            <a:ext cx="1704626" cy="610027"/>
            <a:chOff x="10106043" y="6228968"/>
            <a:chExt cx="1704626" cy="610027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 userDrawn="1"/>
        </p:nvSpPr>
        <p:spPr>
          <a:xfrm>
            <a:off x="3824069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8"/>
          <p:cNvSpPr txBox="1"/>
          <p:nvPr userDrawn="1"/>
        </p:nvSpPr>
        <p:spPr>
          <a:xfrm>
            <a:off x="3358404" y="4215726"/>
            <a:ext cx="7271494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8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ভালো থেকো সবাই</a:t>
            </a:r>
            <a:endParaRPr lang="en-US" sz="88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90152" y="0"/>
            <a:ext cx="11990231" cy="6729211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 userDrawn="1"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 userDrawn="1"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2">
            <a:extLst>
              <a:ext uri="{FF2B5EF4-FFF2-40B4-BE49-F238E27FC236}">
                <a16:creationId xmlns:a16="http://schemas.microsoft.com/office/drawing/2014/main" xmlns="" id="{579B8868-7EC4-E706-E9B4-6740293321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5C87DC50-4D73-F1D6-CE85-9F673A216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F5998754-D26F-8593-7BED-6F2AD3263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3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3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 userDrawn="1"/>
        </p:nvSpPr>
        <p:spPr>
          <a:xfrm>
            <a:off x="3562174" y="6548987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4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771729" y="2859355"/>
            <a:ext cx="302708" cy="255071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472818" y="3578753"/>
            <a:ext cx="328156" cy="291912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352117" y="1997830"/>
            <a:ext cx="328156" cy="342263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6353274" y="2917518"/>
            <a:ext cx="1274800" cy="988207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Block Arc 9"/>
          <p:cNvSpPr/>
          <p:nvPr/>
        </p:nvSpPr>
        <p:spPr>
          <a:xfrm>
            <a:off x="4854104" y="2168961"/>
            <a:ext cx="1602546" cy="945465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rapezoid 10"/>
          <p:cNvSpPr/>
          <p:nvPr/>
        </p:nvSpPr>
        <p:spPr>
          <a:xfrm>
            <a:off x="7124617" y="3360236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818790" y="1301079"/>
            <a:ext cx="2103241" cy="3321692"/>
            <a:chOff x="6061512" y="1263371"/>
            <a:chExt cx="2087737" cy="3626695"/>
          </a:xfrm>
        </p:grpSpPr>
        <p:grpSp>
          <p:nvGrpSpPr>
            <p:cNvPr id="19" name="Group 18"/>
            <p:cNvGrpSpPr/>
            <p:nvPr/>
          </p:nvGrpSpPr>
          <p:grpSpPr>
            <a:xfrm>
              <a:off x="6061512" y="1263371"/>
              <a:ext cx="1716786" cy="3626695"/>
              <a:chOff x="6067509" y="1234865"/>
              <a:chExt cx="1716786" cy="3626695"/>
            </a:xfrm>
          </p:grpSpPr>
          <p:sp>
            <p:nvSpPr>
              <p:cNvPr id="6" name="Trapezoid 5"/>
              <p:cNvSpPr/>
              <p:nvPr/>
            </p:nvSpPr>
            <p:spPr>
              <a:xfrm>
                <a:off x="6067509" y="4337601"/>
                <a:ext cx="1139390" cy="523959"/>
              </a:xfrm>
              <a:prstGeom prst="trapezoid">
                <a:avLst>
                  <a:gd name="adj" fmla="val 46212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589229" y="1760061"/>
                <a:ext cx="95949" cy="25775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Block Arc 7"/>
              <p:cNvSpPr/>
              <p:nvPr/>
            </p:nvSpPr>
            <p:spPr>
              <a:xfrm>
                <a:off x="6598052" y="1234865"/>
                <a:ext cx="1186243" cy="1064820"/>
              </a:xfrm>
              <a:prstGeom prst="blockArc">
                <a:avLst>
                  <a:gd name="adj1" fmla="val 10800000"/>
                  <a:gd name="adj2" fmla="val 166313"/>
                  <a:gd name="adj3" fmla="val 668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2" name="Trapezoid 11"/>
            <p:cNvSpPr/>
            <p:nvPr/>
          </p:nvSpPr>
          <p:spPr>
            <a:xfrm>
              <a:off x="7183763" y="1767275"/>
              <a:ext cx="965486" cy="192848"/>
            </a:xfrm>
            <a:prstGeom prst="trapezoid">
              <a:avLst>
                <a:gd name="adj" fmla="val 677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Trapezoid 12"/>
          <p:cNvSpPr/>
          <p:nvPr/>
        </p:nvSpPr>
        <p:spPr>
          <a:xfrm>
            <a:off x="4450901" y="2663989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rapezoid 13"/>
          <p:cNvSpPr/>
          <p:nvPr/>
        </p:nvSpPr>
        <p:spPr>
          <a:xfrm>
            <a:off x="6660541" y="3613764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6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5" name="Trapezoid 14"/>
          <p:cNvSpPr/>
          <p:nvPr/>
        </p:nvSpPr>
        <p:spPr>
          <a:xfrm>
            <a:off x="6619733" y="1997830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7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endParaRPr lang="en-US" sz="8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rapezoid 15"/>
          <p:cNvSpPr/>
          <p:nvPr/>
        </p:nvSpPr>
        <p:spPr>
          <a:xfrm>
            <a:off x="3957152" y="2963982"/>
            <a:ext cx="1861638" cy="1018380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72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</a:p>
        </p:txBody>
      </p:sp>
    </p:spTree>
    <p:extLst>
      <p:ext uri="{BB962C8B-B14F-4D97-AF65-F5344CB8AC3E}">
        <p14:creationId xmlns:p14="http://schemas.microsoft.com/office/powerpoint/2010/main" val="61919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151698" y="2590528"/>
            <a:ext cx="25563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পঞ্চম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৭</a:t>
            </a:r>
            <a:b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শিরোনামঃ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৭৪</a:t>
            </a:r>
          </a:p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পিরিয়ডঃ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০১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পৃষ্ঠাঃ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১০৫-১০৬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85541" y="2473139"/>
            <a:ext cx="3108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1201" y="3532073"/>
            <a:ext cx="31058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01710504502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642" y="1775805"/>
            <a:ext cx="3578889" cy="5082196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32489" t="15370" r="32958" b="5739"/>
          <a:stretch/>
        </p:blipFill>
        <p:spPr>
          <a:xfrm>
            <a:off x="6580931" y="2386374"/>
            <a:ext cx="2402813" cy="30859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34770" y="2638759"/>
            <a:ext cx="10440000" cy="720000"/>
            <a:chOff x="618509" y="2242900"/>
            <a:chExt cx="10647046" cy="939600"/>
          </a:xfrm>
        </p:grpSpPr>
        <p:grpSp>
          <p:nvGrpSpPr>
            <p:cNvPr id="7" name="Group 6"/>
            <p:cNvGrpSpPr/>
            <p:nvPr/>
          </p:nvGrpSpPr>
          <p:grpSpPr>
            <a:xfrm>
              <a:off x="618509" y="2242900"/>
              <a:ext cx="10517919" cy="939600"/>
              <a:chOff x="618509" y="2242900"/>
              <a:chExt cx="10517919" cy="939600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3187628" y="224290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18509" y="2242900"/>
                <a:ext cx="2395887" cy="9396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71500" indent="-571500" algn="ctr">
                  <a:buFont typeface="Wingdings" panose="05000000000000000000" pitchFamily="2" charset="2"/>
                  <a:buChar char="q"/>
                </a:pP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2653044" y="2437020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16" name="Oval 15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" name="Oval 16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8" name="Oval 17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9" name="Group 18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20" name="Oval 19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" name="Oval 20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" name="Oval 21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13" name="Rounded Rectangle 12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Rounded Rectangle 13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ounded Rectangle 14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8" name="Rectangle 7"/>
            <p:cNvSpPr/>
            <p:nvPr/>
          </p:nvSpPr>
          <p:spPr>
            <a:xfrm>
              <a:off x="3187628" y="2439778"/>
              <a:ext cx="8077927" cy="4819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2"/>
              <a:r>
                <a:rPr lang="en-US" dirty="0" err="1" smtClean="0">
                  <a:latin typeface="NikoshBAN" panose="02000000000000000000"/>
                </a:rPr>
                <a:t>গড়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নির্ণয়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করতে</a:t>
              </a:r>
              <a:r>
                <a:rPr lang="en-US" dirty="0" smtClean="0">
                  <a:latin typeface="NikoshBAN" panose="02000000000000000000"/>
                </a:rPr>
                <a:t> </a:t>
              </a:r>
              <a:r>
                <a:rPr lang="en-US" dirty="0" err="1" smtClean="0">
                  <a:latin typeface="NikoshBAN" panose="02000000000000000000"/>
                </a:rPr>
                <a:t>পারবে</a:t>
              </a:r>
              <a:r>
                <a:rPr lang="en-US" dirty="0" smtClean="0">
                  <a:latin typeface="NikoshBAN" panose="02000000000000000000"/>
                </a:rPr>
                <a:t>।</a:t>
              </a:r>
              <a:endParaRPr lang="en-US" dirty="0">
                <a:latin typeface="NikoshBAN" panose="0200000000000000000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34770" y="1654398"/>
            <a:ext cx="10440000" cy="720000"/>
            <a:chOff x="618509" y="1211338"/>
            <a:chExt cx="10517919" cy="939600"/>
          </a:xfrm>
        </p:grpSpPr>
        <p:sp>
          <p:nvSpPr>
            <p:cNvPr id="24" name="Rectangle 23"/>
            <p:cNvSpPr/>
            <p:nvPr/>
          </p:nvSpPr>
          <p:spPr>
            <a:xfrm>
              <a:off x="3187628" y="121133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গড়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কী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তা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বলতে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পারবে</a:t>
              </a:r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rPr>
                <a:t>।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18509" y="1211338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4" name="Group 3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35" name="Oval 3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Oval 3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Oval 3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8" name="Rounded Rectangle 2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34769" y="3589352"/>
            <a:ext cx="10440000" cy="720000"/>
            <a:chOff x="618509" y="3315690"/>
            <a:chExt cx="10517919" cy="949047"/>
          </a:xfrm>
        </p:grpSpPr>
        <p:grpSp>
          <p:nvGrpSpPr>
            <p:cNvPr id="69" name="Group 68"/>
            <p:cNvGrpSpPr/>
            <p:nvPr/>
          </p:nvGrpSpPr>
          <p:grpSpPr>
            <a:xfrm>
              <a:off x="618509" y="3315690"/>
              <a:ext cx="10517919" cy="949047"/>
              <a:chOff x="618509" y="3315690"/>
              <a:chExt cx="10517919" cy="949047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3187628" y="331569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  <a:latin typeface="NikoshBAN"/>
                    <a:cs typeface="Times New Roman" panose="02020603050405020304" pitchFamily="18" charset="0"/>
                  </a:rPr>
                  <a:t>   </a:t>
                </a:r>
                <a:endParaRPr lang="en-US" sz="2000" dirty="0">
                  <a:solidFill>
                    <a:schemeClr val="tx1"/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18509" y="3325137"/>
                <a:ext cx="2395887" cy="9396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ctr">
                  <a:buFont typeface="Wingdings" panose="05000000000000000000" pitchFamily="2" charset="2"/>
                  <a:buChar char="q"/>
                </a:pP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2653044" y="3466924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78" name="Oval 77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" name="Oval 78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0" name="Oval 79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81" name="Group 80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82" name="Oval 81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3" name="Oval 82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4" name="Oval 83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75" name="Rounded Rectangle 74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Rounded Rectangle 75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Rounded Rectangle 76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70" name="Rectangle 69"/>
            <p:cNvSpPr/>
            <p:nvPr/>
          </p:nvSpPr>
          <p:spPr>
            <a:xfrm>
              <a:off x="4077460" y="3559121"/>
              <a:ext cx="6532864" cy="486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 smtClean="0">
                  <a:latin typeface="ABC-DhakaSoft-Normal" pitchFamily="2" charset="0"/>
                </a:rPr>
                <a:t>দৈনন্দিন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জীবনে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গড়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সংক্রান্ত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সমস্যার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সমাধান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করতে</a:t>
              </a:r>
              <a:r>
                <a:rPr lang="en-US" dirty="0" smtClean="0">
                  <a:latin typeface="ABC-DhakaSoft-Normal" pitchFamily="2" charset="0"/>
                </a:rPr>
                <a:t> </a:t>
              </a:r>
              <a:r>
                <a:rPr lang="en-US" dirty="0" err="1" smtClean="0">
                  <a:latin typeface="ABC-DhakaSoft-Normal" pitchFamily="2" charset="0"/>
                </a:rPr>
                <a:t>পারবে</a:t>
              </a:r>
              <a:r>
                <a:rPr lang="en-US" dirty="0" smtClean="0">
                  <a:latin typeface="ABC-DhakaSoft-Normal" pitchFamily="2" charset="0"/>
                </a:rPr>
                <a:t>।</a:t>
              </a:r>
              <a:endParaRPr lang="en-US" dirty="0">
                <a:latin typeface="ABC-DhakaSoft-Normal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5668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/>
          <p:cNvGrpSpPr/>
          <p:nvPr/>
        </p:nvGrpSpPr>
        <p:grpSpPr>
          <a:xfrm>
            <a:off x="1002423" y="325773"/>
            <a:ext cx="10282126" cy="5020139"/>
            <a:chOff x="1002423" y="325773"/>
            <a:chExt cx="10282126" cy="5020139"/>
          </a:xfrm>
        </p:grpSpPr>
        <p:grpSp>
          <p:nvGrpSpPr>
            <p:cNvPr id="2" name="Group 1">
              <a:extLst>
                <a:ext uri="{FF2B5EF4-FFF2-40B4-BE49-F238E27FC236}">
                  <a16:creationId xmlns="" xmlns:a16="http://schemas.microsoft.com/office/drawing/2014/main" id="{A3A269CB-024E-6619-41C5-E3331884173E}"/>
                </a:ext>
              </a:extLst>
            </p:cNvPr>
            <p:cNvGrpSpPr/>
            <p:nvPr/>
          </p:nvGrpSpPr>
          <p:grpSpPr>
            <a:xfrm>
              <a:off x="1312607" y="325773"/>
              <a:ext cx="9779568" cy="2264862"/>
              <a:chOff x="1312607" y="325773"/>
              <a:chExt cx="9779568" cy="2264862"/>
            </a:xfrm>
          </p:grpSpPr>
          <p:sp>
            <p:nvSpPr>
              <p:cNvPr id="42" name="TextBox 41">
                <a:extLst>
                  <a:ext uri="{FF2B5EF4-FFF2-40B4-BE49-F238E27FC236}">
                    <a16:creationId xmlns="" xmlns:a16="http://schemas.microsoft.com/office/drawing/2014/main" id="{D14299FE-FA9B-8BF2-31DA-6D4CAE954026}"/>
                  </a:ext>
                </a:extLst>
              </p:cNvPr>
              <p:cNvSpPr txBox="1"/>
              <p:nvPr/>
            </p:nvSpPr>
            <p:spPr>
              <a:xfrm>
                <a:off x="3696954" y="325773"/>
                <a:ext cx="546241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36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পাঠ</a:t>
                </a:r>
                <a:r>
                  <a:rPr lang="en-US" sz="36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সম্পর্কে</a:t>
                </a:r>
                <a:r>
                  <a:rPr lang="en-US" sz="36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পূর্বজ্ঞান</a:t>
                </a:r>
                <a:r>
                  <a:rPr lang="en-US" sz="36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যাচাই</a:t>
                </a:r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="" xmlns:a16="http://schemas.microsoft.com/office/drawing/2014/main" id="{A2E28925-423E-8C31-012B-4C4E256E52B8}"/>
                  </a:ext>
                </a:extLst>
              </p:cNvPr>
              <p:cNvSpPr txBox="1"/>
              <p:nvPr/>
            </p:nvSpPr>
            <p:spPr>
              <a:xfrm>
                <a:off x="2996052" y="945416"/>
                <a:ext cx="68323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নিচের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ছবিগুলো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মনোযোগ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সহকারে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দেখ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="" xmlns:a16="http://schemas.microsoft.com/office/drawing/2014/main" id="{6A4BFF85-253A-BD01-1F49-C1ACEB22112E}"/>
                  </a:ext>
                </a:extLst>
              </p:cNvPr>
              <p:cNvSpPr txBox="1"/>
              <p:nvPr/>
            </p:nvSpPr>
            <p:spPr>
              <a:xfrm>
                <a:off x="1312607" y="1636528"/>
                <a:ext cx="977956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800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চারটি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প্যাকেটে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যথাক্রমে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৪টি, ৮টি, ১২টি ও ১৬টি </a:t>
                </a:r>
                <a:r>
                  <a:rPr lang="en-US" sz="2800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চকোলেট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আছে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r>
                  <a:rPr lang="en-US" sz="2800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এই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চার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প্যাকেটের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চকোলেট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৪ </a:t>
                </a:r>
                <a:r>
                  <a:rPr lang="en-US" sz="2800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জন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শিক্ষার্থীর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মধ্যে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সমানভাবে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ভাগ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করে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দিতে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হলে </a:t>
                </a:r>
                <a:r>
                  <a:rPr lang="en-US" sz="2800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কী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করতে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হবে</a:t>
                </a:r>
                <a:r>
                  <a:rPr lang="en-US" sz="28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  <a:endParaRPr lang="en-US" sz="2800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2423" y="2781336"/>
              <a:ext cx="1928395" cy="2564576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6267" y="2781336"/>
              <a:ext cx="1780962" cy="2564576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9786" y="2781336"/>
              <a:ext cx="1731881" cy="2564576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54987" y="2781336"/>
              <a:ext cx="1629562" cy="2564576"/>
            </a:xfrm>
            <a:prstGeom prst="rect">
              <a:avLst/>
            </a:prstGeom>
          </p:spPr>
        </p:pic>
      </p:grp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56D221C2-D686-47FA-2A0E-9F883D0705FD}"/>
              </a:ext>
            </a:extLst>
          </p:cNvPr>
          <p:cNvSpPr txBox="1"/>
          <p:nvPr/>
        </p:nvSpPr>
        <p:spPr>
          <a:xfrm>
            <a:off x="3676453" y="5355337"/>
            <a:ext cx="2185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চকোলেট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56D221C2-D686-47FA-2A0E-9F883D0705FD}"/>
              </a:ext>
            </a:extLst>
          </p:cNvPr>
          <p:cNvSpPr txBox="1"/>
          <p:nvPr/>
        </p:nvSpPr>
        <p:spPr>
          <a:xfrm>
            <a:off x="6429082" y="5317630"/>
            <a:ext cx="2392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১২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চকোলেট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56D221C2-D686-47FA-2A0E-9F883D0705FD}"/>
              </a:ext>
            </a:extLst>
          </p:cNvPr>
          <p:cNvSpPr txBox="1"/>
          <p:nvPr/>
        </p:nvSpPr>
        <p:spPr>
          <a:xfrm>
            <a:off x="9294829" y="5327057"/>
            <a:ext cx="2403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১৬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চকোলেট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56D221C2-D686-47FA-2A0E-9F883D0705FD}"/>
              </a:ext>
            </a:extLst>
          </p:cNvPr>
          <p:cNvSpPr txBox="1"/>
          <p:nvPr/>
        </p:nvSpPr>
        <p:spPr>
          <a:xfrm>
            <a:off x="895546" y="5345910"/>
            <a:ext cx="2185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চকোলেট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341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2" grpId="0"/>
      <p:bldP spid="63" grpId="0"/>
      <p:bldP spid="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14299FE-FA9B-8BF2-31DA-6D4CAE954026}"/>
              </a:ext>
            </a:extLst>
          </p:cNvPr>
          <p:cNvSpPr txBox="1"/>
          <p:nvPr/>
        </p:nvSpPr>
        <p:spPr>
          <a:xfrm>
            <a:off x="2996051" y="325773"/>
            <a:ext cx="6658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সমস্যাটির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খাতার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মিলাই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A4BFF85-253A-BD01-1F49-C1ACEB22112E}"/>
              </a:ext>
            </a:extLst>
          </p:cNvPr>
          <p:cNvSpPr txBox="1"/>
          <p:nvPr/>
        </p:nvSpPr>
        <p:spPr>
          <a:xfrm>
            <a:off x="825005" y="2564716"/>
            <a:ext cx="8952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চারটি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প্যাকেটে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চকোলেট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(৪, ৮, ১২, ১৬)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9028497" y="2074675"/>
            <a:ext cx="2285157" cy="3142217"/>
            <a:chOff x="9777010" y="319259"/>
            <a:chExt cx="1921654" cy="283761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7010" y="347539"/>
              <a:ext cx="1066849" cy="1418805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91742" y="319259"/>
              <a:ext cx="985285" cy="141880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9006" y="1738065"/>
              <a:ext cx="958132" cy="141880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7138" y="1738066"/>
              <a:ext cx="901526" cy="1418805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A4BFF85-253A-BD01-1F49-C1ACEB22112E}"/>
              </a:ext>
            </a:extLst>
          </p:cNvPr>
          <p:cNvSpPr txBox="1"/>
          <p:nvPr/>
        </p:nvSpPr>
        <p:spPr>
          <a:xfrm>
            <a:off x="4208350" y="3084477"/>
            <a:ext cx="15598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= ৪০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A4BFF85-253A-BD01-1F49-C1ACEB22112E}"/>
              </a:ext>
            </a:extLst>
          </p:cNvPr>
          <p:cNvSpPr txBox="1"/>
          <p:nvPr/>
        </p:nvSpPr>
        <p:spPr>
          <a:xfrm>
            <a:off x="754793" y="3869307"/>
            <a:ext cx="8952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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প্রত্যেকে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চকোলেট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পাবে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(৪০  ৪)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টি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A4BFF85-253A-BD01-1F49-C1ACEB22112E}"/>
              </a:ext>
            </a:extLst>
          </p:cNvPr>
          <p:cNvSpPr txBox="1"/>
          <p:nvPr/>
        </p:nvSpPr>
        <p:spPr>
          <a:xfrm>
            <a:off x="3907132" y="4389068"/>
            <a:ext cx="15598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= ১০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6A4BFF85-253A-BD01-1F49-C1ACEB22112E}"/>
              </a:ext>
            </a:extLst>
          </p:cNvPr>
          <p:cNvSpPr txBox="1"/>
          <p:nvPr/>
        </p:nvSpPr>
        <p:spPr>
          <a:xfrm>
            <a:off x="825005" y="1044412"/>
            <a:ext cx="89520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প্রথমে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চকোলেটগুলো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একত্র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মানে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সবার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সমানভাবে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বন্টন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হলে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6A4BFF85-253A-BD01-1F49-C1ACEB22112E}"/>
              </a:ext>
            </a:extLst>
          </p:cNvPr>
          <p:cNvSpPr txBox="1"/>
          <p:nvPr/>
        </p:nvSpPr>
        <p:spPr>
          <a:xfrm>
            <a:off x="2124415" y="5313072"/>
            <a:ext cx="89520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নিয়মকে</a:t>
            </a:r>
            <a:r>
              <a:rPr lang="en-US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59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  <p:bldP spid="18" grpId="0"/>
      <p:bldP spid="19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672" y="377952"/>
            <a:ext cx="7534656" cy="61020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A4BFF85-253A-BD01-1F49-C1ACEB22112E}"/>
              </a:ext>
            </a:extLst>
          </p:cNvPr>
          <p:cNvSpPr txBox="1"/>
          <p:nvPr/>
        </p:nvSpPr>
        <p:spPr>
          <a:xfrm rot="258277">
            <a:off x="4841507" y="2569873"/>
            <a:ext cx="35420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A4BFF85-253A-BD01-1F49-C1ACEB22112E}"/>
              </a:ext>
            </a:extLst>
          </p:cNvPr>
          <p:cNvSpPr txBox="1"/>
          <p:nvPr/>
        </p:nvSpPr>
        <p:spPr>
          <a:xfrm rot="258277">
            <a:off x="5064105" y="3207816"/>
            <a:ext cx="224927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endParaRPr lang="en-US" sz="115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6954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14299FE-FA9B-8BF2-31DA-6D4CAE954026}"/>
              </a:ext>
            </a:extLst>
          </p:cNvPr>
          <p:cNvSpPr txBox="1"/>
          <p:nvPr/>
        </p:nvSpPr>
        <p:spPr>
          <a:xfrm>
            <a:off x="3092303" y="258629"/>
            <a:ext cx="71778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সমস্যাটি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14299FE-FA9B-8BF2-31DA-6D4CAE954026}"/>
              </a:ext>
            </a:extLst>
          </p:cNvPr>
          <p:cNvSpPr txBox="1"/>
          <p:nvPr/>
        </p:nvSpPr>
        <p:spPr>
          <a:xfrm>
            <a:off x="843825" y="866343"/>
            <a:ext cx="104985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আবির</a:t>
            </a:r>
            <a:r>
              <a:rPr lang="en-US" sz="3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লতা</a:t>
            </a:r>
            <a:r>
              <a:rPr lang="en-US" sz="3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আয়ান</a:t>
            </a:r>
            <a:r>
              <a:rPr lang="en-US" sz="3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সুমির</a:t>
            </a:r>
            <a:r>
              <a:rPr lang="en-US" sz="3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US" sz="3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যথাক্রমে</a:t>
            </a:r>
            <a:r>
              <a:rPr lang="en-US" sz="3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১৮টি, ২২টি, ২৮টি ও ১৬টি </a:t>
            </a:r>
            <a:r>
              <a:rPr lang="en-US" sz="3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মার্বেল</a:t>
            </a:r>
            <a:r>
              <a:rPr lang="en-US" sz="3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3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3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সংখ্যক</a:t>
            </a:r>
            <a:r>
              <a:rPr lang="en-US" sz="3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মার্বেল</a:t>
            </a:r>
            <a:r>
              <a:rPr lang="en-US" sz="3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দিতে</a:t>
            </a:r>
            <a:r>
              <a:rPr lang="en-US" sz="3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চাইলে</a:t>
            </a:r>
            <a:r>
              <a:rPr lang="en-US" sz="3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প্রত্যেকে</a:t>
            </a:r>
            <a:r>
              <a:rPr lang="en-US" sz="3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কতটি</a:t>
            </a:r>
            <a:r>
              <a:rPr lang="en-US" sz="3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মার্বেল</a:t>
            </a:r>
            <a:r>
              <a:rPr lang="en-US" sz="3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পাবে</a:t>
            </a:r>
            <a:r>
              <a:rPr lang="en-US" sz="3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51716" y="2188484"/>
            <a:ext cx="3237420" cy="2162136"/>
            <a:chOff x="420180" y="2159608"/>
            <a:chExt cx="3237420" cy="216213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29" t="9147" r="50301" b="9090"/>
            <a:stretch/>
          </p:blipFill>
          <p:spPr>
            <a:xfrm>
              <a:off x="420180" y="2159608"/>
              <a:ext cx="938223" cy="2162136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8665" y="2244820"/>
              <a:ext cx="2378935" cy="830033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20381" t="40517" r="22003" b="34561"/>
          <a:stretch/>
        </p:blipFill>
        <p:spPr>
          <a:xfrm>
            <a:off x="3841721" y="1957477"/>
            <a:ext cx="6707567" cy="16320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1" name="Group 10"/>
          <p:cNvGrpSpPr/>
          <p:nvPr/>
        </p:nvGrpSpPr>
        <p:grpSpPr>
          <a:xfrm>
            <a:off x="1761127" y="3724977"/>
            <a:ext cx="9962681" cy="2372075"/>
            <a:chOff x="1761127" y="3724977"/>
            <a:chExt cx="9962681" cy="23720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096" t="9119" r="15030" b="9118"/>
            <a:stretch/>
          </p:blipFill>
          <p:spPr>
            <a:xfrm>
              <a:off x="10777457" y="3724977"/>
              <a:ext cx="946351" cy="212911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1127" y="3796347"/>
              <a:ext cx="9065697" cy="23007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91803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14299FE-FA9B-8BF2-31DA-6D4CAE954026}"/>
              </a:ext>
            </a:extLst>
          </p:cNvPr>
          <p:cNvSpPr txBox="1"/>
          <p:nvPr/>
        </p:nvSpPr>
        <p:spPr>
          <a:xfrm>
            <a:off x="3092303" y="258629"/>
            <a:ext cx="71778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14299FE-FA9B-8BF2-31DA-6D4CAE954026}"/>
              </a:ext>
            </a:extLst>
          </p:cNvPr>
          <p:cNvSpPr txBox="1"/>
          <p:nvPr/>
        </p:nvSpPr>
        <p:spPr>
          <a:xfrm>
            <a:off x="801490" y="1124903"/>
            <a:ext cx="4068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14299FE-FA9B-8BF2-31DA-6D4CAE954026}"/>
              </a:ext>
            </a:extLst>
          </p:cNvPr>
          <p:cNvSpPr txBox="1"/>
          <p:nvPr/>
        </p:nvSpPr>
        <p:spPr>
          <a:xfrm>
            <a:off x="885524" y="1771234"/>
            <a:ext cx="106359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উত্তরঃ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সমজাতীয়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উপাত্তের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মানগুলোর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যোগফলকে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উপাত্তের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</a:t>
            </a:r>
            <a:r>
              <a:rPr lang="en-US" sz="3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</a:t>
            </a:r>
            <a:r>
              <a:rPr lang="en-US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14299FE-FA9B-8BF2-31DA-6D4CAE954026}"/>
              </a:ext>
            </a:extLst>
          </p:cNvPr>
          <p:cNvSpPr txBox="1"/>
          <p:nvPr/>
        </p:nvSpPr>
        <p:spPr>
          <a:xfrm>
            <a:off x="818147" y="3580783"/>
            <a:ext cx="1164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14299FE-FA9B-8BF2-31DA-6D4CAE954026}"/>
              </a:ext>
            </a:extLst>
          </p:cNvPr>
          <p:cNvSpPr txBox="1"/>
          <p:nvPr/>
        </p:nvSpPr>
        <p:spPr>
          <a:xfrm>
            <a:off x="1857673" y="3580783"/>
            <a:ext cx="5659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সমজাতীয়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উপাত্তের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মানগুলোর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14299FE-FA9B-8BF2-31DA-6D4CAE954026}"/>
              </a:ext>
            </a:extLst>
          </p:cNvPr>
          <p:cNvSpPr txBox="1"/>
          <p:nvPr/>
        </p:nvSpPr>
        <p:spPr>
          <a:xfrm>
            <a:off x="7440329" y="3580783"/>
            <a:ext cx="606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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14299FE-FA9B-8BF2-31DA-6D4CAE954026}"/>
              </a:ext>
            </a:extLst>
          </p:cNvPr>
          <p:cNvSpPr txBox="1"/>
          <p:nvPr/>
        </p:nvSpPr>
        <p:spPr>
          <a:xfrm>
            <a:off x="7825339" y="3580783"/>
            <a:ext cx="3166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উপাত্তের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1087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5144" t="26143" r="15940" b="29649"/>
          <a:stretch/>
        </p:blipFill>
        <p:spPr>
          <a:xfrm>
            <a:off x="1174281" y="2415940"/>
            <a:ext cx="9683076" cy="34939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14299FE-FA9B-8BF2-31DA-6D4CAE954026}"/>
              </a:ext>
            </a:extLst>
          </p:cNvPr>
          <p:cNvSpPr txBox="1"/>
          <p:nvPr/>
        </p:nvSpPr>
        <p:spPr>
          <a:xfrm>
            <a:off x="2582164" y="1452162"/>
            <a:ext cx="7177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পাঠ্যবইয়ের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১০৬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625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14299FE-FA9B-8BF2-31DA-6D4CAE954026}"/>
              </a:ext>
            </a:extLst>
          </p:cNvPr>
          <p:cNvSpPr txBox="1"/>
          <p:nvPr/>
        </p:nvSpPr>
        <p:spPr>
          <a:xfrm>
            <a:off x="1253878" y="1692793"/>
            <a:ext cx="71778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করঃ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14299FE-FA9B-8BF2-31DA-6D4CAE954026}"/>
              </a:ext>
            </a:extLst>
          </p:cNvPr>
          <p:cNvSpPr txBox="1"/>
          <p:nvPr/>
        </p:nvSpPr>
        <p:spPr>
          <a:xfrm>
            <a:off x="1070999" y="3117332"/>
            <a:ext cx="121019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দল-১ :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14299FE-FA9B-8BF2-31DA-6D4CAE954026}"/>
              </a:ext>
            </a:extLst>
          </p:cNvPr>
          <p:cNvSpPr txBox="1"/>
          <p:nvPr/>
        </p:nvSpPr>
        <p:spPr>
          <a:xfrm>
            <a:off x="5758501" y="3078831"/>
            <a:ext cx="121019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দল-২ :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14299FE-FA9B-8BF2-31DA-6D4CAE954026}"/>
              </a:ext>
            </a:extLst>
          </p:cNvPr>
          <p:cNvSpPr txBox="1"/>
          <p:nvPr/>
        </p:nvSpPr>
        <p:spPr>
          <a:xfrm>
            <a:off x="1090250" y="4638124"/>
            <a:ext cx="121019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দল-৩: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14299FE-FA9B-8BF2-31DA-6D4CAE954026}"/>
              </a:ext>
            </a:extLst>
          </p:cNvPr>
          <p:cNvSpPr txBox="1"/>
          <p:nvPr/>
        </p:nvSpPr>
        <p:spPr>
          <a:xfrm>
            <a:off x="5757202" y="4638124"/>
            <a:ext cx="121019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দল-৪ :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14299FE-FA9B-8BF2-31DA-6D4CAE954026}"/>
              </a:ext>
            </a:extLst>
          </p:cNvPr>
          <p:cNvSpPr txBox="1"/>
          <p:nvPr/>
        </p:nvSpPr>
        <p:spPr>
          <a:xfrm>
            <a:off x="2216405" y="3107707"/>
            <a:ext cx="2586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৪, ৩, ৭, ৫, ৩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14299FE-FA9B-8BF2-31DA-6D4CAE954026}"/>
              </a:ext>
            </a:extLst>
          </p:cNvPr>
          <p:cNvSpPr txBox="1"/>
          <p:nvPr/>
        </p:nvSpPr>
        <p:spPr>
          <a:xfrm>
            <a:off x="6939816" y="3096016"/>
            <a:ext cx="4880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২, ৩, ৫, ৮, ৪, ২, ৫, ২, ৪, ৩, ৭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14299FE-FA9B-8BF2-31DA-6D4CAE954026}"/>
              </a:ext>
            </a:extLst>
          </p:cNvPr>
          <p:cNvSpPr txBox="1"/>
          <p:nvPr/>
        </p:nvSpPr>
        <p:spPr>
          <a:xfrm>
            <a:off x="2149028" y="4618873"/>
            <a:ext cx="3154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৮, ৯, ১২, ১১, ৭, ১০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14299FE-FA9B-8BF2-31DA-6D4CAE954026}"/>
              </a:ext>
            </a:extLst>
          </p:cNvPr>
          <p:cNvSpPr txBox="1"/>
          <p:nvPr/>
        </p:nvSpPr>
        <p:spPr>
          <a:xfrm>
            <a:off x="6967392" y="4542682"/>
            <a:ext cx="4880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১৭, ১৬, ২০, ১৯, ১৫, ২১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2878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14299FE-FA9B-8BF2-31DA-6D4CAE954026}"/>
              </a:ext>
            </a:extLst>
          </p:cNvPr>
          <p:cNvSpPr txBox="1"/>
          <p:nvPr/>
        </p:nvSpPr>
        <p:spPr>
          <a:xfrm>
            <a:off x="2996051" y="1712044"/>
            <a:ext cx="7177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পাঠ্যবইয়ের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১০৬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5016" t="20571" r="14286" b="66616"/>
          <a:stretch/>
        </p:blipFill>
        <p:spPr>
          <a:xfrm>
            <a:off x="500513" y="2344600"/>
            <a:ext cx="11085149" cy="11301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016" t="34358" r="14286" b="46498"/>
          <a:stretch/>
        </p:blipFill>
        <p:spPr>
          <a:xfrm>
            <a:off x="883920" y="3721094"/>
            <a:ext cx="10452375" cy="159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42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3949" t="32402" r="16113" b="53243"/>
          <a:stretch/>
        </p:blipFill>
        <p:spPr>
          <a:xfrm>
            <a:off x="779646" y="2926080"/>
            <a:ext cx="10837816" cy="12512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3949" t="46665" r="16113" b="38005"/>
          <a:stretch/>
        </p:blipFill>
        <p:spPr>
          <a:xfrm>
            <a:off x="779646" y="4321743"/>
            <a:ext cx="10837816" cy="13363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949" t="18599" r="16113" b="67120"/>
          <a:stretch/>
        </p:blipFill>
        <p:spPr>
          <a:xfrm>
            <a:off x="779646" y="1536833"/>
            <a:ext cx="10837816" cy="1244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14299FE-FA9B-8BF2-31DA-6D4CAE954026}"/>
              </a:ext>
            </a:extLst>
          </p:cNvPr>
          <p:cNvSpPr txBox="1"/>
          <p:nvPr/>
        </p:nvSpPr>
        <p:spPr>
          <a:xfrm>
            <a:off x="2466661" y="495147"/>
            <a:ext cx="71778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ধাপে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ধাপে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26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14299FE-FA9B-8BF2-31DA-6D4CAE954026}"/>
              </a:ext>
            </a:extLst>
          </p:cNvPr>
          <p:cNvSpPr txBox="1"/>
          <p:nvPr/>
        </p:nvSpPr>
        <p:spPr>
          <a:xfrm>
            <a:off x="2466661" y="495147"/>
            <a:ext cx="71778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ধাপে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ধাপে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779646" y="1536833"/>
            <a:ext cx="10837816" cy="1268765"/>
            <a:chOff x="779646" y="1536833"/>
            <a:chExt cx="10837816" cy="126876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13949" t="18599" r="16113" b="67120"/>
            <a:stretch/>
          </p:blipFill>
          <p:spPr>
            <a:xfrm>
              <a:off x="779646" y="1536833"/>
              <a:ext cx="10837816" cy="124486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D14299FE-FA9B-8BF2-31DA-6D4CAE954026}"/>
                </a:ext>
              </a:extLst>
            </p:cNvPr>
            <p:cNvSpPr txBox="1"/>
            <p:nvPr/>
          </p:nvSpPr>
          <p:spPr>
            <a:xfrm>
              <a:off x="7712431" y="2159267"/>
              <a:ext cx="12294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6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৭৫</a:t>
              </a:r>
              <a:endPara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79646" y="2926080"/>
            <a:ext cx="10837816" cy="1275182"/>
            <a:chOff x="779646" y="2926080"/>
            <a:chExt cx="10837816" cy="127518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l="13949" t="32402" r="16113" b="53243"/>
            <a:stretch/>
          </p:blipFill>
          <p:spPr>
            <a:xfrm>
              <a:off x="779646" y="2926080"/>
              <a:ext cx="10837816" cy="125128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D14299FE-FA9B-8BF2-31DA-6D4CAE954026}"/>
                </a:ext>
              </a:extLst>
            </p:cNvPr>
            <p:cNvSpPr txBox="1"/>
            <p:nvPr/>
          </p:nvSpPr>
          <p:spPr>
            <a:xfrm>
              <a:off x="5585248" y="3545305"/>
              <a:ext cx="12294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6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১৮</a:t>
              </a:r>
              <a:endPara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D14299FE-FA9B-8BF2-31DA-6D4CAE954026}"/>
                </a:ext>
              </a:extLst>
            </p:cNvPr>
            <p:cNvSpPr txBox="1"/>
            <p:nvPr/>
          </p:nvSpPr>
          <p:spPr>
            <a:xfrm>
              <a:off x="6490022" y="3554931"/>
              <a:ext cx="12294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6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২১</a:t>
              </a:r>
              <a:endPara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D14299FE-FA9B-8BF2-31DA-6D4CAE954026}"/>
                </a:ext>
              </a:extLst>
            </p:cNvPr>
            <p:cNvSpPr txBox="1"/>
            <p:nvPr/>
          </p:nvSpPr>
          <p:spPr>
            <a:xfrm>
              <a:off x="7510300" y="3545305"/>
              <a:ext cx="12294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6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৩৯</a:t>
              </a:r>
              <a:endPara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79646" y="4321743"/>
            <a:ext cx="10837816" cy="1352184"/>
            <a:chOff x="779646" y="4321743"/>
            <a:chExt cx="10837816" cy="135218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/>
            <a:srcRect l="13949" t="46665" r="16113" b="38005"/>
            <a:stretch/>
          </p:blipFill>
          <p:spPr>
            <a:xfrm>
              <a:off x="779646" y="4321743"/>
              <a:ext cx="10837816" cy="133630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D14299FE-FA9B-8BF2-31DA-6D4CAE954026}"/>
                </a:ext>
              </a:extLst>
            </p:cNvPr>
            <p:cNvSpPr txBox="1"/>
            <p:nvPr/>
          </p:nvSpPr>
          <p:spPr>
            <a:xfrm>
              <a:off x="6287892" y="5017971"/>
              <a:ext cx="12294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6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৭৫</a:t>
              </a:r>
              <a:endPara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D14299FE-FA9B-8BF2-31DA-6D4CAE954026}"/>
                </a:ext>
              </a:extLst>
            </p:cNvPr>
            <p:cNvSpPr txBox="1"/>
            <p:nvPr/>
          </p:nvSpPr>
          <p:spPr>
            <a:xfrm>
              <a:off x="7154165" y="5017970"/>
              <a:ext cx="12294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6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৩৯</a:t>
              </a:r>
              <a:endPara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D14299FE-FA9B-8BF2-31DA-6D4CAE954026}"/>
                </a:ext>
              </a:extLst>
            </p:cNvPr>
            <p:cNvSpPr txBox="1"/>
            <p:nvPr/>
          </p:nvSpPr>
          <p:spPr>
            <a:xfrm>
              <a:off x="8241820" y="5027596"/>
              <a:ext cx="12294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6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৩৬</a:t>
              </a:r>
              <a:endPara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322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463" y="2100370"/>
            <a:ext cx="794221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সংখ্যাগুলোর গড় নির্ণয় করিঃ</a:t>
            </a:r>
          </a:p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১) </a:t>
            </a:r>
            <a:r>
              <a:rPr lang="as-IN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as-IN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৬,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৭,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৫,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৫</a:t>
            </a:r>
            <a:r>
              <a:rPr lang="as-IN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as-IN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২) 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৬, ২, ৮, ৪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65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135093" y="569954"/>
                <a:ext cx="10068713" cy="50167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US" sz="3200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514350" indent="-514350">
                  <a:buAutoNum type="arabicParenR"/>
                </a:pP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	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গড়</a:t>
                </a:r>
                <a:r>
                  <a:rPr lang="as-IN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সমজাতীয়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উপাত্তের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মানগুলোর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যোগফল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÷</m:t>
                    </m:r>
                  </m:oMath>
                </a14:m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উপাত্তের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সংখ্যা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	    =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(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৪</a:t>
                </a:r>
                <a:r>
                  <a:rPr lang="as-IN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৬</a:t>
                </a:r>
                <a:r>
                  <a:rPr lang="as-IN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৭</a:t>
                </a:r>
                <a:r>
                  <a:rPr lang="as-IN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৫</a:t>
                </a:r>
                <a:r>
                  <a:rPr lang="as-IN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৩</a:t>
                </a:r>
                <a14:m>
                  <m:oMath xmlns:m="http://schemas.openxmlformats.org/officeDocument/2006/math">
                    <m:r>
                      <a:rPr lang="as-IN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,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৫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)÷</m:t>
                    </m:r>
                    <m:r>
                      <a:rPr lang="en-US" sz="3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৬</m:t>
                    </m:r>
                  </m:oMath>
                </a14:m>
                <a:endParaRPr lang="as-IN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= 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৫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</a:p>
              <a:p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২)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সমাধানঃ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	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গড়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=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সমজাতীয়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উপাত্তের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মানগুলোর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যোগফল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÷</m:t>
                    </m:r>
                  </m:oMath>
                </a14:m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উপাত্তের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সংখ্যা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	    = (৬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,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২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,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৮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,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৪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)÷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৪</m:t>
                    </m:r>
                  </m:oMath>
                </a14:m>
                <a:endParaRPr lang="en-US" sz="3200" b="0" dirty="0">
                  <a:latin typeface="NikoshBAN" panose="02000000000000000000" pitchFamily="2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	    =৫</a:t>
                </a:r>
              </a:p>
              <a:p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as-IN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093" y="569954"/>
                <a:ext cx="10068713" cy="5016758"/>
              </a:xfrm>
              <a:prstGeom prst="rect">
                <a:avLst/>
              </a:prstGeom>
              <a:blipFill rotWithShape="0">
                <a:blip r:embed="rId2"/>
                <a:stretch>
                  <a:fillRect l="-1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6129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960C5DA2-691D-7A5B-E001-19A121B3BF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88" t="18498" r="45471" b="7043"/>
          <a:stretch>
            <a:fillRect/>
          </a:stretch>
        </p:blipFill>
        <p:spPr>
          <a:xfrm>
            <a:off x="6504039" y="1174692"/>
            <a:ext cx="3849329" cy="54001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C664501-686B-88FF-B6CB-56DDD2AAC0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4" t="19110" r="44807" b="5201"/>
          <a:stretch>
            <a:fillRect/>
          </a:stretch>
        </p:blipFill>
        <p:spPr>
          <a:xfrm>
            <a:off x="1705895" y="1327691"/>
            <a:ext cx="3982066" cy="53625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6B642DE-02AD-A6B2-8CF8-90396DD39CBA}"/>
              </a:ext>
            </a:extLst>
          </p:cNvPr>
          <p:cNvSpPr txBox="1"/>
          <p:nvPr/>
        </p:nvSpPr>
        <p:spPr>
          <a:xfrm>
            <a:off x="2202425" y="507005"/>
            <a:ext cx="7787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শিখলাম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4292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3"/>
          <a:stretch/>
        </p:blipFill>
        <p:spPr>
          <a:xfrm>
            <a:off x="3311091" y="334658"/>
            <a:ext cx="7344572" cy="61596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2F93583-A873-CF60-6B62-F9ED19ECEE3F}"/>
              </a:ext>
            </a:extLst>
          </p:cNvPr>
          <p:cNvSpPr txBox="1"/>
          <p:nvPr/>
        </p:nvSpPr>
        <p:spPr>
          <a:xfrm>
            <a:off x="5412782" y="2829711"/>
            <a:ext cx="30828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bn-IN" sz="32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(১</a:t>
            </a:r>
            <a:r>
              <a:rPr lang="bn-IN" sz="32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32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গড় </a:t>
            </a:r>
            <a:r>
              <a:rPr lang="bn-IN" sz="32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 কী </a:t>
            </a:r>
            <a:r>
              <a:rPr lang="en-US" sz="3200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</a:t>
            </a:r>
            <a:r>
              <a:rPr lang="bn-IN" sz="32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ঝ?</a:t>
            </a:r>
            <a:endParaRPr lang="en-US" sz="3200" dirty="0">
              <a:solidFill>
                <a:srgbClr val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0004131-77E8-4294-2E23-9E4EE0DD7CBC}"/>
              </a:ext>
            </a:extLst>
          </p:cNvPr>
          <p:cNvSpPr txBox="1"/>
          <p:nvPr/>
        </p:nvSpPr>
        <p:spPr>
          <a:xfrm>
            <a:off x="5412782" y="3414486"/>
            <a:ext cx="41392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bn-IN" sz="32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(২</a:t>
            </a:r>
            <a:r>
              <a:rPr lang="bn-IN" sz="32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32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গড় </a:t>
            </a:r>
            <a:r>
              <a:rPr lang="bn-IN" sz="32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কীভাবে নির্ণয় </a:t>
            </a:r>
            <a:r>
              <a:rPr lang="en-US" sz="3200" dirty="0" err="1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bn-IN" sz="32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en-US" sz="32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solidFill>
                <a:srgbClr val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8419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9332" y="1715359"/>
            <a:ext cx="1074248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৬টি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পেয়ারার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যথাক্রমে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৫৮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৫০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৬০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৫২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৫৪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৫৬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742950" indent="-742950">
              <a:buAutoNum type="arabicParenBoth"/>
            </a:pP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পেয়ারাগুলোর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742950" indent="-742950">
              <a:buAutoNum type="arabicParenBoth"/>
            </a:pP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পেয়ারাগুলোর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742950" indent="-742950">
              <a:buAutoNum type="arabicParenBoth"/>
            </a:pP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১ম ৩টি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পেয়ারার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742950" indent="-742950">
              <a:buAutoNum type="arabicParenBoth"/>
            </a:pP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৩টি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পেয়ারার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742950" indent="-742950">
              <a:buAutoNum type="arabicParenBoth"/>
            </a:pP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১ম ও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৩টি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পেয়ারার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ওজনের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as-IN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3573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27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5531</TotalTime>
  <Words>452</Words>
  <Application>Microsoft Office PowerPoint</Application>
  <PresentationFormat>Widescreen</PresentationFormat>
  <Paragraphs>89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ABC-DhakaSoft-Normal</vt:lpstr>
      <vt:lpstr>Arial</vt:lpstr>
      <vt:lpstr>Calibri</vt:lpstr>
      <vt:lpstr>Cambria Math</vt:lpstr>
      <vt:lpstr>NikoshBAN</vt:lpstr>
      <vt:lpstr>SutonnyMJ</vt:lpstr>
      <vt:lpstr>Symbol</vt:lpstr>
      <vt:lpstr>Times New Roman</vt:lpstr>
      <vt:lpstr>Wingdings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Mohammadpur AG GPS</cp:lastModifiedBy>
  <cp:revision>424</cp:revision>
  <dcterms:created xsi:type="dcterms:W3CDTF">2021-07-26T10:09:43Z</dcterms:created>
  <dcterms:modified xsi:type="dcterms:W3CDTF">2026-08-15T06:19:21Z</dcterms:modified>
</cp:coreProperties>
</file>