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78" r:id="rId3"/>
    <p:sldId id="279" r:id="rId4"/>
    <p:sldId id="272" r:id="rId5"/>
    <p:sldId id="267" r:id="rId6"/>
    <p:sldId id="259" r:id="rId7"/>
    <p:sldId id="260" r:id="rId8"/>
    <p:sldId id="261" r:id="rId9"/>
    <p:sldId id="265" r:id="rId10"/>
    <p:sldId id="258" r:id="rId11"/>
    <p:sldId id="256" r:id="rId12"/>
    <p:sldId id="263" r:id="rId13"/>
    <p:sldId id="273" r:id="rId14"/>
    <p:sldId id="257" r:id="rId15"/>
    <p:sldId id="269" r:id="rId16"/>
    <p:sldId id="268" r:id="rId17"/>
    <p:sldId id="262" r:id="rId18"/>
    <p:sldId id="281" r:id="rId19"/>
    <p:sldId id="282" r:id="rId20"/>
    <p:sldId id="28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1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7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101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0431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92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6910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58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5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52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7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77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17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96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17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5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29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4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8BDD335-460D-4FE6-9C5F-89CE105B7B9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E26783-6164-48C2-ACE3-8715F12D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8347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604" y="262549"/>
            <a:ext cx="11678970" cy="6355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77" y="366267"/>
            <a:ext cx="11506955" cy="585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5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A9CB89E-E780-E8C1-7D1C-071B25DED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7520C72-BDC8-98E8-40BE-2F8F00ABE48F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157894-60A3-059D-CF98-5210D1A98821}"/>
              </a:ext>
            </a:extLst>
          </p:cNvPr>
          <p:cNvSpPr txBox="1"/>
          <p:nvPr/>
        </p:nvSpPr>
        <p:spPr>
          <a:xfrm>
            <a:off x="968829" y="631371"/>
            <a:ext cx="10178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q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14" y="1363562"/>
            <a:ext cx="4656310" cy="3308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67" y="1363562"/>
            <a:ext cx="4744017" cy="3308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3408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C25E1FB-CB19-0BED-AD49-FB710B5F0BA4}"/>
              </a:ext>
            </a:extLst>
          </p:cNvPr>
          <p:cNvSpPr/>
          <p:nvPr/>
        </p:nvSpPr>
        <p:spPr>
          <a:xfrm>
            <a:off x="368174" y="215990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0D9B815-E698-150F-0EC1-6358E434AC3C}"/>
              </a:ext>
            </a:extLst>
          </p:cNvPr>
          <p:cNvSpPr txBox="1"/>
          <p:nvPr/>
        </p:nvSpPr>
        <p:spPr>
          <a:xfrm>
            <a:off x="912405" y="1002348"/>
            <a:ext cx="10189028" cy="5078313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you seen these things before ?</a:t>
            </a:r>
          </a:p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I have seen these things before.</a:t>
            </a:r>
          </a:p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Do you know anyone who uses any of them ?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Yes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 know one of my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neighbours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uses a wheelchair.</a:t>
            </a:r>
          </a:p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Why do people use these things ?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 People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these things when they are physically challenged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2983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596A943-2D69-0E96-118E-5157F11D9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B541603-A3CC-0A51-04A6-9EF8B30DFCD7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069016C-F375-3DB6-7FEA-7DB68B8B9C21}"/>
              </a:ext>
            </a:extLst>
          </p:cNvPr>
          <p:cNvSpPr txBox="1"/>
          <p:nvPr/>
        </p:nvSpPr>
        <p:spPr>
          <a:xfrm>
            <a:off x="597529" y="612844"/>
            <a:ext cx="10999959" cy="5632311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Nearby-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নিকটে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not far away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Study-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লেখাপড়া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করা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—read/learn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Bright-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উজ্জ্বল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shiny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Smile-</a:t>
            </a:r>
            <a:r>
              <a:rPr lang="en-US" sz="2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হাসি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 pleased ,kind or amused facial expression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Neighbourhood-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পাড়া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এলাকা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locality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Wheelchair-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হুইল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চেয়ার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 chair with wheels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Classmate-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সহপাঠী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-people reading in same class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Comfortable- 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আরামদায়ক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pleasant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Clearly-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স্পষ্টভাবে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 a way that is easy to see or hear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Favorite-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প্রিয়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 person or things liked by all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8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6DEE2AD-C700-3DBF-80F9-1604552BD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77E9793-FAFA-D8E3-7811-392DAC7608B6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1611625" y="604210"/>
            <a:ext cx="852825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8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day one word</a:t>
            </a:r>
            <a:endParaRPr lang="en-US" sz="8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850378" y="2751174"/>
            <a:ext cx="9905892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Neighbourhood-পাড়া</a:t>
            </a:r>
            <a:r>
              <a:rPr lang="en-US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4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মহল্লা</a:t>
            </a:r>
            <a:endParaRPr lang="en-US" sz="4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850378" y="4327031"/>
            <a:ext cx="9905892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Salma lives in our </a:t>
            </a:r>
            <a:r>
              <a:rPr lang="en-US" sz="4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  <a:endParaRPr lang="en-US" sz="4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5175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5433331-2A5D-46AC-90BA-6B7DEFF2C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C4A06A5-F2F3-B5FF-0199-1B3AB6426A19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29FACAF-7E6D-D65D-77F3-67A0AC461ABD}"/>
              </a:ext>
            </a:extLst>
          </p:cNvPr>
          <p:cNvSpPr txBox="1"/>
          <p:nvPr/>
        </p:nvSpPr>
        <p:spPr>
          <a:xfrm>
            <a:off x="753323" y="428178"/>
            <a:ext cx="10630924" cy="6001643"/>
          </a:xfrm>
          <a:prstGeom prst="rect">
            <a:avLst/>
          </a:prstGeom>
          <a:solidFill>
            <a:schemeClr val="tx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does Lipi get ready for school every morning ?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Everyday Lipi gets up early ,gets dressed and takes her breakfast. Thus, Lipi gets ready for school every morning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How does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Lipi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get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her seat in the class ?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Lipi’s classmates helps her to sit at the front bench of the class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What competition has Lipi won at school ?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Lipi won chess competition at school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How did Lipi feel after winning the competition ?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After  winning the competition Lipi felt very cheerful and excited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Why does Lipi want to become a teacher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Lipi wants to become a teacher because Ms. Anita, her class teacher is her inspiration.</a:t>
            </a:r>
          </a:p>
        </p:txBody>
      </p:sp>
    </p:spTree>
    <p:extLst>
      <p:ext uri="{BB962C8B-B14F-4D97-AF65-F5344CB8AC3E}">
        <p14:creationId xmlns:p14="http://schemas.microsoft.com/office/powerpoint/2010/main" val="272472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A9CB89E-E780-E8C1-7D1C-071B25DED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7520C72-BDC8-98E8-40BE-2F8F00ABE48F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157894-60A3-059D-CF98-5210D1A98821}"/>
              </a:ext>
            </a:extLst>
          </p:cNvPr>
          <p:cNvSpPr txBox="1"/>
          <p:nvPr/>
        </p:nvSpPr>
        <p:spPr>
          <a:xfrm>
            <a:off x="3185310" y="477463"/>
            <a:ext cx="5766950" cy="523220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Choose the best Answer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157894-60A3-059D-CF98-5210D1A98821}"/>
              </a:ext>
            </a:extLst>
          </p:cNvPr>
          <p:cNvSpPr txBox="1"/>
          <p:nvPr/>
        </p:nvSpPr>
        <p:spPr>
          <a:xfrm>
            <a:off x="481665" y="1099195"/>
            <a:ext cx="10867178" cy="4770537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a. </a:t>
            </a:r>
            <a:r>
              <a:rPr lang="en-US" sz="2000" b="1" dirty="0" err="1" smtClean="0">
                <a:solidFill>
                  <a:schemeClr val="bg1"/>
                </a:solidFill>
              </a:rPr>
              <a:t>Lipi</a:t>
            </a:r>
            <a:r>
              <a:rPr lang="en-US" sz="2000" b="1" dirty="0" smtClean="0">
                <a:solidFill>
                  <a:schemeClr val="bg1"/>
                </a:solidFill>
              </a:rPr>
              <a:t> lives -------- her grandparents </a:t>
            </a:r>
            <a:r>
              <a:rPr lang="en-US" sz="2000" b="1" dirty="0" err="1" smtClean="0">
                <a:solidFill>
                  <a:schemeClr val="bg1"/>
                </a:solidFill>
              </a:rPr>
              <a:t>ina</a:t>
            </a:r>
            <a:r>
              <a:rPr lang="en-US" sz="2000" b="1" dirty="0" smtClean="0">
                <a:solidFill>
                  <a:schemeClr val="bg1"/>
                </a:solidFill>
              </a:rPr>
              <a:t> small village.</a:t>
            </a:r>
          </a:p>
          <a:p>
            <a:pPr marL="571500" indent="-571500">
              <a:buAutoNum type="romanLcPeriod"/>
            </a:pPr>
            <a:r>
              <a:rPr lang="en-US" sz="2000" b="1" dirty="0" smtClean="0">
                <a:solidFill>
                  <a:schemeClr val="bg1"/>
                </a:solidFill>
              </a:rPr>
              <a:t>Besides         ii. In             iii. With             iv. At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b. How does </a:t>
            </a:r>
            <a:r>
              <a:rPr lang="en-US" sz="2000" b="1" dirty="0" err="1" smtClean="0">
                <a:solidFill>
                  <a:schemeClr val="bg1"/>
                </a:solidFill>
              </a:rPr>
              <a:t>Lipi</a:t>
            </a:r>
            <a:r>
              <a:rPr lang="en-US" sz="2000" b="1" dirty="0" smtClean="0">
                <a:solidFill>
                  <a:schemeClr val="bg1"/>
                </a:solidFill>
              </a:rPr>
              <a:t> talk? </a:t>
            </a:r>
          </a:p>
          <a:p>
            <a:pPr marL="571500" indent="-571500">
              <a:buAutoNum type="romanLcPeriod"/>
            </a:pPr>
            <a:r>
              <a:rPr lang="en-US" sz="2000" b="1" dirty="0" smtClean="0">
                <a:solidFill>
                  <a:schemeClr val="bg1"/>
                </a:solidFill>
              </a:rPr>
              <a:t>Angrily       ii. Wrongly        iii. nicely           iv.  Quickly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c. What does </a:t>
            </a:r>
            <a:r>
              <a:rPr lang="en-US" sz="2000" b="1" dirty="0" err="1" smtClean="0">
                <a:solidFill>
                  <a:schemeClr val="bg1"/>
                </a:solidFill>
              </a:rPr>
              <a:t>Lipi</a:t>
            </a:r>
            <a:r>
              <a:rPr lang="en-US" sz="2000" b="1" dirty="0" smtClean="0">
                <a:solidFill>
                  <a:schemeClr val="bg1"/>
                </a:solidFill>
              </a:rPr>
              <a:t> use for movement? </a:t>
            </a:r>
          </a:p>
          <a:p>
            <a:pPr marL="571500" indent="-571500">
              <a:buAutoNum type="romanLcPeriod"/>
            </a:pPr>
            <a:r>
              <a:rPr lang="en-US" sz="2000" b="1" dirty="0" smtClean="0">
                <a:solidFill>
                  <a:schemeClr val="bg1"/>
                </a:solidFill>
              </a:rPr>
              <a:t>A car          ii.   A bicycle       iii. A wheel chair    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iv. A motorbike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d. When does </a:t>
            </a:r>
            <a:r>
              <a:rPr lang="en-US" sz="2000" b="1" dirty="0" err="1" smtClean="0">
                <a:solidFill>
                  <a:schemeClr val="bg1"/>
                </a:solidFill>
              </a:rPr>
              <a:t>Lipi</a:t>
            </a:r>
            <a:r>
              <a:rPr lang="en-US" sz="2000" b="1" dirty="0" smtClean="0">
                <a:solidFill>
                  <a:schemeClr val="bg1"/>
                </a:solidFill>
              </a:rPr>
              <a:t> get up in the morning? </a:t>
            </a:r>
          </a:p>
          <a:p>
            <a:pPr marL="571500" indent="-571500">
              <a:buAutoNum type="romanLcPeriod"/>
            </a:pPr>
            <a:r>
              <a:rPr lang="en-US" sz="2000" b="1" dirty="0" smtClean="0">
                <a:solidFill>
                  <a:schemeClr val="bg1"/>
                </a:solidFill>
              </a:rPr>
              <a:t>Early   ii. Late   iii. Quickly      iv.  Gradually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e. </a:t>
            </a:r>
            <a:r>
              <a:rPr lang="en-US" sz="2000" b="1" dirty="0" err="1" smtClean="0">
                <a:solidFill>
                  <a:schemeClr val="bg1"/>
                </a:solidFill>
              </a:rPr>
              <a:t>Lipi’s</a:t>
            </a:r>
            <a:r>
              <a:rPr lang="en-US" sz="2000" b="1" dirty="0" smtClean="0">
                <a:solidFill>
                  <a:schemeClr val="bg1"/>
                </a:solidFill>
              </a:rPr>
              <a:t> classmates -----------her to sit at the front bench.</a:t>
            </a:r>
          </a:p>
          <a:p>
            <a:pPr marL="514350" indent="-514350">
              <a:buAutoNum type="romanLcPeriod"/>
            </a:pPr>
            <a:r>
              <a:rPr lang="en-US" sz="2000" b="1" dirty="0" smtClean="0">
                <a:solidFill>
                  <a:schemeClr val="bg1"/>
                </a:solidFill>
              </a:rPr>
              <a:t>Discourage   ii. Inspire   iii. Assist      iv. Ignore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f. Why does the teacher </a:t>
            </a:r>
            <a:r>
              <a:rPr lang="en-US" sz="2000" b="1" dirty="0" err="1" smtClean="0">
                <a:solidFill>
                  <a:schemeClr val="bg1"/>
                </a:solidFill>
              </a:rPr>
              <a:t>aarrange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</a:rPr>
              <a:t>Lipi’s</a:t>
            </a:r>
            <a:r>
              <a:rPr lang="en-US" sz="2000" b="1" dirty="0" smtClean="0">
                <a:solidFill>
                  <a:schemeClr val="bg1"/>
                </a:solidFill>
              </a:rPr>
              <a:t>  table ?</a:t>
            </a:r>
          </a:p>
          <a:p>
            <a:pPr marL="514350" indent="-514350">
              <a:buAutoNum type="romanLcPeriod"/>
            </a:pPr>
            <a:r>
              <a:rPr lang="en-US" sz="2000" b="1" dirty="0" smtClean="0">
                <a:solidFill>
                  <a:schemeClr val="bg1"/>
                </a:solidFill>
              </a:rPr>
              <a:t>To see the blackboard clearly              ii. To understand the lesson</a:t>
            </a:r>
          </a:p>
          <a:p>
            <a:pPr marL="514350" indent="-514350">
              <a:buAutoNum type="romanLcPeriod"/>
            </a:pP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to hear the speech clearly                  iv. To learn easily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705" y="1221656"/>
            <a:ext cx="491256" cy="6041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333" y="1825853"/>
            <a:ext cx="491256" cy="6041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45" y="2418601"/>
            <a:ext cx="491256" cy="6041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3" y="3339657"/>
            <a:ext cx="491256" cy="604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xmlns:lc="http://schemas.openxmlformats.org/drawingml/2006/lockedCanvas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620" y="3943854"/>
            <a:ext cx="491256" cy="6041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3" y="4548051"/>
            <a:ext cx="491256" cy="6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21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6DEE2AD-C700-3DBF-80F9-1604552BD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77E9793-FAFA-D8E3-7811-392DAC7608B6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698085" y="511815"/>
            <a:ext cx="10500081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 in the gaps </a:t>
            </a:r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          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local/sit /comfort / dreams/listening/teacher)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507425" y="1133588"/>
            <a:ext cx="109633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Lipi’s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classmates help her to -----------------at the front bench.</a:t>
            </a:r>
          </a:p>
          <a:p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ii. She has a heart full of ----------------------------  .</a:t>
            </a:r>
          </a:p>
          <a:p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iii. Ms. Anita makes sure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Lipi’s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--------------------  in the class.</a:t>
            </a:r>
          </a:p>
          <a:p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iv.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Lipi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loves --------------------------  stories.</a:t>
            </a:r>
          </a:p>
          <a:p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v.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Lipi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wants to be a ----------------------------- .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84752" y="1287215"/>
            <a:ext cx="1692998" cy="3983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sit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9624" y="2117000"/>
            <a:ext cx="1692998" cy="3983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dreams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6645" y="3030648"/>
            <a:ext cx="2199992" cy="3983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comfort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00811" y="4034942"/>
            <a:ext cx="2847315" cy="3983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listening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3782" y="5089799"/>
            <a:ext cx="2613434" cy="3983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teacher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278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F4723CF-C44F-7896-5771-85848F1FD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8E8642-6E9A-CC29-861F-CDD139A2BBD3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7E549D-5A2F-A7B3-A227-35AE2B11D64B}"/>
              </a:ext>
            </a:extLst>
          </p:cNvPr>
          <p:cNvSpPr txBox="1"/>
          <p:nvPr/>
        </p:nvSpPr>
        <p:spPr>
          <a:xfrm>
            <a:off x="968829" y="631371"/>
            <a:ext cx="8383401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3.1  Language Focus: Want to be-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4F79C6D-A88D-4549-5823-5BE72C5BB7AB}"/>
              </a:ext>
            </a:extLst>
          </p:cNvPr>
          <p:cNvSpPr txBox="1"/>
          <p:nvPr/>
        </p:nvSpPr>
        <p:spPr>
          <a:xfrm>
            <a:off x="761999" y="1565710"/>
            <a:ext cx="10178142" cy="4832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want to be a teacher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wants to be a doctor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 wants to be a painter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Saki wants to be a police 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Liana  wants to be a </a:t>
            </a:r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pilot </a:t>
            </a:r>
            <a:r>
              <a:rPr lang="en-US" sz="28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Toha wants to be a nurse .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798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FBB847A-1BB8-0E71-991F-8A37D81A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D4D30E1-5F70-D9D9-3B35-835BFD12716F}"/>
              </a:ext>
            </a:extLst>
          </p:cNvPr>
          <p:cNvSpPr/>
          <p:nvPr/>
        </p:nvSpPr>
        <p:spPr>
          <a:xfrm>
            <a:off x="237653" y="172447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1BCBF9A-DC16-9C24-0664-6A8719C8AB32}"/>
              </a:ext>
            </a:extLst>
          </p:cNvPr>
          <p:cNvSpPr txBox="1"/>
          <p:nvPr/>
        </p:nvSpPr>
        <p:spPr>
          <a:xfrm>
            <a:off x="6698162" y="2474665"/>
            <a:ext cx="3722377" cy="646331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-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515724F-C826-7E15-3105-F8C614372B92}"/>
              </a:ext>
            </a:extLst>
          </p:cNvPr>
          <p:cNvSpPr txBox="1"/>
          <p:nvPr/>
        </p:nvSpPr>
        <p:spPr>
          <a:xfrm>
            <a:off x="555169" y="2474666"/>
            <a:ext cx="3609425" cy="646331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38100">
            <a:solidFill>
              <a:srgbClr val="FF00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-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Chess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79E0066-74B7-6793-C5F6-301C146DDDC2}"/>
              </a:ext>
            </a:extLst>
          </p:cNvPr>
          <p:cNvSpPr txBox="1"/>
          <p:nvPr/>
        </p:nvSpPr>
        <p:spPr>
          <a:xfrm>
            <a:off x="558077" y="3699301"/>
            <a:ext cx="428897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out five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words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story. Make sentences.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39889BD-F05A-8012-2299-42AE4F380EC5}"/>
              </a:ext>
            </a:extLst>
          </p:cNvPr>
          <p:cNvSpPr txBox="1"/>
          <p:nvPr/>
        </p:nvSpPr>
        <p:spPr>
          <a:xfrm>
            <a:off x="6847111" y="3731420"/>
            <a:ext cx="428897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out five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words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 . Make sentences.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C5766D-DE80-8CD0-5DA5-0C274AAFCB0F}"/>
              </a:ext>
            </a:extLst>
          </p:cNvPr>
          <p:cNvSpPr txBox="1"/>
          <p:nvPr/>
        </p:nvSpPr>
        <p:spPr>
          <a:xfrm>
            <a:off x="3839421" y="573111"/>
            <a:ext cx="4408286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5400" b="1" dirty="0">
                <a:ln w="127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82278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E258A9A-337B-BE87-7E9D-672519C79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C00824-D2EA-37FB-0D28-389A9684CC06}"/>
              </a:ext>
            </a:extLst>
          </p:cNvPr>
          <p:cNvSpPr/>
          <p:nvPr/>
        </p:nvSpPr>
        <p:spPr>
          <a:xfrm>
            <a:off x="206830" y="156065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CD49FFA-CFF2-4938-F0D4-D29E360C9437}"/>
              </a:ext>
            </a:extLst>
          </p:cNvPr>
          <p:cNvSpPr txBox="1"/>
          <p:nvPr/>
        </p:nvSpPr>
        <p:spPr>
          <a:xfrm>
            <a:off x="805543" y="4354286"/>
            <a:ext cx="10863942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romanLcPeriod"/>
            </a:pP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at least five sentences about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champion 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girl.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9D72C2B-7324-AF63-319B-32D54662BF43}"/>
              </a:ext>
            </a:extLst>
          </p:cNvPr>
          <p:cNvSpPr txBox="1"/>
          <p:nvPr/>
        </p:nvSpPr>
        <p:spPr>
          <a:xfrm>
            <a:off x="3188697" y="448945"/>
            <a:ext cx="5814607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6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 </a:t>
            </a:r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7257E34-D7E0-BA95-1C4D-2D96EE919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697" y="1831715"/>
            <a:ext cx="5738020" cy="2308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5062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389" y="190123"/>
            <a:ext cx="11706131" cy="647322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372" y="696893"/>
            <a:ext cx="7813140" cy="5459688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086416" y="4155541"/>
            <a:ext cx="9669101" cy="167368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13800" b="1" dirty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334449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0E95EE3-CFDD-A829-1C6F-F71B2684E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93D5A88-A0BE-F431-A857-5C3234150A9F}"/>
              </a:ext>
            </a:extLst>
          </p:cNvPr>
          <p:cNvSpPr/>
          <p:nvPr/>
        </p:nvSpPr>
        <p:spPr>
          <a:xfrm>
            <a:off x="332014" y="244929"/>
            <a:ext cx="11527972" cy="63681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1" y="510687"/>
            <a:ext cx="10857297" cy="5772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734A79E-3119-1447-2D81-B36CA2B9390A}"/>
              </a:ext>
            </a:extLst>
          </p:cNvPr>
          <p:cNvSpPr txBox="1"/>
          <p:nvPr/>
        </p:nvSpPr>
        <p:spPr>
          <a:xfrm>
            <a:off x="754713" y="3628176"/>
            <a:ext cx="10195560" cy="2215991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13800" b="1" dirty="0">
                <a:ln w="7620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2107182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801" y="135802"/>
            <a:ext cx="11751398" cy="650038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304" y="1166052"/>
            <a:ext cx="1168517" cy="52628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381878" y="331380"/>
            <a:ext cx="2147288" cy="584775"/>
          </a:xfrm>
          <a:prstGeom prst="rect">
            <a:avLst/>
          </a:prstGeom>
          <a:solidFill>
            <a:schemeClr val="tx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0" t="-571" r="2630" b="21651"/>
          <a:stretch/>
        </p:blipFill>
        <p:spPr>
          <a:xfrm>
            <a:off x="995880" y="736329"/>
            <a:ext cx="2589292" cy="27892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4"/>
          <p:cNvSpPr txBox="1"/>
          <p:nvPr/>
        </p:nvSpPr>
        <p:spPr>
          <a:xfrm>
            <a:off x="559805" y="3663657"/>
            <a:ext cx="451767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Muktamony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teacher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Atashia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Government Primary School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Shibpur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Narsingdi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4090" y="608890"/>
            <a:ext cx="2649667" cy="29045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5"/>
          <p:cNvSpPr txBox="1"/>
          <p:nvPr/>
        </p:nvSpPr>
        <p:spPr>
          <a:xfrm>
            <a:off x="6832402" y="3672265"/>
            <a:ext cx="4833042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–The Champion Girl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 - Five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Subject- English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Unit-14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Page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-74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Lesson- 1,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(1.2 L[pi –clearly.) 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Time-40 minutes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Date---/08/2026</a:t>
            </a:r>
          </a:p>
        </p:txBody>
      </p:sp>
    </p:spTree>
    <p:extLst>
      <p:ext uri="{BB962C8B-B14F-4D97-AF65-F5344CB8AC3E}">
        <p14:creationId xmlns:p14="http://schemas.microsoft.com/office/powerpoint/2010/main" val="222712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703" y="172017"/>
            <a:ext cx="11814772" cy="6455120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8352" y="1759820"/>
            <a:ext cx="11425474" cy="4585871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Outcomes:     </a:t>
            </a: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3.4.1  Ask simple questions on familiar topics.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3.4.2  Answer simple questions appropriately and confidently.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4.2.1  Read aloud texts with proper stress, intonation.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24681" y="398352"/>
            <a:ext cx="7125077" cy="92333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Outcomes    </a:t>
            </a:r>
          </a:p>
        </p:txBody>
      </p:sp>
    </p:spTree>
    <p:extLst>
      <p:ext uri="{BB962C8B-B14F-4D97-AF65-F5344CB8AC3E}">
        <p14:creationId xmlns:p14="http://schemas.microsoft.com/office/powerpoint/2010/main" val="361112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6DEE2AD-C700-3DBF-80F9-1604552BD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77E9793-FAFA-D8E3-7811-392DAC7608B6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2217452" y="557232"/>
            <a:ext cx="7432787" cy="707886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 of the prior knowledge:</a:t>
            </a:r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587074" y="1861133"/>
            <a:ext cx="10693544" cy="378565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you ever played a game with your eyes closed 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you feel when you close your eyes ?</a:t>
            </a:r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do your daily </a:t>
            </a:r>
            <a:r>
              <a:rPr lang="en-US" sz="4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activies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your eyes closed 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31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6DEE2AD-C700-3DBF-80F9-1604552BD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77E9793-FAFA-D8E3-7811-392DAC7608B6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7A3E91-4BF9-4D0D-5E84-E760A588589D}"/>
              </a:ext>
            </a:extLst>
          </p:cNvPr>
          <p:cNvSpPr txBox="1"/>
          <p:nvPr/>
        </p:nvSpPr>
        <p:spPr>
          <a:xfrm>
            <a:off x="808776" y="608311"/>
            <a:ext cx="10520018" cy="830997"/>
          </a:xfrm>
          <a:prstGeom prst="rect">
            <a:avLst/>
          </a:prstGeom>
          <a:solidFill>
            <a:schemeClr val="tx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at the pictures. The girl won the chess competition. Which name do you want to call her ? 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07" y="1666937"/>
            <a:ext cx="4282290" cy="3426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65" y="1715665"/>
            <a:ext cx="4216227" cy="3426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495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3D57A96-C913-FE0B-6FA5-A2DC89088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5034AE-166C-7FD8-BE9C-030AF5FA6660}"/>
              </a:ext>
            </a:extLst>
          </p:cNvPr>
          <p:cNvSpPr/>
          <p:nvPr/>
        </p:nvSpPr>
        <p:spPr>
          <a:xfrm>
            <a:off x="341014" y="225043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3F7CCF4-93A7-FD53-3D4A-4EACEF1DA0DD}"/>
              </a:ext>
            </a:extLst>
          </p:cNvPr>
          <p:cNvSpPr txBox="1"/>
          <p:nvPr/>
        </p:nvSpPr>
        <p:spPr>
          <a:xfrm>
            <a:off x="979714" y="2405850"/>
            <a:ext cx="10178142" cy="20937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9600" b="1" dirty="0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Champion Girl</a:t>
            </a:r>
            <a:endParaRPr lang="en-US" sz="9600" b="1" dirty="0">
              <a:ln w="28575">
                <a:solidFill>
                  <a:srgbClr val="FF0000"/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6416" y="1448555"/>
            <a:ext cx="3929204" cy="584775"/>
          </a:xfrm>
          <a:prstGeom prst="rect">
            <a:avLst/>
          </a:prstGeom>
          <a:solidFill>
            <a:schemeClr val="tx1">
              <a:lumMod val="7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today’s topic’s--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72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CAE9CC-D4EB-CEAF-5311-379A08472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8BDAA25-4923-4922-E80A-DAC8F227F096}"/>
              </a:ext>
            </a:extLst>
          </p:cNvPr>
          <p:cNvSpPr/>
          <p:nvPr/>
        </p:nvSpPr>
        <p:spPr>
          <a:xfrm>
            <a:off x="293914" y="234096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BBB875-1D95-F0E3-CC35-9A54B70B27AC}"/>
              </a:ext>
            </a:extLst>
          </p:cNvPr>
          <p:cNvSpPr txBox="1"/>
          <p:nvPr/>
        </p:nvSpPr>
        <p:spPr>
          <a:xfrm>
            <a:off x="727199" y="279498"/>
            <a:ext cx="10178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Look at the pictures. Discuss in your pairs .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Have you seen these things before ?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494" y="928523"/>
            <a:ext cx="2887429" cy="24733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009" y="928523"/>
            <a:ext cx="3082598" cy="2604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493" y="3810833"/>
            <a:ext cx="2887429" cy="2285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34" y="903342"/>
            <a:ext cx="2882414" cy="2654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34" y="3795746"/>
            <a:ext cx="2882414" cy="2300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83" y="3810833"/>
            <a:ext cx="3082598" cy="22702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8166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26C73E4-5FE8-2430-5641-51ADE0558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8EEC7C7-9643-F049-99C1-637F16C027BB}"/>
              </a:ext>
            </a:extLst>
          </p:cNvPr>
          <p:cNvSpPr/>
          <p:nvPr/>
        </p:nvSpPr>
        <p:spPr>
          <a:xfrm>
            <a:off x="304800" y="261257"/>
            <a:ext cx="11527971" cy="63354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1916C1A-A908-C749-A879-256A198C03B1}"/>
              </a:ext>
            </a:extLst>
          </p:cNvPr>
          <p:cNvSpPr txBox="1"/>
          <p:nvPr/>
        </p:nvSpPr>
        <p:spPr>
          <a:xfrm>
            <a:off x="878293" y="5426027"/>
            <a:ext cx="10411377" cy="830997"/>
          </a:xfrm>
          <a:prstGeom prst="rect">
            <a:avLst/>
          </a:prstGeom>
          <a:solidFill>
            <a:schemeClr val="tx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She is a lot like any other girls in her </a:t>
            </a:r>
            <a:r>
              <a:rPr lang="en-US" sz="2400" b="1" dirty="0" err="1" smtClean="0">
                <a:solidFill>
                  <a:schemeClr val="bg1"/>
                </a:solidFill>
              </a:rPr>
              <a:t>neighbourhood</a:t>
            </a:r>
            <a:r>
              <a:rPr lang="en-US" sz="2400" b="1" dirty="0" smtClean="0">
                <a:solidFill>
                  <a:schemeClr val="bg1"/>
                </a:solidFill>
              </a:rPr>
              <a:t> . </a:t>
            </a:r>
            <a:r>
              <a:rPr lang="en-US" sz="2400" b="1" dirty="0" err="1" smtClean="0">
                <a:solidFill>
                  <a:schemeClr val="bg1"/>
                </a:solidFill>
              </a:rPr>
              <a:t>Lipi</a:t>
            </a:r>
            <a:r>
              <a:rPr lang="en-US" sz="2400" b="1" dirty="0" smtClean="0">
                <a:solidFill>
                  <a:schemeClr val="bg1"/>
                </a:solidFill>
              </a:rPr>
              <a:t> can not walk like her friends . Instead, she uses a wheelchair to move.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423" y="1171471"/>
            <a:ext cx="4277048" cy="3730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39" y="1144312"/>
            <a:ext cx="4137433" cy="3672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6557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428</TotalTime>
  <Words>788</Words>
  <Application>Microsoft Office PowerPoint</Application>
  <PresentationFormat>Widescreen</PresentationFormat>
  <Paragraphs>113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Century Gothic</vt:lpstr>
      <vt:lpstr>Wingdings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WPBX4125BLF092411531</dc:creator>
  <cp:lastModifiedBy>ASUS</cp:lastModifiedBy>
  <cp:revision>67</cp:revision>
  <dcterms:created xsi:type="dcterms:W3CDTF">2026-08-10T08:43:04Z</dcterms:created>
  <dcterms:modified xsi:type="dcterms:W3CDTF">2026-08-15T06:42:12Z</dcterms:modified>
</cp:coreProperties>
</file>