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6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  <p:sldMasterId id="2147483714" r:id="rId4"/>
    <p:sldMasterId id="2147483726" r:id="rId5"/>
    <p:sldMasterId id="2147483744" r:id="rId6"/>
    <p:sldMasterId id="2147483763" r:id="rId7"/>
  </p:sldMasterIdLst>
  <p:notesMasterIdLst>
    <p:notesMasterId r:id="rId46"/>
  </p:notesMasterIdLst>
  <p:sldIdLst>
    <p:sldId id="306" r:id="rId8"/>
    <p:sldId id="257" r:id="rId9"/>
    <p:sldId id="258" r:id="rId10"/>
    <p:sldId id="307" r:id="rId11"/>
    <p:sldId id="260" r:id="rId12"/>
    <p:sldId id="346" r:id="rId13"/>
    <p:sldId id="345" r:id="rId14"/>
    <p:sldId id="347" r:id="rId15"/>
    <p:sldId id="335" r:id="rId16"/>
    <p:sldId id="340" r:id="rId17"/>
    <p:sldId id="311" r:id="rId18"/>
    <p:sldId id="333" r:id="rId19"/>
    <p:sldId id="334" r:id="rId20"/>
    <p:sldId id="349" r:id="rId21"/>
    <p:sldId id="261" r:id="rId22"/>
    <p:sldId id="320" r:id="rId23"/>
    <p:sldId id="321" r:id="rId24"/>
    <p:sldId id="322" r:id="rId25"/>
    <p:sldId id="317" r:id="rId26"/>
    <p:sldId id="318" r:id="rId27"/>
    <p:sldId id="313" r:id="rId28"/>
    <p:sldId id="308" r:id="rId29"/>
    <p:sldId id="310" r:id="rId30"/>
    <p:sldId id="312" r:id="rId31"/>
    <p:sldId id="352" r:id="rId32"/>
    <p:sldId id="355" r:id="rId33"/>
    <p:sldId id="381" r:id="rId34"/>
    <p:sldId id="356" r:id="rId35"/>
    <p:sldId id="383" r:id="rId36"/>
    <p:sldId id="384" r:id="rId37"/>
    <p:sldId id="385" r:id="rId38"/>
    <p:sldId id="388" r:id="rId39"/>
    <p:sldId id="386" r:id="rId40"/>
    <p:sldId id="389" r:id="rId41"/>
    <p:sldId id="387" r:id="rId42"/>
    <p:sldId id="393" r:id="rId43"/>
    <p:sldId id="394" r:id="rId44"/>
    <p:sldId id="395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FFFF"/>
    <a:srgbClr val="EEF30D"/>
    <a:srgbClr val="FF00FF"/>
    <a:srgbClr val="04AC44"/>
    <a:srgbClr val="000099"/>
    <a:srgbClr val="FF5050"/>
    <a:srgbClr val="000066"/>
    <a:srgbClr val="00CC99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viewProps" Target="viewProp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9CA13F-F070-4007-9F4B-FD637761550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CB423-8D17-4B75-B9EE-F3B0785E93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023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CB423-8D17-4B75-B9EE-F3B0785E934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445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CB423-8D17-4B75-B9EE-F3B0785E934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026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FCB423-8D17-4B75-B9EE-F3B0785E934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31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B835C-73DF-4A6D-A468-83B33DEB08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E7CF72-BE72-4C9B-9007-7D47A0BB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A69289-EBF0-4074-BDAF-5F165DC8E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F5F4F0-240E-4BC1-A300-96E36B260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6AB2C-154F-4B55-9ACB-0E56F6134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627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0FDCA-48AD-479D-B6F2-CC67697B1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119EC4-E63B-4656-B092-47F66D6E3B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F6173-E688-48E0-B5CC-1DB6F8AA1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DB4981-37DC-476D-AA4C-5FE91CBD2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63AF06-9F40-4C28-8E58-993F1962C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3067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3144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9925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039371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36660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547953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44491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43119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144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9284D1-0CE0-464A-8BD2-AA12A8C4FA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9FB274-B78D-430A-BD8B-75A60AF8D7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D495A2-7270-422F-8697-08D49B314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7F84FA-2F83-4CC4-A63B-8EBA52749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078508-6B63-465B-991F-83F67C3DB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245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42420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531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14939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270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5550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1613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3364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1768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123B2-562B-46AD-9566-79DA71C44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54E231-980C-40BE-AD88-9B46CCA85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80194-D9E4-4473-B5B7-26B80CD92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18A11C-10FC-4FBA-8303-7F424F25A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47C7F-6C53-455B-9EA6-F9999D26B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7175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7132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9689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71251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5107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1552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39389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85008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3497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09200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016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DBDA9-995E-46B6-B288-357EE4BB7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890C83-AB19-42B9-B076-E6B058DE4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714932-6CDE-451A-BDF5-6CA061BE0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EBCF8-E40C-4DDD-A851-0E0212044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0DD7CD-733D-4D7C-AAB2-3555D20A6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633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3053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3331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7927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8601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697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9731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96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072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06078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738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EB9DC-C4B1-42B2-A180-CC320B3D1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59A73-1F5B-4C82-8617-5545076553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6F3D64-219C-46DA-B20E-E6C3182C2F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A57EC8-FCFD-4EA6-AA8F-90CD64F57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3A6477-140A-4C9C-BD42-6A65F4E53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B50F4D-F6E4-4603-A78A-2A2935EBB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6807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6201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2497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02120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2762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0143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6420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0530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6691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51157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130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0494F-15A6-4A01-A901-ED858C347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6C35FB-C11F-4968-B82E-D0F931E0B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71ACD2-9F87-4073-A343-27F6C958F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39C0A1-3230-43B9-91D7-CBDA2E07A8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A32A8F-A937-458C-ABAA-D1B7967CE3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3FB596-C446-4D6B-B6D0-220FE52A9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7D68E4-E0A0-4D05-9377-D89F5DD9D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32B00E-F7E9-4D0A-9798-80D3FFB8B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02091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36089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482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5345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43073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92202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31672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24058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13005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1565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067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43000-6C7C-4DB9-95FA-4D4A874BB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34F80B-4EF9-4053-BFA5-E1E26764B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217670-66B3-4674-805E-DC204A4E9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37DF7F-FFFE-41D0-A2ED-1C65EF01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7999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512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12190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07466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1886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2762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6435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30004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1691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0250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144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F6723D-28F5-4306-84C6-F7E352AA1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F68171-5B1B-4011-BFBC-F461866CB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726B17-C6E9-420D-A89F-466EFC711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60370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29938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75027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56115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15706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2556922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6769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2519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33041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53193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453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F2A8E-F655-41D4-AE96-E2886A3B2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B50EAB-6F5B-4271-A501-3C25E83AE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36F9E6-935E-4654-BBA9-98423EF948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4D9419-FC16-4E19-9448-E06AB823B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D78968-A008-4065-929C-10A43AF9D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37C36C-8DE3-4CB5-99CD-23B066760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636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4589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45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27602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71505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72338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745354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60298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3553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94750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527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A22EA-ABCF-4EE7-A825-C25670990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41E94F-464A-4592-BCD3-05BF338492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882166-B213-4522-8FD7-E02F96055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78C439-DA20-4604-9AEC-28EF47EA1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08FB2E-8A9A-4E28-BFE7-ED06D53A6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489C9B-5583-40CB-B0C7-56A298FA1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62600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35574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123B2-562B-46AD-9566-79DA71C44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54E231-980C-40BE-AD88-9B46CCA85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80194-D9E4-4473-B5B7-26B80CD92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18A11C-10FC-4FBA-8303-7F424F25A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47C7F-6C53-455B-9EA6-F9999D26B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7968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41547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86299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11682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16414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07348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26635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60826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039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7.jpe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image" Target="../media/image12.jpg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3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93.xml"/><Relationship Id="rId16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2FF297-ADE3-424A-84F7-496827B40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5BFE44-C9A8-481C-8E19-22CA12A4D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F0A9FD-B509-473D-ADAD-BE05C906AB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DF525-70CC-4B0B-9A15-E9C7054F29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CA6DEF-BDAB-46D4-9768-FC1D3639F8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189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578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01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0678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137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256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  <p:sldLayoutId id="2147483762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8BDC8-29F0-495C-B7FF-F6D9F4E6B133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E7DE26B-F03F-4DC8-99F8-2C3B42F6A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353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  <p:sldLayoutId id="2147483778" r:id="rId15"/>
    <p:sldLayoutId id="214748377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CA8CD2A-26E3-492E-BBF9-AC94B02B008E}"/>
              </a:ext>
            </a:extLst>
          </p:cNvPr>
          <p:cNvGrpSpPr/>
          <p:nvPr/>
        </p:nvGrpSpPr>
        <p:grpSpPr>
          <a:xfrm>
            <a:off x="-30480" y="15240"/>
            <a:ext cx="12191999" cy="6858000"/>
            <a:chOff x="-30480" y="15240"/>
            <a:chExt cx="12191999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60F9200-63C7-4C15-8170-234113CC28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0480" y="15240"/>
              <a:ext cx="12191999" cy="6858000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07E75B4-5A42-4996-B283-005C2417DDDC}"/>
                </a:ext>
              </a:extLst>
            </p:cNvPr>
            <p:cNvSpPr/>
            <p:nvPr/>
          </p:nvSpPr>
          <p:spPr>
            <a:xfrm>
              <a:off x="3474721" y="1092200"/>
              <a:ext cx="6510020" cy="42418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none" lIns="91440" tIns="45720" rIns="91440" bIns="45720" numCol="1">
              <a:prstTxWarp prst="textArchUpPour">
                <a:avLst>
                  <a:gd name="adj1" fmla="val 10133525"/>
                  <a:gd name="adj2" fmla="val 74093"/>
                </a:avLst>
              </a:prstTxWarp>
              <a:spAutoFit/>
            </a:bodyPr>
            <a:lstStyle/>
            <a:p>
              <a:pPr algn="ctr"/>
              <a:r>
                <a:rPr lang="en-US" sz="41300" b="1" i="1" dirty="0" err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চাহিদা</a:t>
              </a:r>
              <a:r>
                <a:rPr lang="en-US" sz="41300" b="1" i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 </a:t>
              </a:r>
              <a:r>
                <a:rPr lang="en-US" sz="41300" b="1" i="1" dirty="0" err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ভিত্তিক</a:t>
              </a:r>
              <a:r>
                <a:rPr lang="en-US" sz="41300" b="1" i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 </a:t>
              </a:r>
              <a:r>
                <a:rPr lang="en-US" sz="41300" b="1" i="1" dirty="0" err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সাব-ক্লাষ্টার</a:t>
              </a:r>
              <a:r>
                <a:rPr lang="en-US" sz="41300" b="1" i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 </a:t>
              </a:r>
              <a:r>
                <a:rPr lang="en-US" sz="41300" b="1" i="1" dirty="0" err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প্রশিক্ষ</a:t>
              </a:r>
              <a:r>
                <a:rPr lang="as-IN" sz="41300" b="1" i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ণ</a:t>
              </a:r>
              <a:r>
                <a:rPr lang="en-US" sz="41300" b="1" i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 </a:t>
              </a:r>
              <a:r>
                <a:rPr lang="bn-BD" sz="41300" b="1" i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</a:rPr>
                <a:t> </a:t>
              </a:r>
              <a:endParaRPr lang="en-US" sz="41300" b="1" i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1E1C243-81C4-4D3F-BDFD-20777C9232DD}"/>
                </a:ext>
              </a:extLst>
            </p:cNvPr>
            <p:cNvSpPr txBox="1"/>
            <p:nvPr/>
          </p:nvSpPr>
          <p:spPr>
            <a:xfrm>
              <a:off x="4993640" y="3581400"/>
              <a:ext cx="4114800" cy="70788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txBody>
            <a:bodyPr wrap="square" rtlCol="0">
              <a:prstTxWarp prst="textChevronInverted">
                <a:avLst/>
              </a:prstTxWarp>
              <a:spAutoFit/>
            </a:bodyPr>
            <a:lstStyle/>
            <a:p>
              <a:r>
                <a:rPr lang="bn-BD" sz="4000" b="1" dirty="0">
                  <a:solidFill>
                    <a:srgbClr val="C50B87"/>
                  </a:solidFill>
                  <a:latin typeface="Arial Black" panose="020B0A04020102020204" pitchFamily="34" charset="0"/>
                </a:rPr>
                <a:t>মার্চ</a:t>
              </a:r>
              <a:r>
                <a:rPr lang="en-US" sz="4000" b="1" dirty="0">
                  <a:solidFill>
                    <a:srgbClr val="C50B87"/>
                  </a:solidFill>
                  <a:latin typeface="Arial Black" panose="020B0A04020102020204" pitchFamily="34" charset="0"/>
                </a:rPr>
                <a:t>-২০২৫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5306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850C23A-0DCC-4CBA-B434-6027440F8DA4}"/>
              </a:ext>
            </a:extLst>
          </p:cNvPr>
          <p:cNvSpPr/>
          <p:nvPr/>
        </p:nvSpPr>
        <p:spPr>
          <a:xfrm>
            <a:off x="112537" y="1258975"/>
            <a:ext cx="1205132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শিক্ষকগণ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প্রনীত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টুলস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সম্পাদন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মনিটরিং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সহযোগীতা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প্রনীত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টুলস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নমুনা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ভিত্তিতে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প্রতিমাসে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২/৪টি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এককভাবে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৮/১০জন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শিখনমান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একাডেমিক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সুপারভিশন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সাব-ক্লাস্টার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প্রশিক্ষণে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ফিডব্যাক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বিনিময়ের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ব্যবস্থা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অগ্রগতি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বিশ্লেষণ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সমস্যাগুলি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সনাক্ত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শিক্ষকদের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মতামত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বিনিময়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8DC947-A460-4179-B3AF-98B73E9A956B}"/>
              </a:ext>
            </a:extLst>
          </p:cNvPr>
          <p:cNvSpPr txBox="1"/>
          <p:nvPr/>
        </p:nvSpPr>
        <p:spPr>
          <a:xfrm>
            <a:off x="203981" y="-110431"/>
            <a:ext cx="1178403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অবস্থান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বাস্তবায়ন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করণীয়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নির্ধারণ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– ২০২৫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6CD74B-4989-4A4E-BB37-E5F203887A84}"/>
              </a:ext>
            </a:extLst>
          </p:cNvPr>
          <p:cNvSpPr txBox="1"/>
          <p:nvPr/>
        </p:nvSpPr>
        <p:spPr>
          <a:xfrm>
            <a:off x="590843" y="759655"/>
            <a:ext cx="11397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8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উপজেলা</a:t>
            </a:r>
            <a:r>
              <a:rPr lang="en-US" sz="28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28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থানা</a:t>
            </a:r>
            <a:r>
              <a:rPr lang="en-US" sz="28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8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en-US" sz="28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অফিসার</a:t>
            </a:r>
            <a:r>
              <a:rPr lang="en-US" sz="28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28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8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ইন্সট্রাক্টর</a:t>
            </a:r>
            <a:r>
              <a:rPr lang="en-US" sz="28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ইউআরসি</a:t>
            </a:r>
            <a:r>
              <a:rPr lang="en-US" sz="28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টিআরসি-গণের</a:t>
            </a:r>
            <a:r>
              <a:rPr lang="en-US" sz="28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করণীয়</a:t>
            </a:r>
            <a:r>
              <a:rPr lang="en-US" sz="28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19A6CD-C745-49C0-936E-243C62822ECB}"/>
              </a:ext>
            </a:extLst>
          </p:cNvPr>
          <p:cNvSpPr txBox="1"/>
          <p:nvPr/>
        </p:nvSpPr>
        <p:spPr>
          <a:xfrm>
            <a:off x="0" y="6544940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286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89E709E-D217-470C-95A1-929917F7CF48}"/>
              </a:ext>
            </a:extLst>
          </p:cNvPr>
          <p:cNvSpPr/>
          <p:nvPr/>
        </p:nvSpPr>
        <p:spPr>
          <a:xfrm>
            <a:off x="1378634" y="1477107"/>
            <a:ext cx="977704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rgbClr val="00206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উপজেলা</a:t>
            </a:r>
            <a:r>
              <a:rPr lang="en-US" sz="4000" dirty="0">
                <a:solidFill>
                  <a:srgbClr val="00206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4000" dirty="0" err="1">
                <a:solidFill>
                  <a:srgbClr val="00206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থানা</a:t>
            </a:r>
            <a:r>
              <a:rPr lang="en-US" sz="4000" dirty="0">
                <a:solidFill>
                  <a:srgbClr val="00206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4000" dirty="0">
                <a:solidFill>
                  <a:srgbClr val="00206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en-US" sz="4000" dirty="0">
                <a:solidFill>
                  <a:srgbClr val="00206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অফিসার</a:t>
            </a:r>
            <a:r>
              <a:rPr lang="en-US" sz="4000" dirty="0">
                <a:solidFill>
                  <a:srgbClr val="00206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</a:p>
          <a:p>
            <a:r>
              <a:rPr lang="en-US" sz="4000" dirty="0" err="1">
                <a:solidFill>
                  <a:srgbClr val="00206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ইন্সট্রাক্টর</a:t>
            </a:r>
            <a:r>
              <a:rPr lang="en-US" sz="4000" dirty="0">
                <a:solidFill>
                  <a:srgbClr val="00206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ইউআরসি</a:t>
            </a:r>
            <a:r>
              <a:rPr lang="en-US" sz="4000" dirty="0">
                <a:solidFill>
                  <a:srgbClr val="00206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টিআরসি-গণের</a:t>
            </a:r>
            <a:r>
              <a:rPr lang="en-US" sz="4000" dirty="0">
                <a:solidFill>
                  <a:srgbClr val="00206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করণীয়</a:t>
            </a:r>
            <a:r>
              <a:rPr lang="en-US" sz="4000" dirty="0">
                <a:solidFill>
                  <a:srgbClr val="00206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</a:p>
          <a:p>
            <a:pPr marL="514350" indent="-514350">
              <a:buAutoNum type="arabicPeriod"/>
            </a:pPr>
            <a:r>
              <a:rPr lang="en-US" sz="3600" b="1" dirty="0" err="1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টুলস</a:t>
            </a:r>
            <a:r>
              <a:rPr lang="en-US" sz="3600" b="1" dirty="0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600" b="1" dirty="0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b="1" dirty="0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নমুনা</a:t>
            </a:r>
            <a:r>
              <a:rPr lang="en-US" sz="3600" b="1" dirty="0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ভিত্তিতে</a:t>
            </a:r>
            <a:r>
              <a:rPr lang="en-US" sz="3600" b="1" dirty="0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প্রতিমাসে</a:t>
            </a:r>
            <a:r>
              <a:rPr lang="en-US" sz="3600" b="1" dirty="0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২/৩টি</a:t>
            </a:r>
          </a:p>
          <a:p>
            <a:r>
              <a:rPr lang="en-US" sz="3600" b="1" dirty="0" err="1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</a:t>
            </a:r>
            <a:r>
              <a:rPr lang="en-US" sz="3600" b="1" dirty="0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এককভাবে</a:t>
            </a:r>
            <a:r>
              <a:rPr lang="en-US" sz="3600" b="1" dirty="0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১০/১২জন </a:t>
            </a:r>
            <a:r>
              <a:rPr lang="en-US" sz="3600" b="1" dirty="0" err="1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3600" b="1" dirty="0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শিখনমান</a:t>
            </a:r>
            <a:r>
              <a:rPr lang="en-US" sz="3600" b="1" dirty="0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মনিটরিং</a:t>
            </a:r>
            <a:r>
              <a:rPr lang="en-US" sz="3600" b="1" dirty="0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3600" b="1" dirty="0">
                <a:solidFill>
                  <a:srgbClr val="04AC4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মাসিক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সমন্বয়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সভায়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মনিটরিংকৃত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বিদ্যালয়ের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বিস্তারিত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প্রতিবেদন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তুলে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ধরবেন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নির্দেশনা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BD" sz="3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45173-28CA-46E3-A8E5-EE3261ABB73F}"/>
              </a:ext>
            </a:extLst>
          </p:cNvPr>
          <p:cNvSpPr/>
          <p:nvPr/>
        </p:nvSpPr>
        <p:spPr>
          <a:xfrm>
            <a:off x="3043314" y="206438"/>
            <a:ext cx="5753684" cy="1200329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3600" b="1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3600" b="1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অবস্থান</a:t>
            </a:r>
            <a:r>
              <a:rPr lang="en-US" sz="3600" b="1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r>
              <a:rPr lang="en-US" sz="3600" b="1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US" sz="3600" b="1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বাস্তবায়ন</a:t>
            </a:r>
            <a:r>
              <a:rPr lang="en-US" sz="3600" b="1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করণীয়</a:t>
            </a:r>
            <a:r>
              <a:rPr lang="en-US" sz="3600" b="1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নির্ধারণ</a:t>
            </a:r>
            <a:r>
              <a:rPr lang="en-US" sz="3600" b="1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– ২০২৫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754A5A-0C29-4CDD-9CBC-F211861EFE7A}"/>
              </a:ext>
            </a:extLst>
          </p:cNvPr>
          <p:cNvSpPr txBox="1"/>
          <p:nvPr/>
        </p:nvSpPr>
        <p:spPr>
          <a:xfrm>
            <a:off x="0" y="6488668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58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31BB380-45E9-41DF-ACC0-9448FD7E3EA4}"/>
              </a:ext>
            </a:extLst>
          </p:cNvPr>
          <p:cNvSpPr/>
          <p:nvPr/>
        </p:nvSpPr>
        <p:spPr>
          <a:xfrm>
            <a:off x="0" y="2124384"/>
            <a:ext cx="12220135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অধিদপ্তরের</a:t>
            </a:r>
            <a:r>
              <a:rPr lang="en-US" sz="24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কর্মকর্তা</a:t>
            </a:r>
            <a:r>
              <a:rPr lang="en-US" sz="24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বিভাগীয়</a:t>
            </a:r>
            <a:r>
              <a:rPr lang="en-US" sz="24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উপপরিচালক</a:t>
            </a:r>
            <a:r>
              <a:rPr lang="en-US" sz="24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4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পরিচালক</a:t>
            </a:r>
            <a:r>
              <a:rPr lang="en-US" sz="24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জেলা</a:t>
            </a:r>
            <a:r>
              <a:rPr lang="en-US" sz="24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4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en-US" sz="24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অফিসার</a:t>
            </a:r>
            <a:r>
              <a:rPr lang="en-US" sz="24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4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জেলা</a:t>
            </a:r>
            <a:r>
              <a:rPr lang="en-US" sz="24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4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en-US" sz="24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অফিসার</a:t>
            </a:r>
            <a:r>
              <a:rPr lang="en-US" sz="24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4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সুপারিনটেনডেন্টদের</a:t>
            </a:r>
            <a:r>
              <a:rPr lang="en-US" sz="24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করণীয়</a:t>
            </a:r>
            <a:r>
              <a:rPr lang="en-US" sz="24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টুলস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নমুনা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ভিত্তিতে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প্রতিমাসে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১/২টি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এককভাবে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৮/১০জন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শিখনমান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মনিটরিং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মাসিক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সমন্বয়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সভায়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মনিটরিংকৃত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বিস্তারিত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প্রতিবেদন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তুলে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ধরবেন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নির্দেশনা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অভিভাবক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সমাবেশ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জাতীয়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দিবস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পালনের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বরাদ্দে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বছর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শিশুতোষ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এসআরএম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সরবরাহ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পর্যায়ে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গল্প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লিখনে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উদ্বুদ্ধ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৫.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কন্টাক্ট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আওয়ার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বাড়ানো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/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শ্রেণিকক্ষ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অনুপাত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বিবেচনায়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রেখে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শিফট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চালুকরন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5F2AA2F-4486-42D2-8E80-055D73E99628}"/>
              </a:ext>
            </a:extLst>
          </p:cNvPr>
          <p:cNvSpPr/>
          <p:nvPr/>
        </p:nvSpPr>
        <p:spPr>
          <a:xfrm>
            <a:off x="447822" y="1134180"/>
            <a:ext cx="11228363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3600" b="1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3600" b="1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অবস্থান</a:t>
            </a:r>
            <a:r>
              <a:rPr lang="en-US" sz="3600" b="1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r>
              <a:rPr lang="en-US" sz="3600" b="1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US" sz="3600" b="1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বাস্তবায়ন</a:t>
            </a:r>
            <a:r>
              <a:rPr lang="en-US" sz="3600" b="1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করণীয়</a:t>
            </a:r>
            <a:r>
              <a:rPr lang="en-US" sz="3600" b="1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নির্ধারণ</a:t>
            </a:r>
            <a:r>
              <a:rPr lang="en-US" sz="3600" b="1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– ২০২৫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B8ABB5-EAA8-4275-BBF1-88EA785F6917}"/>
              </a:ext>
            </a:extLst>
          </p:cNvPr>
          <p:cNvSpPr txBox="1"/>
          <p:nvPr/>
        </p:nvSpPr>
        <p:spPr>
          <a:xfrm>
            <a:off x="9791114" y="6494811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156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05609C-EFCD-4B70-B8C1-CC03B84EA43D}"/>
              </a:ext>
            </a:extLst>
          </p:cNvPr>
          <p:cNvSpPr/>
          <p:nvPr/>
        </p:nvSpPr>
        <p:spPr>
          <a:xfrm>
            <a:off x="3334043" y="1069145"/>
            <a:ext cx="7751298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400" dirty="0"/>
          </a:p>
          <a:p>
            <a:pPr algn="just"/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৬.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মানে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এগিয়ে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থাকা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দলীয়ভাবে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ভিজিটের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2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bn-BD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বরাদ্দ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just"/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৭.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সহপাঠক্রমিক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কার্যাবলীকে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দৈনিক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রুটিনে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অন্তর্ভুক্ত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just"/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৮.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ব্যবস্থাপনা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একাডেমিক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লিডারশিপ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দক্ষতা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2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bn-BD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বৃদ্ধির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ব্যবস্থা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just"/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৯.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পর্যায়ক্রমে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প্রোজেক্টর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সরবরাহ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just"/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১০.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শিক্ষকদের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মানসিক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স্বাস্থ্য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উন্নয়নের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2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bn-BD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সেবা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just"/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১১.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শিক্ষকদের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পরিকল্পনা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বাস্তবায়ন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endParaRPr lang="bn-BD" sz="2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bn-BD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মূল্যায়নের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পাঠদানের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মানোন্নয়ন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নিশ্চিত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2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5B75E7-66EC-426F-ADE3-095F1E52347D}"/>
              </a:ext>
            </a:extLst>
          </p:cNvPr>
          <p:cNvSpPr txBox="1"/>
          <p:nvPr/>
        </p:nvSpPr>
        <p:spPr>
          <a:xfrm>
            <a:off x="9664504" y="6519446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709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63BE708-765D-494C-BB00-213EC0A899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797" y="0"/>
            <a:ext cx="3090204" cy="30902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E9CB5C7-34EE-4371-8C8B-E7E82F3FB1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39" y="2628899"/>
            <a:ext cx="7216733" cy="319512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A640FC4-793C-494D-9BD7-A57C6DBD7280}"/>
              </a:ext>
            </a:extLst>
          </p:cNvPr>
          <p:cNvSpPr/>
          <p:nvPr/>
        </p:nvSpPr>
        <p:spPr>
          <a:xfrm>
            <a:off x="2672863" y="3240762"/>
            <a:ext cx="3305906" cy="923330"/>
          </a:xfrm>
          <a:prstGeom prst="rect">
            <a:avLst/>
          </a:prstGeom>
          <a:ln w="38100">
            <a:prstDash val="sysDash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5400" b="1" dirty="0">
                <a:ln w="0"/>
                <a:solidFill>
                  <a:srgbClr val="000066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1400" dirty="0">
              <a:solidFill>
                <a:srgbClr val="000066"/>
              </a:solidFill>
            </a:endParaRPr>
          </a:p>
        </p:txBody>
      </p:sp>
      <p:sp>
        <p:nvSpPr>
          <p:cNvPr id="14" name="Callout: Down Arrow 13">
            <a:extLst>
              <a:ext uri="{FF2B5EF4-FFF2-40B4-BE49-F238E27FC236}">
                <a16:creationId xmlns:a16="http://schemas.microsoft.com/office/drawing/2014/main" id="{0C5CBC97-BB72-443C-8057-B069BCE6AC4E}"/>
              </a:ext>
            </a:extLst>
          </p:cNvPr>
          <p:cNvSpPr/>
          <p:nvPr/>
        </p:nvSpPr>
        <p:spPr>
          <a:xfrm>
            <a:off x="1899139" y="1252025"/>
            <a:ext cx="7202656" cy="1153550"/>
          </a:xfrm>
          <a:prstGeom prst="down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6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তৃতীয় অধিবেশনে সবাইকে</a:t>
            </a:r>
            <a:endParaRPr lang="en-US" sz="6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0F9787-C510-4C38-A52E-131D2AC08E8E}"/>
              </a:ext>
            </a:extLst>
          </p:cNvPr>
          <p:cNvSpPr txBox="1"/>
          <p:nvPr/>
        </p:nvSpPr>
        <p:spPr>
          <a:xfrm>
            <a:off x="0" y="6488668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236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036EFE-FF30-42FB-B461-792E484492D9}"/>
              </a:ext>
            </a:extLst>
          </p:cNvPr>
          <p:cNvSpPr/>
          <p:nvPr/>
        </p:nvSpPr>
        <p:spPr>
          <a:xfrm>
            <a:off x="4562198" y="2349028"/>
            <a:ext cx="7629802" cy="2862322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bn-BD" sz="4400" dirty="0">
                <a:ln w="0"/>
                <a:solidFill>
                  <a:srgbClr val="02440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 বিষয়ে ১ম থেকে ৫ম শ্রেণির শিক্ষার্থীদের শিখন মান যাচাই ও রেকর্ড সংরক্ষণ। </a:t>
            </a: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en-US" sz="4800" dirty="0" err="1">
                <a:ln w="0"/>
                <a:solidFill>
                  <a:srgbClr val="02440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ডেমো</a:t>
            </a:r>
            <a:r>
              <a:rPr lang="en-US" sz="4800" dirty="0">
                <a:ln w="0"/>
                <a:solidFill>
                  <a:srgbClr val="02440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n w="0"/>
                <a:solidFill>
                  <a:srgbClr val="02440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bn-BD" sz="4800" dirty="0">
                <a:ln w="0"/>
                <a:solidFill>
                  <a:srgbClr val="02440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</a:t>
            </a:r>
            <a:r>
              <a:rPr lang="en-US" sz="4800" dirty="0">
                <a:ln w="0"/>
                <a:solidFill>
                  <a:srgbClr val="02440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ln w="0"/>
                <a:solidFill>
                  <a:srgbClr val="02440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উপস্থাপন</a:t>
            </a:r>
            <a:r>
              <a:rPr lang="en-US" sz="4800" dirty="0">
                <a:ln w="0"/>
                <a:solidFill>
                  <a:srgbClr val="02440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800" dirty="0" err="1">
                <a:ln w="0"/>
                <a:solidFill>
                  <a:srgbClr val="02440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bn-BD" sz="4800" dirty="0">
                <a:ln w="0"/>
                <a:solidFill>
                  <a:srgbClr val="02440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800" dirty="0">
                <a:ln w="0"/>
                <a:solidFill>
                  <a:srgbClr val="02440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bn-BD" sz="4800" dirty="0">
                <a:ln w="0"/>
                <a:solidFill>
                  <a:srgbClr val="02440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800" dirty="0">
                <a:ln w="0"/>
                <a:solidFill>
                  <a:srgbClr val="02440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bn-BD" sz="4800" dirty="0">
                <a:ln w="0"/>
                <a:solidFill>
                  <a:srgbClr val="02440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4800" dirty="0">
                <a:ln w="0"/>
                <a:solidFill>
                  <a:srgbClr val="02440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bn-BD" sz="4800" dirty="0">
                <a:ln w="0"/>
                <a:solidFill>
                  <a:srgbClr val="02440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800" dirty="0">
                <a:ln w="0"/>
                <a:solidFill>
                  <a:srgbClr val="02440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endParaRPr lang="en-US" sz="4800" b="0" cap="none" spc="0" dirty="0">
              <a:ln w="0"/>
              <a:solidFill>
                <a:srgbClr val="02440A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8FD5500-F851-46F1-9777-CC395493BEC4}"/>
              </a:ext>
            </a:extLst>
          </p:cNvPr>
          <p:cNvSpPr/>
          <p:nvPr/>
        </p:nvSpPr>
        <p:spPr>
          <a:xfrm>
            <a:off x="4452759" y="125662"/>
            <a:ext cx="49183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অধিবেশনের</a:t>
            </a:r>
            <a:r>
              <a:rPr lang="en-US" sz="5400" b="1" u="sng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u="sng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endParaRPr lang="en-US" sz="5400" b="1" u="sng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highlight>
                <a:srgbClr val="FF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D42646-D4AD-47FF-85CD-73B0EFCA3E26}"/>
              </a:ext>
            </a:extLst>
          </p:cNvPr>
          <p:cNvSpPr txBox="1"/>
          <p:nvPr/>
        </p:nvSpPr>
        <p:spPr>
          <a:xfrm>
            <a:off x="9791114" y="6519446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076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A5E7A4-FC5A-45FF-8E68-4E5CBFD286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Arrow: Pentagon 5">
            <a:extLst>
              <a:ext uri="{FF2B5EF4-FFF2-40B4-BE49-F238E27FC236}">
                <a16:creationId xmlns:a16="http://schemas.microsoft.com/office/drawing/2014/main" id="{306D1332-FAB1-496D-8892-A455D106C916}"/>
              </a:ext>
            </a:extLst>
          </p:cNvPr>
          <p:cNvSpPr/>
          <p:nvPr/>
        </p:nvSpPr>
        <p:spPr>
          <a:xfrm>
            <a:off x="2391509" y="1181687"/>
            <a:ext cx="7216726" cy="3305907"/>
          </a:xfrm>
          <a:prstGeom prst="homePlate">
            <a:avLst>
              <a:gd name="adj" fmla="val 0"/>
            </a:avLst>
          </a:prstGeom>
          <a:solidFill>
            <a:srgbClr val="D4F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6600" b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</a:t>
            </a:r>
            <a:r>
              <a:rPr lang="bn-BD" sz="6600" b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ষ</a:t>
            </a:r>
            <a:r>
              <a:rPr lang="en-US" sz="6600" b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bn-BD" sz="6600" b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6600" b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</a:t>
            </a:r>
            <a:r>
              <a:rPr lang="bn-BD" sz="6600" b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6600" b="1" dirty="0" err="1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থীর</a:t>
            </a:r>
            <a:r>
              <a:rPr lang="en-US" sz="6600" b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</a:t>
            </a:r>
            <a:r>
              <a:rPr lang="bn-BD" sz="6600" b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sz="6600" b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 </a:t>
            </a:r>
            <a:r>
              <a:rPr lang="bn-BD" sz="6600" b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US" sz="6600" b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bn-BD" sz="6600" b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6600" b="1" dirty="0" err="1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্থা</a:t>
            </a:r>
            <a:r>
              <a:rPr lang="en-US" sz="6600" b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r>
              <a:rPr lang="en-US" sz="6600" b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6600" b="1" dirty="0" err="1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রেকর্ড</a:t>
            </a:r>
            <a:r>
              <a:rPr lang="en-US" sz="6600" b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সংরক</a:t>
            </a:r>
            <a:r>
              <a:rPr lang="bn-BD" sz="6600" b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6600" b="1" dirty="0" err="1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ষণ</a:t>
            </a:r>
            <a:r>
              <a:rPr lang="en-US" sz="6600" b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নিয়মাবলী</a:t>
            </a:r>
            <a:endParaRPr lang="en-US" sz="6600" b="1" dirty="0">
              <a:ln w="0"/>
              <a:solidFill>
                <a:srgbClr val="00009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7A7B75-0EBF-4AAD-9F52-F0C92C5690FA}"/>
              </a:ext>
            </a:extLst>
          </p:cNvPr>
          <p:cNvSpPr txBox="1"/>
          <p:nvPr/>
        </p:nvSpPr>
        <p:spPr>
          <a:xfrm>
            <a:off x="0" y="6488668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916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A94CF5D-5A2C-4781-858A-437790790448}"/>
              </a:ext>
            </a:extLst>
          </p:cNvPr>
          <p:cNvSpPr/>
          <p:nvPr/>
        </p:nvSpPr>
        <p:spPr>
          <a:xfrm>
            <a:off x="1322363" y="1955409"/>
            <a:ext cx="9324535" cy="5233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/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পড়া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যাচাইয়ের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ক্ষেত্রে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বর্ণজ্ঞান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ধ্বনি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সচেতনতা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ভান্ডার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সাবলীলতা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বোধগম্যতার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বিবেচনায়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রাখবেন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লেখা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মূল্যায়নের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ক্ষেত্রে-বানান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বিরামচিহ্ন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ব্যাকরণগত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ভুল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পরিমাপ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প্রশ্নপত্রের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প্রতিজন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বিবেচনায়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অবস্থান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একজন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u="sng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3200" b="1" u="sng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u="sng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অবস্থান</a:t>
            </a:r>
            <a:r>
              <a:rPr lang="en-US" sz="3200" b="1" u="sng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u="sng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r>
              <a:rPr lang="en-US" sz="3200" b="1" u="sng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u="sng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u="sng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u="sng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প্রদত্ত</a:t>
            </a:r>
            <a:r>
              <a:rPr lang="en-US" sz="3200" b="1" u="sng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u="sng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ছকে</a:t>
            </a:r>
            <a:r>
              <a:rPr lang="en-US" sz="3200" b="1" u="sng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রেকর্ড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লিপিবদ্ধ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নিরাময়ে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ব্যবস্থা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নিবেন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4717088-ABA4-41DD-BCF1-8B2437C3B7E1}"/>
              </a:ext>
            </a:extLst>
          </p:cNvPr>
          <p:cNvSpPr/>
          <p:nvPr/>
        </p:nvSpPr>
        <p:spPr>
          <a:xfrm>
            <a:off x="3621523" y="377038"/>
            <a:ext cx="5000087" cy="1015663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6000" b="1" dirty="0">
                <a:ln w="0"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6000" b="1" dirty="0" err="1">
                <a:ln w="0"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6000" b="1" dirty="0">
                <a:ln w="0"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ln w="0"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নির্দে</a:t>
            </a:r>
            <a:r>
              <a:rPr lang="bn-BD" sz="6000" b="1" dirty="0">
                <a:ln w="0"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6000" b="1" dirty="0">
                <a:ln w="0"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bn-BD" sz="6000" b="1" dirty="0">
                <a:ln w="0"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6000" b="1" dirty="0">
                <a:ln w="0"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7F480A-0137-4A58-BB6E-3F63CBDE71A1}"/>
              </a:ext>
            </a:extLst>
          </p:cNvPr>
          <p:cNvSpPr txBox="1"/>
          <p:nvPr/>
        </p:nvSpPr>
        <p:spPr>
          <a:xfrm>
            <a:off x="0" y="6515566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7365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23A06C8-EBA7-4A1F-B7D9-E6D80E425C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C44131F-2BE3-49ED-917C-8541798FEF60}"/>
              </a:ext>
            </a:extLst>
          </p:cNvPr>
          <p:cNvSpPr/>
          <p:nvPr/>
        </p:nvSpPr>
        <p:spPr>
          <a:xfrm>
            <a:off x="2349305" y="48342"/>
            <a:ext cx="8496886" cy="6338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∎ </a:t>
            </a:r>
            <a:r>
              <a:rPr lang="en-US" sz="40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অতি</a:t>
            </a:r>
            <a:r>
              <a:rPr lang="en-US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উত্তম</a:t>
            </a:r>
            <a:r>
              <a:rPr lang="en-US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নিজ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যোগ্যতা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সফলভাবে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অর্জন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পেরেছে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অন্তনিহীতভাব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বুঝতে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just"/>
            <a:r>
              <a:rPr lang="en-US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∎ </a:t>
            </a:r>
            <a:r>
              <a:rPr lang="en-US" sz="40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উত্তম</a:t>
            </a:r>
            <a:r>
              <a:rPr lang="en-US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প্রত্যাশিত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যোগ্যতা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অর্জন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করেছে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উপযোগী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যোগ্যতা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অজর্ন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করেছে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সাবলীল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just"/>
            <a:r>
              <a:rPr lang="en-US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∎ </a:t>
            </a:r>
            <a:r>
              <a:rPr lang="en-US" sz="40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চলতি</a:t>
            </a:r>
            <a:r>
              <a:rPr lang="en-US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মান</a:t>
            </a:r>
            <a:r>
              <a:rPr lang="en-US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নিজ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উপযোগী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নূণ্যতম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যোগ্যতা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অর্জন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করেছে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আংশিক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সহায়তায়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just"/>
            <a:r>
              <a:rPr lang="en-US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∎ </a:t>
            </a:r>
            <a:r>
              <a:rPr lang="en-US" sz="40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চলতি</a:t>
            </a:r>
            <a:r>
              <a:rPr lang="en-US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মানের</a:t>
            </a:r>
            <a:r>
              <a:rPr lang="en-US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নিচে</a:t>
            </a:r>
            <a:r>
              <a:rPr lang="en-US" sz="40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উপযোগী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যোগ্যতার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চেয়ে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বেশ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পিছিয়ে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পূর্ণ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সহায়তায়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8C767F-C1E2-4266-A2C1-56FFFD973D4A}"/>
              </a:ext>
            </a:extLst>
          </p:cNvPr>
          <p:cNvSpPr txBox="1"/>
          <p:nvPr/>
        </p:nvSpPr>
        <p:spPr>
          <a:xfrm>
            <a:off x="9664505" y="6471104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217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FEFEF0C-6EC3-468F-8426-02D5E7CA1B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2858342"/>
              </p:ext>
            </p:extLst>
          </p:nvPr>
        </p:nvGraphicFramePr>
        <p:xfrm>
          <a:off x="0" y="2215660"/>
          <a:ext cx="12191998" cy="4642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82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12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116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42158">
                <a:tc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 sz="6000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উপাদান</a:t>
                      </a:r>
                      <a:endParaRPr sz="60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 sz="6000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সংক্ষিপ্ত</a:t>
                      </a:r>
                      <a:r>
                        <a:rPr sz="60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6000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সংজ্ঞা</a:t>
                      </a:r>
                      <a:endParaRPr sz="60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 sz="6000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উদাহরণ</a:t>
                      </a:r>
                      <a:endParaRPr sz="60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030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v"/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বর্ণ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জ্ঞান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অক্ষর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ধ্বনির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সম্পর্ক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বুঝে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শব্দ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গঠন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"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কা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" = ক + 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0030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v"/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ধ্বনি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সচেতনতা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শব্দে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ধ্বনির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পার্থক্য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বোঝা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শনাক্ত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করা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"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বই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" = ব + 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0030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v"/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শব্দ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ভান্ডার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শব্দের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অর্থ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জানা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প্রেক্ষিতে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বোঝা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মা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,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বই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,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তুমি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0030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v"/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সাবলীলতা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নিরবচ্ছিন্ন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সঠিক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সুরে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পাঠ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যথাযথ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গতি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স্বর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0030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v"/>
                        <a:defRPr sz="1200"/>
                      </a:pPr>
                      <a:r>
                        <a:rPr sz="3200" b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বোধগম্যতা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পাঠ্যবস্তুর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অর্থ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বুঝে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বিশ্লেষণ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গল্প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পড়ে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বোঝা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0030">
                <a:tc>
                  <a:txBody>
                    <a:bodyPr/>
                    <a:lstStyle/>
                    <a:p>
                      <a:pPr marL="457200" indent="-457200">
                        <a:buFont typeface="Wingdings" panose="05000000000000000000" pitchFamily="2" charset="2"/>
                        <a:buChar char="v"/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অনুসিদ্ধান্ত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পাঠ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বিশ্লেষণ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করে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সিদ্ধান্তে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পৌঁছানো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কে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কী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করল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বোঝা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04043396-B05C-49E1-8BFF-D5F1C845004E}"/>
              </a:ext>
            </a:extLst>
          </p:cNvPr>
          <p:cNvSpPr/>
          <p:nvPr/>
        </p:nvSpPr>
        <p:spPr>
          <a:xfrm>
            <a:off x="2433711" y="843560"/>
            <a:ext cx="66258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5400" b="1" dirty="0">
                <a:solidFill>
                  <a:srgbClr val="66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 পঠন দক্ষতা</a:t>
            </a:r>
            <a:endParaRPr lang="en-US" sz="5400" b="1" dirty="0">
              <a:solidFill>
                <a:srgbClr val="66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DD694A-7D3F-471A-96B4-4D11768BDC8B}"/>
              </a:ext>
            </a:extLst>
          </p:cNvPr>
          <p:cNvSpPr txBox="1"/>
          <p:nvPr/>
        </p:nvSpPr>
        <p:spPr>
          <a:xfrm>
            <a:off x="0" y="0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232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130ED1-D06E-41BC-B1D3-2AEDE85589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44764"/>
          </a:xfrm>
          <a:prstGeom prst="rect">
            <a:avLst/>
          </a:prstGeom>
        </p:spPr>
      </p:pic>
      <p:sp>
        <p:nvSpPr>
          <p:cNvPr id="7" name="Flowchart: Multidocument 6">
            <a:extLst>
              <a:ext uri="{FF2B5EF4-FFF2-40B4-BE49-F238E27FC236}">
                <a16:creationId xmlns:a16="http://schemas.microsoft.com/office/drawing/2014/main" id="{A474A5E9-3FF6-45E2-94AB-CCD5ABD896EA}"/>
              </a:ext>
            </a:extLst>
          </p:cNvPr>
          <p:cNvSpPr/>
          <p:nvPr/>
        </p:nvSpPr>
        <p:spPr>
          <a:xfrm>
            <a:off x="1561513" y="2222695"/>
            <a:ext cx="8834511" cy="3784210"/>
          </a:xfrm>
          <a:prstGeom prst="flowChartMultidocumen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বাংলা, ইংরেজি ও গণিত বিষয়ে ১ম থেকে ৫ম শ্রেণির শিক্ষার্থীদের শিখন মান যাচাই সংক্রান্ত টুলস ও এর ব্যবহার ও রেকর্ড সংরক্ষন। </a:t>
            </a:r>
            <a:endParaRPr lang="en-US" sz="4400" b="1" dirty="0">
              <a:solidFill>
                <a:srgbClr val="A0106D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5FDFBA-D44A-48B4-98B8-FCAFC402F2A6}"/>
              </a:ext>
            </a:extLst>
          </p:cNvPr>
          <p:cNvSpPr/>
          <p:nvPr/>
        </p:nvSpPr>
        <p:spPr>
          <a:xfrm>
            <a:off x="3644045" y="428896"/>
            <a:ext cx="4903908" cy="923330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none" lIns="91440" tIns="45720" rIns="91440" bIns="45720" numCol="1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dirty="0" err="1">
                <a:ln w="0"/>
                <a:solidFill>
                  <a:srgbClr val="C00000"/>
                </a:solidFill>
                <a:effectLst>
                  <a:glow rad="101600">
                    <a:schemeClr val="accent1">
                      <a:lumMod val="75000"/>
                      <a:alpha val="6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প্রশিক্ষণের</a:t>
            </a:r>
            <a:r>
              <a:rPr lang="en-US" sz="5400" dirty="0">
                <a:ln w="0"/>
                <a:solidFill>
                  <a:srgbClr val="C00000"/>
                </a:solidFill>
                <a:effectLst>
                  <a:glow rad="101600">
                    <a:schemeClr val="accent1">
                      <a:lumMod val="75000"/>
                      <a:alpha val="6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n w="0"/>
                <a:solidFill>
                  <a:srgbClr val="C00000"/>
                </a:solidFill>
                <a:effectLst>
                  <a:glow rad="101600">
                    <a:schemeClr val="accent1">
                      <a:lumMod val="75000"/>
                      <a:alpha val="6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endParaRPr lang="en-US" sz="5400" dirty="0">
              <a:ln w="0"/>
              <a:solidFill>
                <a:srgbClr val="C00000"/>
              </a:solidFill>
              <a:effectLst>
                <a:glow rad="101600">
                  <a:schemeClr val="accent1">
                    <a:lumMod val="75000"/>
                    <a:alpha val="6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3197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16D3A2-9306-41A2-89F4-8A9169D8C1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251811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38F9BDF-95BB-4C94-9E82-1483790E1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468" y="687559"/>
            <a:ext cx="6506307" cy="1143000"/>
          </a:xfrm>
        </p:spPr>
        <p:txBody>
          <a:bodyPr>
            <a:normAutofit/>
          </a:bodyPr>
          <a:lstStyle/>
          <a:p>
            <a:pPr algn="ctr"/>
            <a:r>
              <a:rPr sz="4800" b="1" dirty="0" err="1">
                <a:solidFill>
                  <a:srgbClr val="FF5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sz="4800" b="1" dirty="0">
                <a:solidFill>
                  <a:srgbClr val="FF5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4800" b="1" dirty="0" err="1">
                <a:solidFill>
                  <a:srgbClr val="FF5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লিখন</a:t>
            </a:r>
            <a:r>
              <a:rPr sz="4800" b="1" dirty="0">
                <a:solidFill>
                  <a:srgbClr val="FF5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sz="4800" b="1" dirty="0" err="1">
                <a:solidFill>
                  <a:srgbClr val="FF5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দক্ষতা</a:t>
            </a:r>
            <a:endParaRPr sz="4800" b="1" dirty="0">
              <a:solidFill>
                <a:srgbClr val="FF5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CD8946E-38CA-4840-BA87-3FAF10C461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392311"/>
              </p:ext>
            </p:extLst>
          </p:nvPr>
        </p:nvGraphicFramePr>
        <p:xfrm>
          <a:off x="0" y="2184006"/>
          <a:ext cx="12163866" cy="46739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5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01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091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73749">
                <a:tc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 sz="5400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উপাদান</a:t>
                      </a:r>
                      <a:endParaRPr sz="54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 sz="540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সংক্ষিপ্ত সংজ্ঞা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 sz="5400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উদাহরণ</a:t>
                      </a:r>
                      <a:endParaRPr sz="54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707"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Ø"/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সঠিক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প্রবাহ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বর্ণ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কোথা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থেকে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শুরু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শেষ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তা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বুঝে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লেখা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সঠিক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দিক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থেকে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অক্ষর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শুরু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07"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Ø"/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সঠিক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আকৃতি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প্রতিটি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বর্ণের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সঠিক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সমান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আকৃতি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/>
                      </a:pP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"ক"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"ত"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ঠিকমতো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লেখা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7"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Ø"/>
                        <a:defRPr sz="1200"/>
                      </a:pPr>
                      <a:r>
                        <a:rPr sz="3200" b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সমান্তরালতা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শব্দের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সোজা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পাশাপাশি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অবস্থান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লাইনে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সমানভাবে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লেখা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07"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Ø"/>
                        <a:defRPr sz="1200"/>
                      </a:pPr>
                      <a:r>
                        <a:rPr sz="3200" b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মাত্রা ও বানান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সঠিক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মাত্রা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শুদ্ধ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বানান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/>
                      </a:pP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"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পাখি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"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না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হয়ে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"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পাকী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"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নয়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6707"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Ø"/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বিরামচিহ্ন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বাক্য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অনুযায়ী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চিহ্নের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সঠিক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ব্যবহার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/>
                      </a:pP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, ।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6707"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Ø"/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ব্যাকরণ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জ্ঞান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/>
                      </a:pP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ভাষার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গঠন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সঠিক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বাক্য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প্রয়োগ</a:t>
                      </a:r>
                      <a:endParaRPr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/>
                      </a:pP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"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সে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খেলছে</a:t>
                      </a:r>
                      <a:r>
                        <a:rPr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।"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D3CB032-6549-4E68-B703-9985095B146C}"/>
              </a:ext>
            </a:extLst>
          </p:cNvPr>
          <p:cNvSpPr txBox="1"/>
          <p:nvPr/>
        </p:nvSpPr>
        <p:spPr>
          <a:xfrm>
            <a:off x="14068" y="-8842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4752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DD356B2-D760-4213-B1A6-B5696C056372}"/>
              </a:ext>
            </a:extLst>
          </p:cNvPr>
          <p:cNvSpPr/>
          <p:nvPr/>
        </p:nvSpPr>
        <p:spPr>
          <a:xfrm>
            <a:off x="1732754" y="1066190"/>
            <a:ext cx="9064115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5400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বিষয়ে</a:t>
            </a:r>
            <a:r>
              <a:rPr lang="en-US" sz="5400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5400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5400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অবস্থান</a:t>
            </a:r>
            <a:r>
              <a:rPr lang="en-US" sz="5400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r>
              <a:rPr lang="en-US" sz="5400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5400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রেকর্ড</a:t>
            </a:r>
            <a:r>
              <a:rPr lang="en-US" sz="5400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r>
              <a:rPr lang="en-US" sz="5400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নিয়মাবলী</a:t>
            </a:r>
            <a:r>
              <a:rPr lang="en-US" sz="5400" dirty="0">
                <a:solidFill>
                  <a:srgbClr val="A0106D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9" name="Graphic 8" descr="Sign Language">
            <a:extLst>
              <a:ext uri="{FF2B5EF4-FFF2-40B4-BE49-F238E27FC236}">
                <a16:creationId xmlns:a16="http://schemas.microsoft.com/office/drawing/2014/main" id="{788BD079-69AD-42F0-8B1D-BA8DFFFFEE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43549" y="1011368"/>
            <a:ext cx="914400" cy="914400"/>
          </a:xfrm>
          <a:prstGeom prst="rect">
            <a:avLst/>
          </a:prstGeom>
        </p:spPr>
      </p:pic>
      <p:sp>
        <p:nvSpPr>
          <p:cNvPr id="10" name="Frame 9">
            <a:extLst>
              <a:ext uri="{FF2B5EF4-FFF2-40B4-BE49-F238E27FC236}">
                <a16:creationId xmlns:a16="http://schemas.microsoft.com/office/drawing/2014/main" id="{3BC176BC-6578-4FD6-B9F5-F3A5DEDABE66}"/>
              </a:ext>
            </a:extLst>
          </p:cNvPr>
          <p:cNvSpPr/>
          <p:nvPr/>
        </p:nvSpPr>
        <p:spPr>
          <a:xfrm>
            <a:off x="2827606" y="3429000"/>
            <a:ext cx="7188591" cy="1754326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298F0B-ED75-4E1B-AA8F-0D988D2DD3F0}"/>
              </a:ext>
            </a:extLst>
          </p:cNvPr>
          <p:cNvSpPr/>
          <p:nvPr/>
        </p:nvSpPr>
        <p:spPr>
          <a:xfrm>
            <a:off x="3883385" y="3770840"/>
            <a:ext cx="507703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6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কোডিং</a:t>
            </a:r>
            <a:r>
              <a:rPr lang="en-US" sz="6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নির্দেশনা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F9BF26-A6D2-4DBC-92A3-51CF964C6B72}"/>
              </a:ext>
            </a:extLst>
          </p:cNvPr>
          <p:cNvSpPr txBox="1"/>
          <p:nvPr/>
        </p:nvSpPr>
        <p:spPr>
          <a:xfrm>
            <a:off x="0" y="6474600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9512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BBC3C4F-3325-4512-905E-7ADDFD2AB8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378960"/>
              </p:ext>
            </p:extLst>
          </p:nvPr>
        </p:nvGraphicFramePr>
        <p:xfrm>
          <a:off x="0" y="65177"/>
          <a:ext cx="12191999" cy="6785668"/>
        </p:xfrm>
        <a:graphic>
          <a:graphicData uri="http://schemas.openxmlformats.org/drawingml/2006/table">
            <a:tbl>
              <a:tblPr/>
              <a:tblGrid>
                <a:gridCol w="2110154">
                  <a:extLst>
                    <a:ext uri="{9D8B030D-6E8A-4147-A177-3AD203B41FA5}">
                      <a16:colId xmlns:a16="http://schemas.microsoft.com/office/drawing/2014/main" val="1178821169"/>
                    </a:ext>
                  </a:extLst>
                </a:gridCol>
                <a:gridCol w="1814732">
                  <a:extLst>
                    <a:ext uri="{9D8B030D-6E8A-4147-A177-3AD203B41FA5}">
                      <a16:colId xmlns:a16="http://schemas.microsoft.com/office/drawing/2014/main" val="993949876"/>
                    </a:ext>
                  </a:extLst>
                </a:gridCol>
                <a:gridCol w="900332">
                  <a:extLst>
                    <a:ext uri="{9D8B030D-6E8A-4147-A177-3AD203B41FA5}">
                      <a16:colId xmlns:a16="http://schemas.microsoft.com/office/drawing/2014/main" val="185928375"/>
                    </a:ext>
                  </a:extLst>
                </a:gridCol>
                <a:gridCol w="7366781">
                  <a:extLst>
                    <a:ext uri="{9D8B030D-6E8A-4147-A177-3AD203B41FA5}">
                      <a16:colId xmlns:a16="http://schemas.microsoft.com/office/drawing/2014/main" val="1309946848"/>
                    </a:ext>
                  </a:extLst>
                </a:gridCol>
              </a:tblGrid>
              <a:tr h="831906">
                <a:tc>
                  <a:txBody>
                    <a:bodyPr/>
                    <a:lstStyle/>
                    <a:p>
                      <a:pPr algn="ctr"/>
                      <a:r>
                        <a:rPr lang="bn-BD" sz="4000" b="0" dirty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  <a:cs typeface="NikoshBAN" panose="02000000000000000000" pitchFamily="2" charset="0"/>
                        </a:rPr>
                        <a:t>বিষয়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000" b="1" dirty="0">
                          <a:solidFill>
                            <a:schemeClr val="tx1"/>
                          </a:solidFill>
                          <a:latin typeface="Impact" panose="020B0806030902050204" pitchFamily="34" charset="0"/>
                          <a:cs typeface="NikoshBAN" panose="02000000000000000000" pitchFamily="2" charset="0"/>
                        </a:rPr>
                        <a:t>শিখন অবস্থান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000" b="1" dirty="0">
                          <a:solidFill>
                            <a:schemeClr val="tx1"/>
                          </a:solidFill>
                          <a:latin typeface="Impact" panose="020B0806030902050204" pitchFamily="34" charset="0"/>
                          <a:cs typeface="NikoshBAN" panose="02000000000000000000" pitchFamily="2" charset="0"/>
                        </a:rPr>
                        <a:t>কোড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4000" b="1" dirty="0">
                          <a:solidFill>
                            <a:schemeClr val="tx1"/>
                          </a:solidFill>
                          <a:latin typeface="Impact" panose="020B0806030902050204" pitchFamily="34" charset="0"/>
                          <a:cs typeface="NikoshBAN" panose="02000000000000000000" pitchFamily="2" charset="0"/>
                        </a:rPr>
                        <a:t>বিস্তারিত নির্দেশনা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9923312"/>
                  </a:ext>
                </a:extLst>
              </a:tr>
              <a:tr h="654237">
                <a:tc>
                  <a:txBody>
                    <a:bodyPr/>
                    <a:lstStyle/>
                    <a:p>
                      <a:r>
                        <a:rPr lang="bn-BD" sz="3600" b="1" dirty="0">
                          <a:solidFill>
                            <a:srgbClr val="FF0066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পড়ার ক্ষেত্রে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চলতি মানের নিচে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শিক্ষার্থী যদি চলতি মানের নিচে পড়তে পারে, তবে কোড ১ প্রদান করতে হবে।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591060"/>
                  </a:ext>
                </a:extLst>
              </a:tr>
              <a:tr h="501358">
                <a:tc>
                  <a:txBody>
                    <a:bodyPr/>
                    <a:lstStyle/>
                    <a:p>
                      <a:endParaRPr lang="en-US" sz="2400" b="1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চলতি মান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শিক্ষার্থী যদি চলতি মানে পড়তে পারে, তবে কোড ২ প্রদান করতে হবে।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7489325"/>
                  </a:ext>
                </a:extLst>
              </a:tr>
              <a:tr h="501358">
                <a:tc>
                  <a:txBody>
                    <a:bodyPr/>
                    <a:lstStyle/>
                    <a:p>
                      <a:endParaRPr lang="en-US" sz="2400" b="1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উত্তম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শিক্ষার্থী যদি উত্তমভাবে পড়তে পারে, তবে কোড ৩ প্রদান করতে হবে।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3424711"/>
                  </a:ext>
                </a:extLst>
              </a:tr>
              <a:tr h="501358">
                <a:tc>
                  <a:txBody>
                    <a:bodyPr/>
                    <a:lstStyle/>
                    <a:p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অতি উত্তম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শিক্ষার্থী যদি অতি উত্তমভাবে পড়তে পারে, তবে কোড ৪ প্রদান করতে হবে।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4401240"/>
                  </a:ext>
                </a:extLst>
              </a:tr>
              <a:tr h="654237">
                <a:tc>
                  <a:txBody>
                    <a:bodyPr/>
                    <a:lstStyle/>
                    <a:p>
                      <a:r>
                        <a:rPr lang="bn-BD" sz="3600" b="1" dirty="0">
                          <a:solidFill>
                            <a:srgbClr val="000099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লেখার ক্ষেত্রে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চলতি মানের নিচে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শিক্ষার্থী যদি চলতি মানের নিচে লিখতে পারে, তবে কোড ১ প্রদান করতে হবে।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7482130"/>
                  </a:ext>
                </a:extLst>
              </a:tr>
              <a:tr h="595196">
                <a:tc>
                  <a:txBody>
                    <a:bodyPr/>
                    <a:lstStyle/>
                    <a:p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চলতি মান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শিক্ষার্থী যদি চলতি মানে লিখতে পারে, তবে কোড ২ প্রদান করতে হবে।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2447871"/>
                  </a:ext>
                </a:extLst>
              </a:tr>
              <a:tr h="501358">
                <a:tc>
                  <a:txBody>
                    <a:bodyPr/>
                    <a:lstStyle/>
                    <a:p>
                      <a:endParaRPr lang="en-US" sz="2400" b="1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উত্তম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শিক্ষার্থী যদি উত্তমভাবে লিখতে পারে, তবে কোড ৩ প্রদান করতে হবে।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9108878"/>
                  </a:ext>
                </a:extLst>
              </a:tr>
              <a:tr h="501358">
                <a:tc>
                  <a:txBody>
                    <a:bodyPr/>
                    <a:lstStyle/>
                    <a:p>
                      <a:endParaRPr lang="en-US" sz="2400" b="1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অতি উত্তম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শিক্ষার্থী যদি অতি উত্তমভাবে লিখতে পারে, তবে কোড ৪ প্রদান করতে হবে।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1235612"/>
                  </a:ext>
                </a:extLst>
              </a:tr>
              <a:tr h="595196">
                <a:tc>
                  <a:txBody>
                    <a:bodyPr/>
                    <a:lstStyle/>
                    <a:p>
                      <a:r>
                        <a:rPr lang="bn-BD" sz="3200" b="1" dirty="0">
                          <a:solidFill>
                            <a:srgbClr val="660066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উত্তর না লিখলে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-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৯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যদি শিক্ষার্থী কোনো প্রশ্নের উত্তর না লিখে, তবে কোড ৯ প্রদান করতে হবে।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872346"/>
                  </a:ext>
                </a:extLst>
              </a:tr>
              <a:tr h="501358">
                <a:tc>
                  <a:txBody>
                    <a:bodyPr/>
                    <a:lstStyle/>
                    <a:p>
                      <a:r>
                        <a:rPr lang="bn-BD" sz="3200" b="1" dirty="0">
                          <a:solidFill>
                            <a:srgbClr val="04AC44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ভুল উত্তর দিলে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-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০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যদি শিক্ষার্থী কোনো প্রশ্নের ভুল উত্তর দেয়, তবে কোড ০ প্রদান করতে হবে।</a:t>
                      </a:r>
                    </a:p>
                  </a:txBody>
                  <a:tcPr marL="36566" marR="36566" marT="18283" marB="1828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1596622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1D69FDF9-0DFA-4F38-8909-4E97E3F0A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6931" y="2644169"/>
            <a:ext cx="81747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3889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2DA57FB-E715-4413-98CF-0246263C3C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1793146"/>
              </p:ext>
            </p:extLst>
          </p:nvPr>
        </p:nvGraphicFramePr>
        <p:xfrm>
          <a:off x="0" y="1982637"/>
          <a:ext cx="12192000" cy="4267200"/>
        </p:xfrm>
        <a:graphic>
          <a:graphicData uri="http://schemas.openxmlformats.org/drawingml/2006/table">
            <a:tbl>
              <a:tblPr/>
              <a:tblGrid>
                <a:gridCol w="2512799">
                  <a:extLst>
                    <a:ext uri="{9D8B030D-6E8A-4147-A177-3AD203B41FA5}">
                      <a16:colId xmlns:a16="http://schemas.microsoft.com/office/drawing/2014/main" val="3897526261"/>
                    </a:ext>
                  </a:extLst>
                </a:gridCol>
                <a:gridCol w="1906764">
                  <a:extLst>
                    <a:ext uri="{9D8B030D-6E8A-4147-A177-3AD203B41FA5}">
                      <a16:colId xmlns:a16="http://schemas.microsoft.com/office/drawing/2014/main" val="1551364339"/>
                    </a:ext>
                  </a:extLst>
                </a:gridCol>
                <a:gridCol w="4724437">
                  <a:extLst>
                    <a:ext uri="{9D8B030D-6E8A-4147-A177-3AD203B41FA5}">
                      <a16:colId xmlns:a16="http://schemas.microsoft.com/office/drawing/2014/main" val="51585172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40982290"/>
                    </a:ext>
                  </a:extLst>
                </a:gridCol>
              </a:tblGrid>
              <a:tr h="234130">
                <a:tc>
                  <a:txBody>
                    <a:bodyPr/>
                    <a:lstStyle/>
                    <a:p>
                      <a:r>
                        <a:rPr lang="en-US" sz="44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🔢 </a:t>
                      </a:r>
                      <a:r>
                        <a:rPr lang="bn-BD" sz="44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শ্রেণি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📘 </a:t>
                      </a:r>
                      <a:r>
                        <a:rPr lang="bn-BD" sz="44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বিষয়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📄 </a:t>
                      </a:r>
                      <a:r>
                        <a:rPr lang="bn-BD" sz="440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দলীয় কার্যক্রম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🎯 </a:t>
                      </a:r>
                      <a:r>
                        <a:rPr lang="bn-BD" sz="44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লক্ষ্য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0080719"/>
                  </a:ext>
                </a:extLst>
              </a:tr>
              <a:tr h="585324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🌟 </a:t>
                      </a:r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১ম শ্রেণি</a:t>
                      </a:r>
                      <a:endParaRPr lang="bn-BD" sz="28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40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বাংলা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এসেসমেন্ট টুলস ও রেকর্ড সংরক্ষণ ছক পর্যবেক্ষণ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ডেমো পাঠদানের প্রস্তুতি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8239337"/>
                  </a:ext>
                </a:extLst>
              </a:tr>
              <a:tr h="585324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🌟 </a:t>
                      </a:r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২য় শ্রেণি</a:t>
                      </a:r>
                      <a:endParaRPr lang="bn-BD" sz="28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40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বাংলা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এসেসমেন্ট টুলস ও রেকর্ড সংরক্ষণ ছক পর্যবেক্ষণ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ডেমো পাঠদানের প্রস্তুতি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2948476"/>
                  </a:ext>
                </a:extLst>
              </a:tr>
              <a:tr h="585324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🌟 </a:t>
                      </a:r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৩য় শ্রেণি</a:t>
                      </a:r>
                      <a:endParaRPr lang="bn-BD" sz="28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40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বাংলা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এসেসমেন্ট টুলস ও রেকর্ড সংরক্ষণ ছক পর্যবেক্ষণ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ডেমো পাঠদানের প্রস্তুতি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1816039"/>
                  </a:ext>
                </a:extLst>
              </a:tr>
              <a:tr h="585324">
                <a:tc>
                  <a:txBody>
                    <a:bodyPr/>
                    <a:lstStyle/>
                    <a:p>
                      <a:r>
                        <a:rPr lang="en-US" sz="280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🌟 </a:t>
                      </a:r>
                      <a:r>
                        <a:rPr lang="bn-BD" sz="2800" b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৪র্থ শ্রেণি</a:t>
                      </a:r>
                      <a:endParaRPr lang="bn-BD" sz="280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40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বাংলা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এসেসমেন্ট টুলস ও রেকর্ড সংরক্ষণ ছক পর্যবেক্ষণ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ডেমো পাঠদানের প্রস্তুতি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7429406"/>
                  </a:ext>
                </a:extLst>
              </a:tr>
              <a:tr h="585324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🌟 </a:t>
                      </a:r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৫ম শ্রেণি</a:t>
                      </a:r>
                      <a:endParaRPr lang="bn-BD" sz="28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40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বাংলা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এসেসমেন্ট টুলস ও রেকর্ড সংরক্ষণ ছক পর্যবেক্ষণ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ডেমো পাঠদানের প্রস্তুতি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3695103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9EF69CA3-4A42-4162-BB30-FED2B2171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567"/>
            <a:ext cx="12191999" cy="190821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🧩 </a:t>
            </a:r>
            <a:r>
              <a:rPr kumimoji="0" lang="bn-IN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অধিবেশন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: </a:t>
            </a:r>
            <a:r>
              <a:rPr kumimoji="0" lang="bn-IN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৩ 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| </a:t>
            </a:r>
            <a:r>
              <a:rPr kumimoji="0" lang="bn-IN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চাহিদাভিত্তিক সাব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-</a:t>
            </a:r>
            <a:r>
              <a:rPr kumimoji="0" lang="bn-IN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ক্লাস্টার প্রশিক্ষণ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Vrinda" panose="020B0502040204020203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Arial" panose="020B0604020202020204" pitchFamily="34" charset="0"/>
              </a:rPr>
              <a:t>👥 </a:t>
            </a:r>
            <a:r>
              <a:rPr kumimoji="0" lang="bn-IN" altLang="en-US" sz="44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দলীয় কাজের সময়</a:t>
            </a: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: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bn-IN" altLang="en-US" sz="4400" b="0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৩০ মিনিট</a:t>
            </a:r>
            <a:endParaRPr kumimoji="0" lang="en-US" altLang="en-US" sz="4400" b="0" i="0" u="none" strike="noStrike" cap="none" normalizeH="0" baseline="0" dirty="0">
              <a:ln>
                <a:noFill/>
              </a:ln>
              <a:solidFill>
                <a:srgbClr val="000099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11F30C-AAD2-4C89-AEAD-02B9075EBD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292041"/>
            <a:ext cx="12192000" cy="5576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2BF9ECD-A3CE-4FE7-B372-B2156C897297}"/>
              </a:ext>
            </a:extLst>
          </p:cNvPr>
          <p:cNvSpPr txBox="1"/>
          <p:nvPr/>
        </p:nvSpPr>
        <p:spPr>
          <a:xfrm>
            <a:off x="0" y="6488668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9419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066610E-2DC3-4C55-8F3F-5CF604E33606}"/>
              </a:ext>
            </a:extLst>
          </p:cNvPr>
          <p:cNvGrpSpPr/>
          <p:nvPr/>
        </p:nvGrpSpPr>
        <p:grpSpPr>
          <a:xfrm>
            <a:off x="2520253" y="1785651"/>
            <a:ext cx="7629802" cy="2947755"/>
            <a:chOff x="2520253" y="1785651"/>
            <a:chExt cx="7629802" cy="294775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BFD9AB6-9B6C-4A49-9A35-248A931D974F}"/>
                </a:ext>
              </a:extLst>
            </p:cNvPr>
            <p:cNvSpPr/>
            <p:nvPr/>
          </p:nvSpPr>
          <p:spPr>
            <a:xfrm>
              <a:off x="2520253" y="2855969"/>
              <a:ext cx="7629802" cy="187743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45720" rIns="91440" bIns="45720">
              <a:spAutoFit/>
            </a:bodyPr>
            <a:lstStyle/>
            <a:p>
              <a:pPr marL="685800" indent="-685800">
                <a:buFont typeface="Wingdings" panose="05000000000000000000" pitchFamily="2" charset="2"/>
                <a:buChar char="v"/>
              </a:pPr>
              <a:r>
                <a:rPr lang="bn-BD" sz="3600" dirty="0">
                  <a:ln w="0"/>
                  <a:solidFill>
                    <a:srgbClr val="FF0066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ইংরেজি বিষয়ে ১ম থেকে ৫ম শ্রেণির  শিক্ষার্থীদের শিখন মান যাচাই ও রেকর্ড সংরক্ষণ। </a:t>
              </a:r>
            </a:p>
            <a:p>
              <a:pPr marL="685800" indent="-685800">
                <a:buFont typeface="Wingdings" panose="05000000000000000000" pitchFamily="2" charset="2"/>
                <a:buChar char="v"/>
              </a:pPr>
              <a:r>
                <a:rPr lang="en-US" sz="4000" dirty="0" err="1">
                  <a:ln w="0"/>
                  <a:solidFill>
                    <a:srgbClr val="FF0066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ডেমো</a:t>
              </a:r>
              <a:r>
                <a:rPr lang="en-US" sz="4000" dirty="0">
                  <a:ln w="0"/>
                  <a:solidFill>
                    <a:srgbClr val="FF0066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>
                  <a:ln w="0"/>
                  <a:solidFill>
                    <a:srgbClr val="FF0066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পা</a:t>
              </a:r>
              <a:r>
                <a:rPr lang="bn-BD" sz="4000" dirty="0">
                  <a:ln w="0"/>
                  <a:solidFill>
                    <a:srgbClr val="FF0066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ঠ</a:t>
              </a:r>
              <a:r>
                <a:rPr lang="en-US" sz="4000" dirty="0">
                  <a:ln w="0"/>
                  <a:solidFill>
                    <a:srgbClr val="FF0066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>
                  <a:ln w="0"/>
                  <a:solidFill>
                    <a:srgbClr val="FF0066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উপস্থাপন</a:t>
              </a:r>
              <a:r>
                <a:rPr lang="en-US" sz="4000" dirty="0">
                  <a:ln w="0"/>
                  <a:solidFill>
                    <a:srgbClr val="FF0066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4000" dirty="0" err="1">
                  <a:ln w="0"/>
                  <a:solidFill>
                    <a:srgbClr val="FF0066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পর</a:t>
              </a:r>
              <a:r>
                <a:rPr lang="bn-BD" sz="4000" dirty="0">
                  <a:ln w="0"/>
                  <a:solidFill>
                    <a:srgbClr val="FF0066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্</a:t>
              </a:r>
              <a:r>
                <a:rPr lang="en-US" sz="4000" dirty="0">
                  <a:ln w="0"/>
                  <a:solidFill>
                    <a:srgbClr val="FF0066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য</a:t>
              </a:r>
              <a:r>
                <a:rPr lang="bn-BD" sz="4000" dirty="0">
                  <a:ln w="0"/>
                  <a:solidFill>
                    <a:srgbClr val="FF0066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া</a:t>
              </a:r>
              <a:r>
                <a:rPr lang="en-US" sz="4000" dirty="0">
                  <a:ln w="0"/>
                  <a:solidFill>
                    <a:srgbClr val="FF0066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ল</a:t>
              </a:r>
              <a:r>
                <a:rPr lang="bn-BD" sz="4000" dirty="0">
                  <a:ln w="0"/>
                  <a:solidFill>
                    <a:srgbClr val="FF0066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ো</a:t>
              </a:r>
              <a:r>
                <a:rPr lang="en-US" sz="4000" dirty="0">
                  <a:ln w="0"/>
                  <a:solidFill>
                    <a:srgbClr val="FF0066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চ</a:t>
              </a:r>
              <a:r>
                <a:rPr lang="bn-BD" sz="4000" dirty="0">
                  <a:ln w="0"/>
                  <a:solidFill>
                    <a:srgbClr val="FF0066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ন</a:t>
              </a:r>
              <a:r>
                <a:rPr lang="en-US" sz="4000" dirty="0">
                  <a:ln w="0"/>
                  <a:solidFill>
                    <a:srgbClr val="FF0066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া</a:t>
              </a:r>
              <a:endParaRPr lang="en-US" sz="4000" b="0" cap="none" spc="0" dirty="0">
                <a:ln w="0"/>
                <a:solidFill>
                  <a:srgbClr val="FF00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01EA789-F8EC-4ED8-9F7B-AC0ADC347E1C}"/>
                </a:ext>
              </a:extLst>
            </p:cNvPr>
            <p:cNvSpPr/>
            <p:nvPr/>
          </p:nvSpPr>
          <p:spPr>
            <a:xfrm>
              <a:off x="2652094" y="1785651"/>
              <a:ext cx="491833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u="sng" dirty="0" err="1">
                  <a:ln w="0"/>
                  <a:solidFill>
                    <a:srgbClr val="00206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অধিবেশনের</a:t>
              </a:r>
              <a:r>
                <a:rPr lang="en-US" sz="5400" b="1" u="sng" dirty="0">
                  <a:ln w="0"/>
                  <a:solidFill>
                    <a:srgbClr val="00206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5400" b="1" u="sng" dirty="0" err="1">
                  <a:ln w="0"/>
                  <a:solidFill>
                    <a:srgbClr val="00206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highlight>
                    <a:srgbClr val="FFFF00"/>
                  </a:highlight>
                  <a:latin typeface="NikoshBAN" panose="02000000000000000000" pitchFamily="2" charset="0"/>
                  <a:cs typeface="NikoshBAN" panose="02000000000000000000" pitchFamily="2" charset="0"/>
                </a:rPr>
                <a:t>শিরোনাম</a:t>
              </a:r>
              <a:endParaRPr lang="en-US" sz="5400" b="1" u="sng" cap="none" spc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1B291AA-E04A-4059-8ED1-6B64289E3474}"/>
              </a:ext>
            </a:extLst>
          </p:cNvPr>
          <p:cNvSpPr txBox="1"/>
          <p:nvPr/>
        </p:nvSpPr>
        <p:spPr>
          <a:xfrm>
            <a:off x="0" y="6488668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8951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800A12-19AB-47CB-89F4-F59A56CCF304}"/>
              </a:ext>
            </a:extLst>
          </p:cNvPr>
          <p:cNvSpPr/>
          <p:nvPr/>
        </p:nvSpPr>
        <p:spPr>
          <a:xfrm>
            <a:off x="2152356" y="1386396"/>
            <a:ext cx="8736037" cy="35394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4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অধিবেশন</a:t>
            </a:r>
            <a:r>
              <a:rPr lang="en-US" sz="44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4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১ম -৫ম শ্রেণির ইংরেজি বিষয়ের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অবস্থান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ও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রেকর্ড সংরক্ষণ নিয়মাবলী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জানতে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দলীয় কাজ ও পাঠ পর্যবেক্ষণের মাধ্যমে বিস্তারিত জানতে </a:t>
            </a:r>
          </a:p>
          <a:p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   ও বুঝতে পারবেন।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C3E7E1-482C-4A72-99E3-FEB63C741D99}"/>
              </a:ext>
            </a:extLst>
          </p:cNvPr>
          <p:cNvSpPr txBox="1"/>
          <p:nvPr/>
        </p:nvSpPr>
        <p:spPr>
          <a:xfrm>
            <a:off x="0" y="6488668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7787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FC7578-38FD-4AD2-B2A5-5294E2246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17A0C3F-E9A1-4283-912C-8E9F6ED0C89B}"/>
              </a:ext>
            </a:extLst>
          </p:cNvPr>
          <p:cNvSpPr/>
          <p:nvPr/>
        </p:nvSpPr>
        <p:spPr>
          <a:xfrm>
            <a:off x="717452" y="1201520"/>
            <a:ext cx="1060704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পড়ার</a:t>
            </a:r>
            <a:r>
              <a:rPr lang="en-US" sz="2800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দক্ষতা</a:t>
            </a:r>
            <a:r>
              <a:rPr lang="en-US" sz="2800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যাচাইয়ের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প্রণয়নকৃত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টুলসের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অনুরূপ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বর্ণ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কার্ড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কার্ড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কার্ড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অনুচ্ছেদ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(Text)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দিলে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নিকট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আলাদভাবে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সংশ্লিষ্ট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অনুচ্ছেদটি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(Text)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সরবরাহ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bn-BD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লেখা</a:t>
            </a:r>
            <a:r>
              <a:rPr lang="en-US" sz="2800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দক্ষতা</a:t>
            </a:r>
            <a:r>
              <a:rPr lang="en-US" sz="2800" dirty="0"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যাচাইয়ের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ক্ষেত্রে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আলাদা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কাগজ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সরবরাহ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বাড়ীর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অনুশীলন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বলবেন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পরবর্তীতে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সেগুলো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যাচাইপূর্বক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লিপিবদ্ধ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বেইজলাইন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টুলস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পরিচালনা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পারগতা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সম্পর্কিত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নির্ধারিত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ছকে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লিপিবদ্ধ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এক্ষেত্রে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প্রশ্নের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আলোকে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পারগতা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ছকের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নির্ধারিত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কলামে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টিক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চিহ্ন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bn-BD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∙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ক্রস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চিহ্ন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bn-BD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x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পূরণ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endParaRPr lang="bn-BD" sz="2800" dirty="0">
              <a:highlight>
                <a:srgbClr val="FF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পরবর্তীতে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বেইজলাইন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মূল্যায়নে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ফলাফল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বিশ্লেষন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উন্নয়নের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ক্ষেত্রেসমূহ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সেগুলোকে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বিবেচনায়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পরবর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িখানো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কার্যাবলী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পরিকল্পনা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E6F0E4-F8D5-42B4-82FF-B259AE7E09BA}"/>
              </a:ext>
            </a:extLst>
          </p:cNvPr>
          <p:cNvSpPr txBox="1"/>
          <p:nvPr/>
        </p:nvSpPr>
        <p:spPr>
          <a:xfrm>
            <a:off x="0" y="6488668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0650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2DA57FB-E715-4413-98CF-0246263C3C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579246"/>
              </p:ext>
            </p:extLst>
          </p:nvPr>
        </p:nvGraphicFramePr>
        <p:xfrm>
          <a:off x="0" y="1982637"/>
          <a:ext cx="12192000" cy="4267200"/>
        </p:xfrm>
        <a:graphic>
          <a:graphicData uri="http://schemas.openxmlformats.org/drawingml/2006/table">
            <a:tbl>
              <a:tblPr/>
              <a:tblGrid>
                <a:gridCol w="2512799">
                  <a:extLst>
                    <a:ext uri="{9D8B030D-6E8A-4147-A177-3AD203B41FA5}">
                      <a16:colId xmlns:a16="http://schemas.microsoft.com/office/drawing/2014/main" val="3897526261"/>
                    </a:ext>
                  </a:extLst>
                </a:gridCol>
                <a:gridCol w="1906764">
                  <a:extLst>
                    <a:ext uri="{9D8B030D-6E8A-4147-A177-3AD203B41FA5}">
                      <a16:colId xmlns:a16="http://schemas.microsoft.com/office/drawing/2014/main" val="1551364339"/>
                    </a:ext>
                  </a:extLst>
                </a:gridCol>
                <a:gridCol w="4724437">
                  <a:extLst>
                    <a:ext uri="{9D8B030D-6E8A-4147-A177-3AD203B41FA5}">
                      <a16:colId xmlns:a16="http://schemas.microsoft.com/office/drawing/2014/main" val="51585172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40982290"/>
                    </a:ext>
                  </a:extLst>
                </a:gridCol>
              </a:tblGrid>
              <a:tr h="234130">
                <a:tc>
                  <a:txBody>
                    <a:bodyPr/>
                    <a:lstStyle/>
                    <a:p>
                      <a:r>
                        <a:rPr lang="en-US" sz="44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🔢 </a:t>
                      </a:r>
                      <a:r>
                        <a:rPr lang="bn-BD" sz="44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শ্রেণি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📘 </a:t>
                      </a:r>
                      <a:r>
                        <a:rPr lang="bn-BD" sz="44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বিষয়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📄 </a:t>
                      </a:r>
                      <a:r>
                        <a:rPr lang="bn-BD" sz="440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দলীয় কার্যক্রম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🎯 </a:t>
                      </a:r>
                      <a:r>
                        <a:rPr lang="bn-BD" sz="44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লক্ষ্য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0080719"/>
                  </a:ext>
                </a:extLst>
              </a:tr>
              <a:tr h="585324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🌟 </a:t>
                      </a:r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১ম শ্রেণি</a:t>
                      </a:r>
                      <a:endParaRPr lang="bn-BD" sz="28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ই</a:t>
                      </a:r>
                      <a:r>
                        <a:rPr lang="as-IN" sz="40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ং</a:t>
                      </a:r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র</a:t>
                      </a:r>
                      <a:r>
                        <a:rPr lang="as-IN" sz="40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ে</a:t>
                      </a:r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</a:t>
                      </a:r>
                      <a:r>
                        <a:rPr lang="as-IN" sz="40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ি</a:t>
                      </a:r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bn-BD" sz="4000" b="1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এসেসমেন্ট টুলস ও রেকর্ড সংরক্ষণ ছক পর্যবেক্ষণ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ডেমো পাঠদানের প্রস্তুতি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8239337"/>
                  </a:ext>
                </a:extLst>
              </a:tr>
              <a:tr h="585324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🌟 </a:t>
                      </a:r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২য় শ্রেণি</a:t>
                      </a:r>
                      <a:endParaRPr lang="bn-BD" sz="28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ইংরেজি</a:t>
                      </a:r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bn-BD" sz="4000" b="1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এসেসমেন্ট টুলস ও রেকর্ড সংরক্ষণ ছক পর্যবেক্ষণ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ডেমো পাঠদানের প্রস্তুতি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948476"/>
                  </a:ext>
                </a:extLst>
              </a:tr>
              <a:tr h="585324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🌟 </a:t>
                      </a:r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৩য় শ্রেণি</a:t>
                      </a:r>
                      <a:endParaRPr lang="bn-BD" sz="28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ইংরেজি</a:t>
                      </a:r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bn-BD" sz="4000" b="1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এসেসমেন্ট টুলস ও রেকর্ড সংরক্ষণ ছক পর্যবেক্ষণ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ডেমো পাঠদানের প্রস্তুতি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1816039"/>
                  </a:ext>
                </a:extLst>
              </a:tr>
              <a:tr h="585324">
                <a:tc>
                  <a:txBody>
                    <a:bodyPr/>
                    <a:lstStyle/>
                    <a:p>
                      <a:r>
                        <a:rPr lang="en-US" sz="280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🌟 </a:t>
                      </a:r>
                      <a:r>
                        <a:rPr lang="bn-BD" sz="2800" b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৪র্থ শ্রেণি</a:t>
                      </a:r>
                      <a:endParaRPr lang="bn-BD" sz="280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ইংরেজি</a:t>
                      </a:r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bn-BD" sz="4000" b="1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এসেসমেন্ট টুলস ও রেকর্ড সংরক্ষণ ছক পর্যবেক্ষণ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ডেমো পাঠদানের প্রস্তুতি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7429406"/>
                  </a:ext>
                </a:extLst>
              </a:tr>
              <a:tr h="585324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🌟 </a:t>
                      </a:r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৫ম শ্রেণি</a:t>
                      </a:r>
                      <a:endParaRPr lang="bn-BD" sz="28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ইংরেজি</a:t>
                      </a:r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bn-BD" sz="4000" b="1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এসেসমেন্ট টুলস ও রেকর্ড সংরক্ষণ ছক পর্যবেক্ষণ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ডেমো পাঠদানের প্রস্তুতি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3695103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9EF69CA3-4A42-4162-BB30-FED2B2171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567"/>
            <a:ext cx="12191999" cy="190821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🧩 </a:t>
            </a:r>
            <a:r>
              <a:rPr kumimoji="0" lang="bn-IN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অধিবেশন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: </a:t>
            </a:r>
            <a:r>
              <a:rPr kumimoji="0" lang="bn-IN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৩ 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| </a:t>
            </a:r>
            <a:r>
              <a:rPr kumimoji="0" lang="bn-IN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চাহিদাভিত্তিক সাব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-</a:t>
            </a:r>
            <a:r>
              <a:rPr kumimoji="0" lang="bn-IN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ক্লাস্টার প্রশিক্ষণ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Vrinda" panose="020B0502040204020203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Arial" panose="020B0604020202020204" pitchFamily="34" charset="0"/>
              </a:rPr>
              <a:t>👥 </a:t>
            </a:r>
            <a:r>
              <a:rPr kumimoji="0" lang="bn-IN" altLang="en-US" sz="44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দলীয় কাজের সময়</a:t>
            </a: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: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bn-IN" altLang="en-US" sz="44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৩০ মিনিট</a:t>
            </a:r>
            <a:endParaRPr kumimoji="0" lang="en-US" altLang="en-US" sz="4400" b="1" i="0" u="none" strike="noStrike" cap="none" normalizeH="0" baseline="0" dirty="0">
              <a:ln>
                <a:noFill/>
              </a:ln>
              <a:solidFill>
                <a:srgbClr val="000099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11F30C-AAD2-4C89-AEAD-02B9075EBD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292041"/>
            <a:ext cx="12192000" cy="5576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EE6A4B-9341-4D2A-99AA-87CA39E953AF}"/>
              </a:ext>
            </a:extLst>
          </p:cNvPr>
          <p:cNvSpPr txBox="1"/>
          <p:nvPr/>
        </p:nvSpPr>
        <p:spPr>
          <a:xfrm>
            <a:off x="0" y="6488668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5369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60F78-CDB9-4A7F-91E0-249C539206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222B5D-989D-407E-941C-35A8A358EB9B}"/>
              </a:ext>
            </a:extLst>
          </p:cNvPr>
          <p:cNvSpPr txBox="1"/>
          <p:nvPr/>
        </p:nvSpPr>
        <p:spPr>
          <a:xfrm>
            <a:off x="0" y="6519446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0168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FEC014-2483-42A9-BBEB-6F456C7996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542" y="0"/>
            <a:ext cx="123045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791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FF56FC-52DA-434E-879B-C6315B6BE6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" y="9528"/>
            <a:ext cx="12192000" cy="6848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D54F12-E752-4C21-ABE4-AE056B653449}"/>
              </a:ext>
            </a:extLst>
          </p:cNvPr>
          <p:cNvSpPr txBox="1"/>
          <p:nvPr/>
        </p:nvSpPr>
        <p:spPr>
          <a:xfrm>
            <a:off x="1447802" y="2438402"/>
            <a:ext cx="396239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b="1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endParaRPr lang="en-US" sz="2000" b="1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endParaRPr lang="en-US" sz="2000" b="1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endParaRPr lang="en-US" sz="2000" b="1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endParaRPr lang="en-US" sz="2000" b="1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endParaRPr lang="en-US" sz="2000" b="1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en-US" sz="2000" b="1" dirty="0" err="1">
                <a:solidFill>
                  <a:srgbClr val="A0106D"/>
                </a:solidFill>
                <a:latin typeface="Arial Black" panose="020B0A04020102020204" pitchFamily="34" charset="0"/>
              </a:rPr>
              <a:t>জনাব</a:t>
            </a:r>
            <a:r>
              <a:rPr lang="en-US" sz="2000" b="1" dirty="0">
                <a:solidFill>
                  <a:srgbClr val="A0106D"/>
                </a:solidFill>
                <a:latin typeface="Arial Black" panose="020B0A04020102020204" pitchFamily="34" charset="0"/>
              </a:rPr>
              <a:t> </a:t>
            </a:r>
            <a:r>
              <a:rPr lang="en-US" sz="2000" b="1" dirty="0" err="1">
                <a:solidFill>
                  <a:srgbClr val="A0106D"/>
                </a:solidFill>
                <a:latin typeface="Arial Black" panose="020B0A04020102020204" pitchFamily="34" charset="0"/>
              </a:rPr>
              <a:t>মোঃ</a:t>
            </a:r>
            <a:r>
              <a:rPr lang="en-US" sz="2000" b="1" dirty="0">
                <a:solidFill>
                  <a:srgbClr val="A0106D"/>
                </a:solidFill>
                <a:latin typeface="Arial Black" panose="020B0A04020102020204" pitchFamily="34" charset="0"/>
              </a:rPr>
              <a:t> </a:t>
            </a:r>
            <a:r>
              <a:rPr lang="en-US" sz="2000" b="1" dirty="0" err="1">
                <a:solidFill>
                  <a:srgbClr val="A0106D"/>
                </a:solidFill>
                <a:latin typeface="Arial Black" panose="020B0A04020102020204" pitchFamily="34" charset="0"/>
              </a:rPr>
              <a:t>ইউসুফ</a:t>
            </a:r>
            <a:r>
              <a:rPr lang="en-US" sz="2000" b="1" dirty="0">
                <a:solidFill>
                  <a:srgbClr val="A0106D"/>
                </a:solidFill>
                <a:latin typeface="Arial Black" panose="020B0A04020102020204" pitchFamily="34" charset="0"/>
              </a:rPr>
              <a:t> </a:t>
            </a:r>
          </a:p>
          <a:p>
            <a:r>
              <a:rPr lang="en-US" sz="20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সহকারী</a:t>
            </a:r>
            <a:r>
              <a:rPr lang="en-US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উপজেলা</a:t>
            </a:r>
            <a:r>
              <a:rPr lang="en-US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প্রাথমিক</a:t>
            </a:r>
            <a:r>
              <a:rPr lang="en-US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শিক্ষা</a:t>
            </a:r>
            <a:r>
              <a:rPr lang="en-US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অফিসার</a:t>
            </a:r>
            <a:r>
              <a:rPr lang="en-US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,</a:t>
            </a:r>
          </a:p>
          <a:p>
            <a:r>
              <a:rPr lang="en-US" sz="2000" b="1" dirty="0" err="1">
                <a:solidFill>
                  <a:srgbClr val="A0106D"/>
                </a:solidFill>
                <a:latin typeface="Arial Black" panose="020B0A04020102020204" pitchFamily="34" charset="0"/>
              </a:rPr>
              <a:t>নোয়াখালী</a:t>
            </a:r>
            <a:r>
              <a:rPr lang="en-US" sz="2000" b="1" dirty="0">
                <a:solidFill>
                  <a:srgbClr val="A0106D"/>
                </a:solidFill>
                <a:latin typeface="Arial Black" panose="020B0A04020102020204" pitchFamily="34" charset="0"/>
              </a:rPr>
              <a:t> </a:t>
            </a:r>
            <a:r>
              <a:rPr lang="en-US" sz="2000" b="1" dirty="0" err="1">
                <a:solidFill>
                  <a:srgbClr val="A0106D"/>
                </a:solidFill>
                <a:latin typeface="Arial Black" panose="020B0A04020102020204" pitchFamily="34" charset="0"/>
              </a:rPr>
              <a:t>সদর</a:t>
            </a:r>
            <a:r>
              <a:rPr lang="en-US" sz="2000" b="1" dirty="0">
                <a:solidFill>
                  <a:srgbClr val="A0106D"/>
                </a:solidFill>
                <a:latin typeface="Arial Black" panose="020B0A04020102020204" pitchFamily="34" charset="0"/>
              </a:rPr>
              <a:t>, </a:t>
            </a:r>
            <a:r>
              <a:rPr lang="en-US" sz="2000" b="1" dirty="0" err="1">
                <a:solidFill>
                  <a:srgbClr val="A0106D"/>
                </a:solidFill>
                <a:latin typeface="Arial Black" panose="020B0A04020102020204" pitchFamily="34" charset="0"/>
              </a:rPr>
              <a:t>নোয়াখালী</a:t>
            </a:r>
            <a:r>
              <a:rPr lang="en-US" sz="2000" b="1" dirty="0">
                <a:solidFill>
                  <a:srgbClr val="A0106D"/>
                </a:solidFill>
                <a:latin typeface="Arial Black" panose="020B0A04020102020204" pitchFamily="34" charset="0"/>
              </a:rPr>
              <a:t>।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951876-35C1-434D-80B0-56C46924EB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451" y="2686465"/>
            <a:ext cx="2410460" cy="14130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27C80D-CCF7-415E-A95E-8F0AF4E7E6D3}"/>
              </a:ext>
            </a:extLst>
          </p:cNvPr>
          <p:cNvSpPr txBox="1"/>
          <p:nvPr/>
        </p:nvSpPr>
        <p:spPr>
          <a:xfrm>
            <a:off x="6781800" y="2551837"/>
            <a:ext cx="396239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endParaRPr lang="en-US" sz="2400" b="1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endParaRPr lang="en-US" sz="2400" b="1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endParaRPr lang="en-US" sz="2400" b="1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en-US" sz="2400" b="1" dirty="0" err="1">
                <a:solidFill>
                  <a:srgbClr val="A0106D"/>
                </a:solidFill>
                <a:latin typeface="Arial Black" panose="020B0A04020102020204" pitchFamily="34" charset="0"/>
              </a:rPr>
              <a:t>মোঃ</a:t>
            </a:r>
            <a:r>
              <a:rPr lang="en-US" sz="2400" b="1" dirty="0">
                <a:solidFill>
                  <a:srgbClr val="A0106D"/>
                </a:solidFill>
                <a:latin typeface="Arial Black" panose="020B0A04020102020204" pitchFamily="34" charset="0"/>
              </a:rPr>
              <a:t> </a:t>
            </a:r>
            <a:r>
              <a:rPr lang="en-US" sz="2400" b="1" dirty="0" err="1">
                <a:solidFill>
                  <a:srgbClr val="A0106D"/>
                </a:solidFill>
                <a:latin typeface="Arial Black" panose="020B0A04020102020204" pitchFamily="34" charset="0"/>
              </a:rPr>
              <a:t>মানিক</a:t>
            </a:r>
            <a:r>
              <a:rPr lang="en-US" sz="2400" b="1" dirty="0">
                <a:solidFill>
                  <a:srgbClr val="A0106D"/>
                </a:solidFill>
                <a:latin typeface="Arial Black" panose="020B0A04020102020204" pitchFamily="34" charset="0"/>
              </a:rPr>
              <a:t> </a:t>
            </a:r>
            <a:r>
              <a:rPr lang="en-US" sz="2400" b="1" dirty="0" err="1">
                <a:solidFill>
                  <a:srgbClr val="A0106D"/>
                </a:solidFill>
                <a:latin typeface="Arial Black" panose="020B0A04020102020204" pitchFamily="34" charset="0"/>
              </a:rPr>
              <a:t>হোসেন</a:t>
            </a:r>
            <a:endParaRPr lang="en-US" sz="2400" b="1" dirty="0">
              <a:solidFill>
                <a:srgbClr val="A0106D"/>
              </a:solidFill>
              <a:latin typeface="Arial Black" panose="020B0A04020102020204" pitchFamily="34" charset="0"/>
            </a:endParaRPr>
          </a:p>
          <a:p>
            <a:r>
              <a:rPr lang="en-US" sz="20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সহকারী</a:t>
            </a:r>
            <a:r>
              <a:rPr lang="en-US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শিক্ষক</a:t>
            </a:r>
            <a:r>
              <a:rPr lang="en-US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,</a:t>
            </a:r>
          </a:p>
          <a:p>
            <a:r>
              <a:rPr lang="en-US" sz="2000" b="1" dirty="0" err="1">
                <a:solidFill>
                  <a:srgbClr val="04AC44"/>
                </a:solidFill>
                <a:latin typeface="Arial Black" panose="020B0A04020102020204" pitchFamily="34" charset="0"/>
              </a:rPr>
              <a:t>খলিশাটোলা</a:t>
            </a:r>
            <a:r>
              <a:rPr lang="en-US" sz="2000" b="1" dirty="0">
                <a:solidFill>
                  <a:srgbClr val="04AC44"/>
                </a:solidFill>
                <a:latin typeface="Arial Black" panose="020B0A04020102020204" pitchFamily="34" charset="0"/>
              </a:rPr>
              <a:t> </a:t>
            </a:r>
            <a:r>
              <a:rPr lang="en-US" sz="2000" b="1" dirty="0" err="1">
                <a:solidFill>
                  <a:srgbClr val="04AC44"/>
                </a:solidFill>
                <a:latin typeface="Arial Black" panose="020B0A04020102020204" pitchFamily="34" charset="0"/>
              </a:rPr>
              <a:t>সরকারি</a:t>
            </a:r>
            <a:r>
              <a:rPr lang="en-US" sz="2000" b="1" dirty="0">
                <a:solidFill>
                  <a:srgbClr val="04AC44"/>
                </a:solidFill>
                <a:latin typeface="Arial Black" panose="020B0A04020102020204" pitchFamily="34" charset="0"/>
              </a:rPr>
              <a:t> </a:t>
            </a:r>
            <a:r>
              <a:rPr lang="en-US" sz="2000" b="1" dirty="0" err="1">
                <a:solidFill>
                  <a:srgbClr val="04AC44"/>
                </a:solidFill>
                <a:latin typeface="Arial Black" panose="020B0A04020102020204" pitchFamily="34" charset="0"/>
              </a:rPr>
              <a:t>প্রাথমিক</a:t>
            </a:r>
            <a:r>
              <a:rPr lang="en-US" sz="2000" b="1" dirty="0">
                <a:solidFill>
                  <a:srgbClr val="04AC44"/>
                </a:solidFill>
                <a:latin typeface="Arial Black" panose="020B0A04020102020204" pitchFamily="34" charset="0"/>
              </a:rPr>
              <a:t> </a:t>
            </a:r>
            <a:r>
              <a:rPr lang="en-US" sz="2000" b="1" dirty="0" err="1">
                <a:solidFill>
                  <a:srgbClr val="04AC44"/>
                </a:solidFill>
                <a:latin typeface="Arial Black" panose="020B0A04020102020204" pitchFamily="34" charset="0"/>
              </a:rPr>
              <a:t>বিদ্যালয়</a:t>
            </a:r>
            <a:r>
              <a:rPr lang="en-US" sz="2000" b="1" dirty="0">
                <a:solidFill>
                  <a:srgbClr val="04AC44"/>
                </a:solidFill>
                <a:latin typeface="Arial Black" panose="020B0A04020102020204" pitchFamily="34" charset="0"/>
              </a:rPr>
              <a:t>। </a:t>
            </a:r>
          </a:p>
          <a:p>
            <a:r>
              <a:rPr lang="en-US" sz="2000" b="1" dirty="0" err="1">
                <a:solidFill>
                  <a:srgbClr val="A0106D"/>
                </a:solidFill>
                <a:latin typeface="Arial Black" panose="020B0A04020102020204" pitchFamily="34" charset="0"/>
              </a:rPr>
              <a:t>নোয়াখালী</a:t>
            </a:r>
            <a:r>
              <a:rPr lang="en-US" sz="2000" b="1" dirty="0">
                <a:solidFill>
                  <a:srgbClr val="A0106D"/>
                </a:solidFill>
                <a:latin typeface="Arial Black" panose="020B0A04020102020204" pitchFamily="34" charset="0"/>
              </a:rPr>
              <a:t> </a:t>
            </a:r>
            <a:r>
              <a:rPr lang="en-US" sz="2000" b="1" dirty="0" err="1">
                <a:solidFill>
                  <a:srgbClr val="A0106D"/>
                </a:solidFill>
                <a:latin typeface="Arial Black" panose="020B0A04020102020204" pitchFamily="34" charset="0"/>
              </a:rPr>
              <a:t>সদর</a:t>
            </a:r>
            <a:r>
              <a:rPr lang="en-US" sz="2000" b="1" dirty="0">
                <a:solidFill>
                  <a:srgbClr val="A0106D"/>
                </a:solidFill>
                <a:latin typeface="Arial Black" panose="020B0A04020102020204" pitchFamily="34" charset="0"/>
              </a:rPr>
              <a:t>, </a:t>
            </a:r>
            <a:r>
              <a:rPr lang="en-US" sz="2000" b="1" dirty="0" err="1">
                <a:solidFill>
                  <a:srgbClr val="A0106D"/>
                </a:solidFill>
                <a:latin typeface="Arial Black" panose="020B0A04020102020204" pitchFamily="34" charset="0"/>
              </a:rPr>
              <a:t>নোয়াখালী</a:t>
            </a:r>
            <a:r>
              <a:rPr lang="en-US" sz="2000" b="1" dirty="0">
                <a:solidFill>
                  <a:srgbClr val="A0106D"/>
                </a:solidFill>
                <a:latin typeface="Arial Black" panose="020B0A04020102020204" pitchFamily="34" charset="0"/>
              </a:rPr>
              <a:t>।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D2CA51-DB4F-47D3-8F9A-4B0B612CBD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2686465"/>
            <a:ext cx="1996440" cy="13106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6DCD020-8178-4C00-B5A4-BB8962B6CA80}"/>
              </a:ext>
            </a:extLst>
          </p:cNvPr>
          <p:cNvSpPr txBox="1"/>
          <p:nvPr/>
        </p:nvSpPr>
        <p:spPr>
          <a:xfrm>
            <a:off x="1742147" y="2081418"/>
            <a:ext cx="3289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প্রশিক্ষক</a:t>
            </a:r>
            <a:endParaRPr lang="en-US" sz="2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E94B6D-FA17-4DFA-9E45-97646108D6AE}"/>
              </a:ext>
            </a:extLst>
          </p:cNvPr>
          <p:cNvSpPr txBox="1"/>
          <p:nvPr/>
        </p:nvSpPr>
        <p:spPr>
          <a:xfrm>
            <a:off x="6926972" y="2075572"/>
            <a:ext cx="3721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সহায়ক</a:t>
            </a:r>
            <a:r>
              <a:rPr lang="en-US" sz="2800" b="1" dirty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 Black" panose="020B0A04020102020204" pitchFamily="34" charset="0"/>
              </a:rPr>
              <a:t>প্রশিক্ষক</a:t>
            </a:r>
            <a:endParaRPr lang="en-US" sz="28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AD266A-6CA2-4405-B607-B94E37DEB4CE}"/>
              </a:ext>
            </a:extLst>
          </p:cNvPr>
          <p:cNvSpPr/>
          <p:nvPr/>
        </p:nvSpPr>
        <p:spPr>
          <a:xfrm>
            <a:off x="4120790" y="629647"/>
            <a:ext cx="3980898" cy="92333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Facilators</a:t>
            </a:r>
            <a:endParaRPr lang="en-US" sz="5400" b="0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5243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D99235C-FAD5-48DC-BFCA-354159CACBBB}"/>
              </a:ext>
            </a:extLst>
          </p:cNvPr>
          <p:cNvSpPr/>
          <p:nvPr/>
        </p:nvSpPr>
        <p:spPr>
          <a:xfrm>
            <a:off x="2170041" y="1939458"/>
            <a:ext cx="8117059" cy="2677656"/>
          </a:xfrm>
          <a:prstGeom prst="rect">
            <a:avLst/>
          </a:prstGeom>
          <a:scene3d>
            <a:camera prst="obliqueTopRight"/>
            <a:lightRig rig="threePt" dir="t"/>
          </a:scene3d>
        </p:spPr>
        <p:txBody>
          <a:bodyPr wrap="square" anchor="ctr">
            <a:spAutoFit/>
          </a:bodyPr>
          <a:lstStyle/>
          <a:p>
            <a:r>
              <a:rPr lang="en-US" sz="7200" b="1" dirty="0" err="1">
                <a:ln w="0"/>
                <a:solidFill>
                  <a:srgbClr val="FF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r>
              <a:rPr lang="bn-BD" sz="7200" b="1" dirty="0">
                <a:ln w="0"/>
                <a:solidFill>
                  <a:srgbClr val="FF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অধিবেশনে সবাইকে</a:t>
            </a:r>
            <a:r>
              <a:rPr lang="en-US" sz="7200" b="1" dirty="0">
                <a:ln w="0"/>
                <a:solidFill>
                  <a:srgbClr val="FF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7200" b="1" dirty="0">
              <a:ln w="0"/>
              <a:solidFill>
                <a:srgbClr val="FF00F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6000" b="1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9600" b="1" dirty="0">
                <a:ln w="0"/>
                <a:solidFill>
                  <a:srgbClr val="FF00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6000" dirty="0">
              <a:solidFill>
                <a:srgbClr val="FF0066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6EB712-F7BF-487F-9E20-4404079868E7}"/>
              </a:ext>
            </a:extLst>
          </p:cNvPr>
          <p:cNvSpPr txBox="1"/>
          <p:nvPr/>
        </p:nvSpPr>
        <p:spPr>
          <a:xfrm>
            <a:off x="-36442" y="6519445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5206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F087D5-D38E-4A76-87DE-D141B0D139FC}"/>
              </a:ext>
            </a:extLst>
          </p:cNvPr>
          <p:cNvSpPr/>
          <p:nvPr/>
        </p:nvSpPr>
        <p:spPr>
          <a:xfrm>
            <a:off x="1542756" y="1513004"/>
            <a:ext cx="8736037" cy="35394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4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অধিবেশন</a:t>
            </a:r>
            <a:r>
              <a:rPr lang="en-US" sz="44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4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১ম -৫ম শ্রেণির গণিত বিষয়ের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অবস্থান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ও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রেকর্ড সংরক্ষণ নিয়মাবলী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জানতে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দলীয় কাজ ও পাঠ পর্যবেক্ষণের মাধ্যমে বিস্তারিত জানতে </a:t>
            </a:r>
          </a:p>
          <a:p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   ও বুঝতে পারবেন।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83609C-CDD2-4913-972D-16E5757DA6D5}"/>
              </a:ext>
            </a:extLst>
          </p:cNvPr>
          <p:cNvSpPr txBox="1"/>
          <p:nvPr/>
        </p:nvSpPr>
        <p:spPr>
          <a:xfrm>
            <a:off x="0" y="6519446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3357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ED2968D-5D4E-4FBB-A439-E4678976F4E7}"/>
              </a:ext>
            </a:extLst>
          </p:cNvPr>
          <p:cNvSpPr/>
          <p:nvPr/>
        </p:nvSpPr>
        <p:spPr>
          <a:xfrm>
            <a:off x="956603" y="1420838"/>
            <a:ext cx="91862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5400" b="1" dirty="0" err="1">
                <a:solidFill>
                  <a:srgbClr val="FF0066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প্রাথমিক</a:t>
            </a:r>
            <a:r>
              <a:rPr lang="en-US" altLang="en-US" sz="5400" b="1" dirty="0">
                <a:solidFill>
                  <a:srgbClr val="FF0066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5400" b="1" dirty="0" err="1">
                <a:solidFill>
                  <a:srgbClr val="FF0066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গণিত</a:t>
            </a:r>
            <a:r>
              <a:rPr lang="en-US" altLang="en-US" sz="5400" b="1" dirty="0">
                <a:solidFill>
                  <a:srgbClr val="FF0066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5400" b="1" dirty="0" err="1">
                <a:solidFill>
                  <a:srgbClr val="FF0066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ডায়াগনস্টিক</a:t>
            </a:r>
            <a:r>
              <a:rPr lang="en-US" altLang="en-US" sz="5400" b="1" dirty="0">
                <a:solidFill>
                  <a:srgbClr val="FF0066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/</a:t>
            </a:r>
            <a:r>
              <a:rPr lang="en-US" altLang="en-US" sz="5400" b="1" dirty="0" err="1">
                <a:solidFill>
                  <a:srgbClr val="FF0066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বেইসলাইন</a:t>
            </a:r>
            <a:endParaRPr lang="bn-BD" altLang="en-US" sz="5400" b="1" dirty="0">
              <a:solidFill>
                <a:srgbClr val="FF0066"/>
              </a:solidFill>
              <a:latin typeface="NikoshBAN" panose="02000000000000000000" pitchFamily="2" charset="0"/>
              <a:ea typeface="Aptos"/>
              <a:cs typeface="NikoshBAN" panose="02000000000000000000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5400" b="1" dirty="0">
                <a:solidFill>
                  <a:srgbClr val="FF0066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5400" b="1" dirty="0" err="1">
                <a:solidFill>
                  <a:srgbClr val="FF0066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মূল্যায়ন</a:t>
            </a:r>
            <a:r>
              <a:rPr lang="en-US" altLang="en-US" sz="5400" b="1" dirty="0">
                <a:solidFill>
                  <a:srgbClr val="FF0066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নির্দেশিকা-২০২৫</a:t>
            </a:r>
            <a:endParaRPr lang="en-US" altLang="en-US" sz="3200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2CD3B7-A418-4EFF-A11D-686760D1345E}"/>
              </a:ext>
            </a:extLst>
          </p:cNvPr>
          <p:cNvSpPr txBox="1"/>
          <p:nvPr/>
        </p:nvSpPr>
        <p:spPr>
          <a:xfrm>
            <a:off x="0" y="6519446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1535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CA9A99C3-0D44-492A-B47A-CEAF9A452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541" y="1300525"/>
            <a:ext cx="11943471" cy="4370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শিক্ষার্থীদের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প্রাথমিক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গণিত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বিষয়ের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বর্তমান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শিখন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অবস্থা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নির্ণয়ের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জন্য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এই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ডায়াগনস্টিক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/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বেইসলাইন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মূল্যায়ন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।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বেইসলাইন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মূল্যায়নের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উদ্দেশ্যে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শিক্ষার্থীদের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সাথে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সহজ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সম্পর্ক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তৈরি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করে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একজন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একজন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করে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শিক্ষার্থীকে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কাছে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এনে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(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One to one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approch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)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আলাদাভাবে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মূল্যায়ন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করবেন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। এ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মূল্যায়নের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মাধ্যমে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বিভিন্ন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শ্রেণিতে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-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১.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সংখ্যা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: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পড়া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,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লেখা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; 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FF0066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২.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সংখ্যা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(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ছোট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,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বড়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)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বলা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,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স্থানীয়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মান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; 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৩.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যোগ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,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বিয়োগ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,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গুণ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ও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ভাগ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FF0066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৪.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গাণিতিক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সমস্যা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সমাধান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; 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৫.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জ্যামিতি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।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/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FF0066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9EABED-611A-4549-B478-0017808A5E54}"/>
              </a:ext>
            </a:extLst>
          </p:cNvPr>
          <p:cNvSpPr txBox="1"/>
          <p:nvPr/>
        </p:nvSpPr>
        <p:spPr>
          <a:xfrm>
            <a:off x="9889587" y="6392836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4073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5A6AA16-1DED-4092-9340-655C5BF55D68}"/>
              </a:ext>
            </a:extLst>
          </p:cNvPr>
          <p:cNvSpPr/>
          <p:nvPr/>
        </p:nvSpPr>
        <p:spPr>
          <a:xfrm rot="174422">
            <a:off x="1209833" y="855966"/>
            <a:ext cx="97832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0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গণিতের</a:t>
            </a:r>
            <a:r>
              <a:rPr lang="en-US" altLang="en-US" sz="40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40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উক্ত</a:t>
            </a:r>
            <a:r>
              <a:rPr lang="en-US" altLang="en-US" sz="40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40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কয়েকটি</a:t>
            </a:r>
            <a:r>
              <a:rPr lang="en-US" altLang="en-US" sz="40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40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বিষয়বস্তুর</a:t>
            </a:r>
            <a:r>
              <a:rPr lang="en-US" altLang="en-US" sz="40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40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উপর</a:t>
            </a:r>
            <a:r>
              <a:rPr lang="en-US" altLang="en-US" sz="40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40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শিক্ষার্থীদের</a:t>
            </a:r>
            <a:r>
              <a:rPr lang="en-US" altLang="en-US" sz="40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40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শিখন</a:t>
            </a:r>
            <a:r>
              <a:rPr lang="en-US" altLang="en-US" sz="40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40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অবস্থা</a:t>
            </a:r>
            <a:r>
              <a:rPr lang="en-US" altLang="en-US" sz="40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40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মূল্যায়ন</a:t>
            </a:r>
            <a:r>
              <a:rPr lang="en-US" altLang="en-US" sz="40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40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করা</a:t>
            </a:r>
            <a:r>
              <a:rPr lang="en-US" altLang="en-US" sz="40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40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হবে</a:t>
            </a:r>
            <a:r>
              <a:rPr lang="en-US" altLang="en-US" sz="40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।</a:t>
            </a:r>
            <a:endParaRPr lang="en-US" alt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Double Wave 5">
            <a:extLst>
              <a:ext uri="{FF2B5EF4-FFF2-40B4-BE49-F238E27FC236}">
                <a16:creationId xmlns:a16="http://schemas.microsoft.com/office/drawing/2014/main" id="{EB944389-313E-4FE5-AEF6-334452EA5F19}"/>
              </a:ext>
            </a:extLst>
          </p:cNvPr>
          <p:cNvSpPr/>
          <p:nvPr/>
        </p:nvSpPr>
        <p:spPr>
          <a:xfrm>
            <a:off x="2124222" y="2518117"/>
            <a:ext cx="6513341" cy="3305908"/>
          </a:xfrm>
          <a:prstGeom prst="doubleWave">
            <a:avLst>
              <a:gd name="adj1" fmla="val 6250"/>
              <a:gd name="adj2" fmla="val 1098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3200" b="1" dirty="0" err="1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মূল্যায়ন</a:t>
            </a:r>
            <a:r>
              <a:rPr lang="en-US" altLang="en-US" sz="3200" b="1" dirty="0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করার</a:t>
            </a:r>
            <a:r>
              <a:rPr lang="en-US" altLang="en-US" sz="3200" b="1" dirty="0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জন্য</a:t>
            </a:r>
            <a:r>
              <a:rPr lang="en-US" altLang="en-US" sz="3200" b="1" dirty="0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শ্রেণিভিত্তিক</a:t>
            </a:r>
            <a:r>
              <a:rPr lang="en-US" altLang="en-US" sz="3200" b="1" dirty="0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প্রশ্নপত্র</a:t>
            </a:r>
            <a:r>
              <a:rPr lang="en-US" altLang="en-US" sz="3200" b="1" dirty="0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আছে</a:t>
            </a:r>
            <a:r>
              <a:rPr lang="en-US" altLang="en-US" sz="3200" b="1" dirty="0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।</a:t>
            </a:r>
            <a:endParaRPr lang="bn-BD" altLang="en-US" sz="3200" b="1" dirty="0">
              <a:solidFill>
                <a:schemeClr val="tx1"/>
              </a:solidFill>
              <a:latin typeface="NikoshBAN" panose="02000000000000000000" pitchFamily="2" charset="0"/>
              <a:ea typeface="Aptos"/>
              <a:cs typeface="NikoshBAN" panose="02000000000000000000" pitchFamily="2" charset="0"/>
            </a:endParaRPr>
          </a:p>
          <a:p>
            <a:pPr algn="ctr"/>
            <a:r>
              <a:rPr lang="en-US" altLang="en-US" sz="2800" b="1" dirty="0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 </a:t>
            </a:r>
            <a:endParaRPr lang="bn-BD" altLang="en-US" sz="2800" b="1" dirty="0">
              <a:solidFill>
                <a:schemeClr val="tx1"/>
              </a:solidFill>
              <a:latin typeface="NikoshBAN" panose="02000000000000000000" pitchFamily="2" charset="0"/>
              <a:ea typeface="Aptos"/>
              <a:cs typeface="NikoshBAN" panose="02000000000000000000" pitchFamily="2" charset="0"/>
            </a:endParaRPr>
          </a:p>
          <a:p>
            <a:pPr algn="ctr"/>
            <a:r>
              <a:rPr lang="en-US" altLang="en-US" sz="3200" b="1" dirty="0" err="1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প্রশ্নপত্রে</a:t>
            </a:r>
            <a:r>
              <a:rPr lang="en-US" altLang="en-US" sz="3200" b="1" dirty="0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সংখ্যা</a:t>
            </a:r>
            <a:r>
              <a:rPr lang="en-US" altLang="en-US" sz="3200" b="1" dirty="0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গণনা</a:t>
            </a:r>
            <a:r>
              <a:rPr lang="en-US" altLang="en-US" sz="2800" b="1" dirty="0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, </a:t>
            </a:r>
            <a:r>
              <a:rPr lang="en-US" altLang="en-US" sz="3200" b="1" dirty="0" err="1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পড়া</a:t>
            </a:r>
            <a:r>
              <a:rPr lang="en-US" altLang="en-US" sz="2800" b="1" dirty="0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, </a:t>
            </a:r>
            <a:r>
              <a:rPr lang="en-US" altLang="en-US" sz="3200" b="1" dirty="0" err="1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লেখা</a:t>
            </a:r>
            <a:r>
              <a:rPr lang="en-US" altLang="en-US" sz="2800" b="1" dirty="0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, </a:t>
            </a:r>
            <a:r>
              <a:rPr lang="en-US" altLang="en-US" sz="3200" b="1" dirty="0" err="1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যোগ-বিয়োগ</a:t>
            </a:r>
            <a:r>
              <a:rPr lang="en-US" altLang="en-US" sz="2800" b="1" dirty="0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, </a:t>
            </a:r>
            <a:r>
              <a:rPr lang="en-US" altLang="en-US" sz="3200" b="1" dirty="0" err="1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গুণ</a:t>
            </a:r>
            <a:r>
              <a:rPr lang="en-US" altLang="en-US" sz="2800" b="1" dirty="0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, </a:t>
            </a:r>
            <a:r>
              <a:rPr lang="en-US" altLang="en-US" sz="3200" b="1" dirty="0" err="1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ভাগ</a:t>
            </a:r>
            <a:r>
              <a:rPr lang="en-US" altLang="en-US" sz="2800" b="1" dirty="0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, </a:t>
            </a:r>
            <a:r>
              <a:rPr lang="en-US" altLang="en-US" sz="3200" b="1" dirty="0" err="1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গাণিতিক</a:t>
            </a:r>
            <a:r>
              <a:rPr lang="en-US" altLang="en-US" sz="3200" b="1" dirty="0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সমস্যা</a:t>
            </a:r>
            <a:r>
              <a:rPr lang="en-US" altLang="en-US" sz="3200" b="1" dirty="0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সমাধান</a:t>
            </a:r>
            <a:r>
              <a:rPr lang="en-US" altLang="en-US" sz="3200" b="1" dirty="0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এবং</a:t>
            </a:r>
            <a:r>
              <a:rPr lang="en-US" altLang="en-US" sz="3200" b="1" dirty="0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b="1" dirty="0" err="1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জ্যামিতি</a:t>
            </a:r>
            <a:r>
              <a:rPr lang="en-US" altLang="en-US" sz="3200" b="1" dirty="0">
                <a:solidFill>
                  <a:schemeClr val="tx1"/>
                </a:solidFill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।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3E0F24-55BF-40A1-B9C2-7B9825F7FF90}"/>
              </a:ext>
            </a:extLst>
          </p:cNvPr>
          <p:cNvSpPr txBox="1"/>
          <p:nvPr/>
        </p:nvSpPr>
        <p:spPr>
          <a:xfrm>
            <a:off x="0" y="6610928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5690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FDAD62B-43AE-451E-84F2-52624CBE8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C5A1F28-4174-41EF-9C00-21D00B770902}"/>
              </a:ext>
            </a:extLst>
          </p:cNvPr>
          <p:cNvSpPr/>
          <p:nvPr/>
        </p:nvSpPr>
        <p:spPr>
          <a:xfrm>
            <a:off x="-1" y="98474"/>
            <a:ext cx="1038195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 err="1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মূল্যায়ন</a:t>
            </a:r>
            <a:r>
              <a:rPr lang="en-US" altLang="en-US" sz="3200" b="1" dirty="0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b="1" dirty="0" err="1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পদ্ধতি</a:t>
            </a:r>
            <a:r>
              <a:rPr lang="en-US" altLang="en-US" sz="3200" b="1" dirty="0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:</a:t>
            </a:r>
            <a:r>
              <a:rPr lang="en-US" altLang="en-US" sz="2800" b="1" dirty="0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endParaRPr lang="en-US" altLang="en-US" sz="2400" dirty="0">
              <a:highlight>
                <a:srgbClr val="FF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১।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শ্রেণিভিত্তিক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অর্জন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উপযোগী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যোগ্যতা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অনুযায়ী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প্রদত্ত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প্রশ্নপত্র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অনুসারে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মূল্যায়ন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করা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হবে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।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মূল্যায়ন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ফলাফল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রেইসলাইন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তথ্য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সংগ্রহ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ছক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/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ফরমেটে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লিপিবদ্ধ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করবেন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।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endParaRPr lang="en-US" alt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২।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যে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শ্রেণিতে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মূল্যায়ন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করবেন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শিক্ষার্থী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যদি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সে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শ্রেণির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প্রশ্নপত্র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সমাধান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করতে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না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পারে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তাহলে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তাকে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তার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পূর্বের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শ্রেণির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প্রশ্নপত্র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দিয়ে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মূল্যায়ন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করতে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হবে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।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উল্লেখ্য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,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বছরের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শুরুতে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/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বর্তমান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সিলেবাসের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আলোকে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মূল্যায়ন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করা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হলে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পূর্বের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শ্রেণির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যোগ্যতার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আলোকে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প্রশ্নপত্র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তৈরি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করে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মূল্যায়ন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32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করবেন</a:t>
            </a:r>
            <a:r>
              <a:rPr lang="en-US" altLang="en-US" sz="32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।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endParaRPr lang="en-US" alt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12BF7D-9EC6-4C2A-B42B-66A16A0560F4}"/>
              </a:ext>
            </a:extLst>
          </p:cNvPr>
          <p:cNvSpPr txBox="1"/>
          <p:nvPr/>
        </p:nvSpPr>
        <p:spPr>
          <a:xfrm>
            <a:off x="4168726" y="4060007"/>
            <a:ext cx="802327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৩।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শিক্ষার্থী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মূল্যায়নের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সময়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লক্ষ্য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রাখবেন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যে</a:t>
            </a:r>
            <a:r>
              <a:rPr lang="en-US" altLang="en-US" sz="24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,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তাদের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স্থানীয়মানের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ধারণা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স্পষ্ট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হয়েছে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কি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না</a:t>
            </a:r>
            <a:r>
              <a:rPr lang="en-US" altLang="en-US" sz="24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?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যেমন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-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কিছু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কিছু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শিক্ষার্থী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১০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এর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চেয়ে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বড়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সংখ্যা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পড়তে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বা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লিখতে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পারে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না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কিন্তু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হাতে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না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রেখে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যোগ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করতে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পারে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।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এর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কারণ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হচ্ছে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তাদের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স্থানীয়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মানের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ধারণা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স্পষ্ট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নয়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।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যেমন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- ৭৮ এ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কয়টি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দশ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আছে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তারা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তা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বলতে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পারে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না</a:t>
            </a:r>
            <a:r>
              <a:rPr lang="en-US" altLang="en-US" sz="28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। </a:t>
            </a:r>
            <a:r>
              <a:rPr lang="en-US" altLang="en-US" sz="2800" dirty="0" err="1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কিন্তু</a:t>
            </a:r>
            <a:r>
              <a:rPr lang="en-US" altLang="en-US" sz="2400" dirty="0"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, </a:t>
            </a:r>
            <a:endParaRPr lang="en-US" alt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৩৩</a:t>
            </a:r>
            <a:r>
              <a:rPr lang="en-US" altLang="en-US" sz="2400" dirty="0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+ </a:t>
            </a:r>
            <a:r>
              <a:rPr lang="en-US" altLang="en-US" sz="2800" dirty="0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৪৬ </a:t>
            </a:r>
            <a:r>
              <a:rPr lang="en-US" altLang="en-US" sz="2400" dirty="0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= </a:t>
            </a:r>
            <a:r>
              <a:rPr lang="en-US" altLang="en-US" sz="2800" dirty="0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৭৯</a:t>
            </a:r>
            <a:r>
              <a:rPr lang="en-US" altLang="en-US" sz="2400" dirty="0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 </a:t>
            </a:r>
            <a:r>
              <a:rPr lang="en-US" altLang="en-US" sz="2800" dirty="0" err="1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এই</a:t>
            </a:r>
            <a:r>
              <a:rPr lang="en-US" altLang="en-US" sz="2800" dirty="0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যোগ</a:t>
            </a:r>
            <a:r>
              <a:rPr lang="en-US" altLang="en-US" sz="2800" dirty="0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অঙ্ক</a:t>
            </a:r>
            <a:r>
              <a:rPr lang="en-US" altLang="en-US" sz="2800" dirty="0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/ </a:t>
            </a:r>
            <a:r>
              <a:rPr lang="en-US" altLang="en-US" sz="2800" dirty="0" err="1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সমস্যাটি</a:t>
            </a:r>
            <a:r>
              <a:rPr lang="en-US" altLang="en-US" sz="2800" dirty="0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সমাধান</a:t>
            </a:r>
            <a:r>
              <a:rPr lang="en-US" altLang="en-US" sz="2800" dirty="0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করতে</a:t>
            </a:r>
            <a:r>
              <a:rPr lang="en-US" altLang="en-US" sz="2800" dirty="0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r>
              <a:rPr lang="en-US" altLang="en-US" sz="2800" dirty="0" err="1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পারে</a:t>
            </a:r>
            <a:r>
              <a:rPr lang="en-US" altLang="en-US" sz="2800" dirty="0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।</a:t>
            </a:r>
            <a:r>
              <a:rPr lang="en-US" altLang="en-US" sz="2400" dirty="0">
                <a:highlight>
                  <a:srgbClr val="FFFF00"/>
                </a:highlight>
                <a:latin typeface="NikoshBAN" panose="02000000000000000000" pitchFamily="2" charset="0"/>
                <a:ea typeface="Aptos"/>
                <a:cs typeface="NikoshBAN" panose="02000000000000000000" pitchFamily="2" charset="0"/>
              </a:rPr>
              <a:t> </a:t>
            </a:r>
            <a:endParaRPr lang="bn-BD" altLang="en-US" sz="2400" dirty="0">
              <a:highlight>
                <a:srgbClr val="FFFF00"/>
              </a:highlight>
              <a:latin typeface="NikoshBAN" panose="02000000000000000000" pitchFamily="2" charset="0"/>
              <a:ea typeface="Aptos"/>
              <a:cs typeface="NikoshBAN" panose="02000000000000000000" pitchFamily="2" charset="0"/>
            </a:endParaRP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8E1F1E-1CA0-4036-ACE2-3351BAE01C09}"/>
              </a:ext>
            </a:extLst>
          </p:cNvPr>
          <p:cNvSpPr txBox="1"/>
          <p:nvPr/>
        </p:nvSpPr>
        <p:spPr>
          <a:xfrm>
            <a:off x="0" y="6590249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5374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2DA57FB-E715-4413-98CF-0246263C3C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482501"/>
              </p:ext>
            </p:extLst>
          </p:nvPr>
        </p:nvGraphicFramePr>
        <p:xfrm>
          <a:off x="0" y="1982637"/>
          <a:ext cx="12192000" cy="4267200"/>
        </p:xfrm>
        <a:graphic>
          <a:graphicData uri="http://schemas.openxmlformats.org/drawingml/2006/table">
            <a:tbl>
              <a:tblPr/>
              <a:tblGrid>
                <a:gridCol w="2512799">
                  <a:extLst>
                    <a:ext uri="{9D8B030D-6E8A-4147-A177-3AD203B41FA5}">
                      <a16:colId xmlns:a16="http://schemas.microsoft.com/office/drawing/2014/main" val="3897526261"/>
                    </a:ext>
                  </a:extLst>
                </a:gridCol>
                <a:gridCol w="1906764">
                  <a:extLst>
                    <a:ext uri="{9D8B030D-6E8A-4147-A177-3AD203B41FA5}">
                      <a16:colId xmlns:a16="http://schemas.microsoft.com/office/drawing/2014/main" val="1551364339"/>
                    </a:ext>
                  </a:extLst>
                </a:gridCol>
                <a:gridCol w="4724437">
                  <a:extLst>
                    <a:ext uri="{9D8B030D-6E8A-4147-A177-3AD203B41FA5}">
                      <a16:colId xmlns:a16="http://schemas.microsoft.com/office/drawing/2014/main" val="51585172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40982290"/>
                    </a:ext>
                  </a:extLst>
                </a:gridCol>
              </a:tblGrid>
              <a:tr h="234130">
                <a:tc>
                  <a:txBody>
                    <a:bodyPr/>
                    <a:lstStyle/>
                    <a:p>
                      <a:r>
                        <a:rPr lang="en-US" sz="44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🔢 </a:t>
                      </a:r>
                      <a:r>
                        <a:rPr lang="bn-BD" sz="44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শ্রেণি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📘 </a:t>
                      </a:r>
                      <a:r>
                        <a:rPr lang="bn-BD" sz="44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বিষয়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40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📄 </a:t>
                      </a:r>
                      <a:r>
                        <a:rPr lang="bn-BD" sz="440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দলীয় কার্যক্রম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🎯 </a:t>
                      </a:r>
                      <a:r>
                        <a:rPr lang="bn-BD" sz="44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লক্ষ্য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0080719"/>
                  </a:ext>
                </a:extLst>
              </a:tr>
              <a:tr h="585324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🌟 </a:t>
                      </a:r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১ম শ্রেণি</a:t>
                      </a:r>
                      <a:endParaRPr lang="bn-BD" sz="28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গণিত</a:t>
                      </a:r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bn-BD" sz="4000" b="1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এসেসমেন্ট টুলস ও রেকর্ড সংরক্ষণ ছক পর্যবেক্ষণ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ডেমো পাঠদানের প্রস্তুতি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8239337"/>
                  </a:ext>
                </a:extLst>
              </a:tr>
              <a:tr h="585324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🌟 </a:t>
                      </a:r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২য় শ্রেণি</a:t>
                      </a:r>
                      <a:endParaRPr lang="bn-BD" sz="28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গণিত</a:t>
                      </a:r>
                      <a:endParaRPr lang="bn-BD" sz="4000" b="1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এসেসমেন্ট টুলস ও রেকর্ড সংরক্ষণ ছক পর্যবেক্ষণ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ডেমো পাঠদানের প্রস্তুতি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948476"/>
                  </a:ext>
                </a:extLst>
              </a:tr>
              <a:tr h="585324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🌟 </a:t>
                      </a:r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৩য় শ্রেণি</a:t>
                      </a:r>
                      <a:endParaRPr lang="bn-BD" sz="28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গণিত</a:t>
                      </a:r>
                      <a:endParaRPr lang="bn-BD" sz="4000" b="1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এসেসমেন্ট টুলস ও রেকর্ড সংরক্ষণ ছক পর্যবেক্ষণ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ডেমো পাঠদানের প্রস্তুতি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1816039"/>
                  </a:ext>
                </a:extLst>
              </a:tr>
              <a:tr h="585324">
                <a:tc>
                  <a:txBody>
                    <a:bodyPr/>
                    <a:lstStyle/>
                    <a:p>
                      <a:r>
                        <a:rPr lang="en-US" sz="280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🌟 </a:t>
                      </a:r>
                      <a:r>
                        <a:rPr lang="bn-BD" sz="2800" b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৪র্থ শ্রেণি</a:t>
                      </a:r>
                      <a:endParaRPr lang="bn-BD" sz="280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গণিত</a:t>
                      </a:r>
                      <a:endParaRPr lang="bn-BD" sz="4000" b="1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এসেসমেন্ট টুলস ও রেকর্ড সংরক্ষণ ছক পর্যবেক্ষণ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ডেমো পাঠদানের প্রস্তুতি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7429406"/>
                  </a:ext>
                </a:extLst>
              </a:tr>
              <a:tr h="585324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🌟 </a:t>
                      </a:r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৫ম শ্রেণি</a:t>
                      </a:r>
                      <a:endParaRPr lang="bn-BD" sz="28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গণিত</a:t>
                      </a:r>
                      <a:endParaRPr lang="bn-BD" sz="4000" b="1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n-BD" sz="24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এসেসমেন্ট টুলস ও রেকর্ড সংরক্ষণ ছক পর্যবেক্ষণ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n-BD" sz="2800" b="1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ডেমো পাঠদানের প্রস্তুতি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3695103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9EF69CA3-4A42-4162-BB30-FED2B2171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567"/>
            <a:ext cx="12191999" cy="190821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🧩 </a:t>
            </a:r>
            <a:r>
              <a:rPr kumimoji="0" lang="bn-IN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অধিবেশন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: </a:t>
            </a:r>
            <a:r>
              <a:rPr kumimoji="0" lang="bn-IN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৩ 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| </a:t>
            </a:r>
            <a:r>
              <a:rPr kumimoji="0" lang="bn-IN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চাহিদাভিত্তিক সাব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-</a:t>
            </a:r>
            <a:r>
              <a:rPr kumimoji="0" lang="bn-IN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ক্লাস্টার প্রশিক্ষণ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Vrinda" panose="020B0502040204020203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Arial" panose="020B0604020202020204" pitchFamily="34" charset="0"/>
              </a:rPr>
              <a:t>👥 </a:t>
            </a:r>
            <a:r>
              <a:rPr kumimoji="0" lang="bn-IN" altLang="en-US" sz="44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দলীয় কাজের সময়</a:t>
            </a: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:</a:t>
            </a:r>
            <a:r>
              <a:rPr kumimoji="0" lang="en-US" altLang="en-US" sz="4400" b="0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bn-IN" altLang="en-US" sz="4400" b="1" i="0" u="none" strike="noStrike" cap="none" normalizeH="0" baseline="0" dirty="0">
                <a:ln>
                  <a:noFill/>
                </a:ln>
                <a:solidFill>
                  <a:srgbClr val="000099"/>
                </a:solidFill>
                <a:effectLst/>
                <a:latin typeface="Arial" panose="020B0604020202020204" pitchFamily="34" charset="0"/>
                <a:cs typeface="Vrinda" panose="020B0502040204020203" pitchFamily="34" charset="0"/>
              </a:rPr>
              <a:t>৩০ মিনিট</a:t>
            </a:r>
            <a:endParaRPr kumimoji="0" lang="en-US" altLang="en-US" sz="4400" b="1" i="0" u="none" strike="noStrike" cap="none" normalizeH="0" baseline="0" dirty="0">
              <a:ln>
                <a:noFill/>
              </a:ln>
              <a:solidFill>
                <a:srgbClr val="000099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11F30C-AAD2-4C89-AEAD-02B9075EBD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292041"/>
            <a:ext cx="12192000" cy="55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0587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A965727-8331-4672-A594-B6A29D1ACF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B971BC3-3549-4281-96BE-6541BD3BD041}"/>
              </a:ext>
            </a:extLst>
          </p:cNvPr>
          <p:cNvSpPr/>
          <p:nvPr/>
        </p:nvSpPr>
        <p:spPr>
          <a:xfrm>
            <a:off x="799721" y="506438"/>
            <a:ext cx="55563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dirty="0">
                <a:ln w="0"/>
                <a:solidFill>
                  <a:srgbClr val="FF5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দলীয় কাজ উপস্থাপন......</a:t>
            </a:r>
            <a:endParaRPr lang="en-US" sz="5400" b="0" cap="none" spc="0" dirty="0">
              <a:ln w="0"/>
              <a:solidFill>
                <a:srgbClr val="FF505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CD139B-03B6-4957-B82E-618316F35B24}"/>
              </a:ext>
            </a:extLst>
          </p:cNvPr>
          <p:cNvSpPr txBox="1"/>
          <p:nvPr/>
        </p:nvSpPr>
        <p:spPr>
          <a:xfrm>
            <a:off x="572085" y="1565311"/>
            <a:ext cx="515346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গণিত বিষয়ের ডেমো পাঠ উপস্থাপন ও পর্যালোচনা</a:t>
            </a:r>
          </a:p>
          <a:p>
            <a:endParaRPr lang="bn-BD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4400" b="1" dirty="0">
                <a:solidFill>
                  <a:srgbClr val="000099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৪০ মিনিট  </a:t>
            </a:r>
            <a:endParaRPr lang="en-US" sz="4400" b="1" dirty="0">
              <a:solidFill>
                <a:srgbClr val="000099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9DEAFB-137D-4B2E-9BA7-DFC574536CD1}"/>
              </a:ext>
            </a:extLst>
          </p:cNvPr>
          <p:cNvSpPr txBox="1"/>
          <p:nvPr/>
        </p:nvSpPr>
        <p:spPr>
          <a:xfrm>
            <a:off x="0" y="6519446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9714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A60F78-CDB9-4A7F-91E0-249C539206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97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7EBC72-76EC-4C86-89A3-5F2F02CF4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0273"/>
          </a:xfrm>
          <a:prstGeom prst="rect">
            <a:avLst/>
          </a:prstGeom>
        </p:spPr>
      </p:pic>
      <p:sp>
        <p:nvSpPr>
          <p:cNvPr id="6" name="Flowchart: Predefined Process 5">
            <a:extLst>
              <a:ext uri="{FF2B5EF4-FFF2-40B4-BE49-F238E27FC236}">
                <a16:creationId xmlns:a16="http://schemas.microsoft.com/office/drawing/2014/main" id="{9A4ECAD3-9D1E-40ED-89B5-BD8135241739}"/>
              </a:ext>
            </a:extLst>
          </p:cNvPr>
          <p:cNvSpPr/>
          <p:nvPr/>
        </p:nvSpPr>
        <p:spPr>
          <a:xfrm>
            <a:off x="968326" y="2198077"/>
            <a:ext cx="10255347" cy="2461846"/>
          </a:xfrm>
          <a:prstGeom prst="flowChartPredefinedProcess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rgbClr val="000099"/>
                </a:solidFill>
              </a:ln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8E9E8B-894E-41F0-B707-1441DAFBA9A2}"/>
              </a:ext>
            </a:extLst>
          </p:cNvPr>
          <p:cNvSpPr/>
          <p:nvPr/>
        </p:nvSpPr>
        <p:spPr>
          <a:xfrm>
            <a:off x="2433784" y="2967335"/>
            <a:ext cx="73244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bn-BD" sz="5400" b="1" dirty="0">
                <a:ln w="0"/>
                <a:solidFill>
                  <a:srgbClr val="00CC9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প্রথম অধিবেশনে সবাইকে স্বাগতম</a:t>
            </a:r>
            <a:endParaRPr lang="en-US" sz="5400" b="1" cap="none" spc="0" dirty="0">
              <a:ln w="0"/>
              <a:solidFill>
                <a:srgbClr val="00CC9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DF9E09-F8E7-48A9-BDC2-6A8881461E4F}"/>
              </a:ext>
            </a:extLst>
          </p:cNvPr>
          <p:cNvSpPr txBox="1"/>
          <p:nvPr/>
        </p:nvSpPr>
        <p:spPr>
          <a:xfrm>
            <a:off x="9758225" y="6519446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558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10D62F-7959-45F0-BE8B-1B0250CE3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4776DF9C-9C1B-44EE-A30B-AA5A2D6641A2}"/>
              </a:ext>
            </a:extLst>
          </p:cNvPr>
          <p:cNvSpPr/>
          <p:nvPr/>
        </p:nvSpPr>
        <p:spPr>
          <a:xfrm>
            <a:off x="1308295" y="1069146"/>
            <a:ext cx="5753687" cy="4473526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E3307D-286D-403B-BEA6-AF347EC4C973}"/>
              </a:ext>
            </a:extLst>
          </p:cNvPr>
          <p:cNvSpPr/>
          <p:nvPr/>
        </p:nvSpPr>
        <p:spPr>
          <a:xfrm>
            <a:off x="1845367" y="1890655"/>
            <a:ext cx="4984057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bn-BD" sz="6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দ্বিতীয় অধিবেশনে </a:t>
            </a:r>
          </a:p>
          <a:p>
            <a:r>
              <a:rPr lang="bn-BD" sz="6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 স্বাগতম</a:t>
            </a:r>
            <a:endParaRPr lang="en-US" sz="66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907B58-8BCE-4337-A81A-D5C63A910F9E}"/>
              </a:ext>
            </a:extLst>
          </p:cNvPr>
          <p:cNvSpPr txBox="1"/>
          <p:nvPr/>
        </p:nvSpPr>
        <p:spPr>
          <a:xfrm>
            <a:off x="9777046" y="6519446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608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2DD944A-475A-42C0-A71B-263D0B8AE978}"/>
              </a:ext>
            </a:extLst>
          </p:cNvPr>
          <p:cNvSpPr/>
          <p:nvPr/>
        </p:nvSpPr>
        <p:spPr>
          <a:xfrm>
            <a:off x="506437" y="436098"/>
            <a:ext cx="11226018" cy="372409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4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44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উন্নীতকরণে</a:t>
            </a:r>
            <a:r>
              <a:rPr lang="en-US" sz="44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কর্মপরিকল্পনা</a:t>
            </a:r>
            <a:r>
              <a:rPr lang="en-US" sz="44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  <a:p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অধিদপ্তর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কর্তৃক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প্রণীত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টুলস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ইংরেজি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অবস্থান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নির্ধারণ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বিষয়ভিত্তিক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কর্মপদ্ধতি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কর্মপরিকল্পনা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অনুসরণ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অবস্থার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উন্নয়নে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স্তরভিত্তিক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পাঠদানের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ব্যবস্থা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আবশ্যক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অপেক্ষাকৃত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পিছিয়ে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অবস্থার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উন্নয়নে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প্রস্তুতকৃত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এসেসমেন্ট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টুলস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নিমিত্ত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পাশের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দেয়া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চিত্রের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কর্মপরিকল্পনাটি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9FC4C9-E5DE-4656-96F1-4158AAC0DEE2}"/>
              </a:ext>
            </a:extLst>
          </p:cNvPr>
          <p:cNvSpPr txBox="1"/>
          <p:nvPr/>
        </p:nvSpPr>
        <p:spPr>
          <a:xfrm>
            <a:off x="9523822" y="6357668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626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03C25CD-D05D-40D7-A07B-7144E3B8CF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6561502"/>
              </p:ext>
            </p:extLst>
          </p:nvPr>
        </p:nvGraphicFramePr>
        <p:xfrm>
          <a:off x="0" y="0"/>
          <a:ext cx="12191998" cy="7142010"/>
        </p:xfrm>
        <a:graphic>
          <a:graphicData uri="http://schemas.openxmlformats.org/drawingml/2006/table">
            <a:tbl>
              <a:tblPr/>
              <a:tblGrid>
                <a:gridCol w="634855">
                  <a:extLst>
                    <a:ext uri="{9D8B030D-6E8A-4147-A177-3AD203B41FA5}">
                      <a16:colId xmlns:a16="http://schemas.microsoft.com/office/drawing/2014/main" val="4018964873"/>
                    </a:ext>
                  </a:extLst>
                </a:gridCol>
                <a:gridCol w="3360370">
                  <a:extLst>
                    <a:ext uri="{9D8B030D-6E8A-4147-A177-3AD203B41FA5}">
                      <a16:colId xmlns:a16="http://schemas.microsoft.com/office/drawing/2014/main" val="1253020733"/>
                    </a:ext>
                  </a:extLst>
                </a:gridCol>
                <a:gridCol w="3319974">
                  <a:extLst>
                    <a:ext uri="{9D8B030D-6E8A-4147-A177-3AD203B41FA5}">
                      <a16:colId xmlns:a16="http://schemas.microsoft.com/office/drawing/2014/main" val="2829955994"/>
                    </a:ext>
                  </a:extLst>
                </a:gridCol>
                <a:gridCol w="2629034">
                  <a:extLst>
                    <a:ext uri="{9D8B030D-6E8A-4147-A177-3AD203B41FA5}">
                      <a16:colId xmlns:a16="http://schemas.microsoft.com/office/drawing/2014/main" val="634673034"/>
                    </a:ext>
                  </a:extLst>
                </a:gridCol>
                <a:gridCol w="2247765">
                  <a:extLst>
                    <a:ext uri="{9D8B030D-6E8A-4147-A177-3AD203B41FA5}">
                      <a16:colId xmlns:a16="http://schemas.microsoft.com/office/drawing/2014/main" val="2242093225"/>
                    </a:ext>
                  </a:extLst>
                </a:gridCol>
              </a:tblGrid>
              <a:tr h="286903">
                <a:tc>
                  <a:txBody>
                    <a:bodyPr/>
                    <a:lstStyle/>
                    <a:p>
                      <a:pPr algn="ctr"/>
                      <a:r>
                        <a:rPr lang="as-IN" sz="36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নং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36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বিবরণ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36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সময়সীমা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36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বাস্তবায়নকারী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36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তত্ত্বাবধানকারী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6943986"/>
                  </a:ext>
                </a:extLst>
              </a:tr>
              <a:tr h="1542206"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বিদ্যালয় পর্যায়ে </a:t>
                      </a:r>
                      <a:r>
                        <a:rPr lang="en-US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Assessment Tools </a:t>
                      </a:r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এর ভিত্তিতে ১ম-৫ম শ্রেণির ১০০% শিক্ষার্থীর বাংলা, ইংরেজি ও গণিত বিষয়ের শিখন অবস্থান যাচাই (</a:t>
                      </a:r>
                      <a:r>
                        <a:rPr lang="en-US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Baseline Survey)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২৪ জুন - ১০ আগস্ট ২০২৫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প্রধান শিক্ষক ও সহকারী শিক্ষক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ইউইও এবং এইউইও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0298962"/>
                  </a:ext>
                </a:extLst>
              </a:tr>
              <a:tr h="789024"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২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শিখন অবস্থানের ভিত্তিতে শিখন ঘাটতি দূরীকরণে যথাযথ কর্মপরিকল্পনা গ্রহণ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১১ - ৩০ আগস্ট ২০২৫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প্রধান শিক্ষক ও সহকারী শিক্ষক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ইউইও এবং এইউইও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1677939"/>
                  </a:ext>
                </a:extLst>
              </a:tr>
              <a:tr h="537963"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শিখন ঘাটতি দূরীকরণে যথাযথ কার্যক্রম পরিচালনা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১১ - ৩০ আগস্ট ২০২৫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প্রধান শিক্ষক ও সহকারী শিক্ষক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ইউইও</a:t>
                      </a:r>
                      <a:r>
                        <a:rPr lang="bn-BD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এবং এইউইও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397909"/>
                  </a:ext>
                </a:extLst>
              </a:tr>
              <a:tr h="789024"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৪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টুলস ব্যবহার করে ১টি বিদ্যালয়ের ২৫% শিক্ষার্থীর মান পুনঃযাচাই</a:t>
                      </a:r>
                      <a:r>
                        <a:rPr lang="bn-BD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করা </a:t>
                      </a:r>
                      <a:endParaRPr lang="as-IN" sz="20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০১ - ৩০ সেপ্টেম্বর ২০২৫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এইউইও/থানা শিক্ষা অফিসার/সহকারী ইন্সট্রাক্টর/টিআরসি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ডিপিইও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3474613"/>
                  </a:ext>
                </a:extLst>
              </a:tr>
              <a:tr h="1040084"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৫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টুলস ব্যবহার করে ১০% শিক্ষার্থীর শিখন অগ্রগতি যাচাই</a:t>
                      </a:r>
                      <a:r>
                        <a:rPr lang="bn-BD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করা </a:t>
                      </a:r>
                      <a:endParaRPr lang="as-IN" sz="20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০১ - ৩০ অক্টোবর ২০২৫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উপজেলা/থানা শিক্ষা অফিসার ও ইউআরসি/টিআরসি ইন্সট্রাক্টর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ডিডি ও ডিপিইও</a:t>
                      </a:r>
                      <a:endParaRPr lang="bn-BD" sz="20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ctr"/>
                      <a:r>
                        <a:rPr lang="bn-BD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প্রাথমিক শিক্ষা </a:t>
                      </a:r>
                      <a:endParaRPr lang="as-IN" sz="20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4101735"/>
                  </a:ext>
                </a:extLst>
              </a:tr>
              <a:tr h="1542206"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৬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টুলস ব্যবহার করে শিক্ষার্থীদের শিখন অগ্রগতির চূড়ান্ত যাচাই (নমুনাভিত্তিক)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০১ - ৩০ নভেম্বর ২০২৫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s-IN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অধিদপ্তরের কর্মকর্তা, বিভাগীয় উপপরিচালক, ডিপিইও, সুপারিনটেনডেন্ট, এডিপিইও</a:t>
                      </a: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z="20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প্রাগম </a:t>
                      </a:r>
                      <a:endParaRPr lang="as-IN" sz="20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marL="43513" marR="43513" marT="21757" marB="2175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9860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0329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5366BD-3136-42B1-A8AF-E2B2D55930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39"/>
            <a:ext cx="12192000" cy="684276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C3A1E80-F049-4FC9-AE39-70F16EF0C2E7}"/>
              </a:ext>
            </a:extLst>
          </p:cNvPr>
          <p:cNvSpPr/>
          <p:nvPr/>
        </p:nvSpPr>
        <p:spPr>
          <a:xfrm>
            <a:off x="0" y="342206"/>
            <a:ext cx="12192000" cy="569386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কর্মপরিকল্পনা</a:t>
            </a:r>
            <a:r>
              <a:rPr lang="en-US" sz="44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বাস্তবায়নের</a:t>
            </a:r>
            <a:r>
              <a:rPr lang="en-US" sz="44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US" sz="44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গৃহিতব্য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কর্মসূচিতে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অভিভাবকসহ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পরিবারের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সদস্যের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সক্রিয়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অংশগ্রহণ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নিশ্চিত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;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বিভাগীয়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জেলা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টাস্কফোর্স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কমিটি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উপজেলা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এডহক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কমিটির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সভাপতি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সদস্যগণকে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কর্মসূচিতে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সম্পৃক্ত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;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উন্নীতকরণের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কার্যকম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ব্যাপকভাবে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প্রচারের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ব্যবস্থা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;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ঘ)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পর্যায়ে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এ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বাস্তবায়নের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ক্ষেত্রে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নিবিড়ভাবে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মনিটরিং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951BE0-BFB9-421B-9085-40D6BE963D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36072"/>
            <a:ext cx="12192000" cy="8066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4D1C53A-1AAA-45CB-8C48-5EF39AC9E451}"/>
              </a:ext>
            </a:extLst>
          </p:cNvPr>
          <p:cNvSpPr txBox="1"/>
          <p:nvPr/>
        </p:nvSpPr>
        <p:spPr>
          <a:xfrm>
            <a:off x="0" y="6488668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860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D235CB2-855F-4C44-9CFB-311E92F5B859}"/>
              </a:ext>
            </a:extLst>
          </p:cNvPr>
          <p:cNvSpPr/>
          <p:nvPr/>
        </p:nvSpPr>
        <p:spPr>
          <a:xfrm>
            <a:off x="844061" y="1392702"/>
            <a:ext cx="1048043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28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শিক্ষকের</a:t>
            </a:r>
            <a:r>
              <a:rPr lang="en-US" sz="28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করণীয়</a:t>
            </a:r>
            <a:r>
              <a:rPr lang="en-US" sz="28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শিক্ষকগণ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টুলসের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পিছিয়ে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ঘাটতি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নিরসনে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পরিকল্পনা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প্রণয়ন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করেছেন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সেটি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দেখবেন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মতামত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দিবেন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শিক্ষকগণের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প্রতিদিনের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পাঠদান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পর্যন্ত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মতামত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দিবেন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মনিটরিং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041B1F-6E4D-456A-BD66-F30B16185ABC}"/>
              </a:ext>
            </a:extLst>
          </p:cNvPr>
          <p:cNvSpPr/>
          <p:nvPr/>
        </p:nvSpPr>
        <p:spPr>
          <a:xfrm>
            <a:off x="3446585" y="478458"/>
            <a:ext cx="7877908" cy="461665"/>
          </a:xfrm>
          <a:prstGeom prst="rect">
            <a:avLst/>
          </a:prstGeom>
          <a:solidFill>
            <a:srgbClr val="FF00FF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24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24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অবস্থান</a:t>
            </a:r>
            <a:r>
              <a:rPr lang="en-US" sz="24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r>
              <a:rPr lang="en-US" sz="24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কার্যক্রম</a:t>
            </a:r>
            <a:r>
              <a:rPr lang="en-US" sz="24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বাস্তবায়ন</a:t>
            </a:r>
            <a:r>
              <a:rPr lang="en-US" sz="24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করণীয়</a:t>
            </a:r>
            <a:r>
              <a:rPr lang="en-US" sz="24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নির্ধারণ</a:t>
            </a:r>
            <a:r>
              <a:rPr lang="en-US" sz="2400" b="1" dirty="0"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২০২৫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47D783-9EA3-4147-9B62-800AACEFF138}"/>
              </a:ext>
            </a:extLst>
          </p:cNvPr>
          <p:cNvSpPr txBox="1"/>
          <p:nvPr/>
        </p:nvSpPr>
        <p:spPr>
          <a:xfrm>
            <a:off x="839370" y="3697591"/>
            <a:ext cx="7362093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প্রনীত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টুলসের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নমুনার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ভিত্তিতে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সপ্তাহে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২টি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১০/১২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অবস্থান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অগ্রগতি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জানবেন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৪.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পিছিয়ে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পড়া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অবস্থান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এগিয়ে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নিতে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সহকর্মীদের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মতবিনিময়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করণীয়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নির্ধারণ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74F3D5-68C0-492F-9AD1-27287E99E3AA}"/>
              </a:ext>
            </a:extLst>
          </p:cNvPr>
          <p:cNvSpPr txBox="1"/>
          <p:nvPr/>
        </p:nvSpPr>
        <p:spPr>
          <a:xfrm>
            <a:off x="0" y="6488668"/>
            <a:ext cx="331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bn-BD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স্যার ,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খলিশাটোলা</a:t>
            </a:r>
            <a:r>
              <a:rPr lang="en-US" sz="1600" b="1" dirty="0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FF006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জিপিএস</a:t>
            </a:r>
            <a:endParaRPr lang="en-US" sz="1600" b="1" dirty="0">
              <a:solidFill>
                <a:srgbClr val="FF006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702264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3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4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5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6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7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1140</TotalTime>
  <Words>2400</Words>
  <Application>Microsoft Office PowerPoint</Application>
  <PresentationFormat>Widescreen</PresentationFormat>
  <Paragraphs>357</Paragraphs>
  <Slides>38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38</vt:i4>
      </vt:variant>
    </vt:vector>
  </HeadingPairs>
  <TitlesOfParts>
    <vt:vector size="58" baseType="lpstr">
      <vt:lpstr>Aptos</vt:lpstr>
      <vt:lpstr>Arial</vt:lpstr>
      <vt:lpstr>Arial Black</vt:lpstr>
      <vt:lpstr>Calibri</vt:lpstr>
      <vt:lpstr>Calibri Light</vt:lpstr>
      <vt:lpstr>Century Gothic</vt:lpstr>
      <vt:lpstr>Corbel</vt:lpstr>
      <vt:lpstr>Garamond</vt:lpstr>
      <vt:lpstr>Impact</vt:lpstr>
      <vt:lpstr>NikoshBAN</vt:lpstr>
      <vt:lpstr>Vrinda</vt:lpstr>
      <vt:lpstr>Wingdings</vt:lpstr>
      <vt:lpstr>Wingdings 3</vt:lpstr>
      <vt:lpstr>Office Theme</vt:lpstr>
      <vt:lpstr>Organic</vt:lpstr>
      <vt:lpstr>Ion Boardroom</vt:lpstr>
      <vt:lpstr>Retrospect</vt:lpstr>
      <vt:lpstr>Parallax</vt:lpstr>
      <vt:lpstr>Main Event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বাংলা লিখন দক্ষতা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DEEL</dc:creator>
  <cp:lastModifiedBy>DEEL</cp:lastModifiedBy>
  <cp:revision>78</cp:revision>
  <dcterms:created xsi:type="dcterms:W3CDTF">2025-06-03T10:36:05Z</dcterms:created>
  <dcterms:modified xsi:type="dcterms:W3CDTF">2026-08-14T18:29:49Z</dcterms:modified>
</cp:coreProperties>
</file>