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559AF1-3BDE-4017-918F-F9DD105C4D4E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58920-3D49-41B6-940C-9599F61D1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09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58920-3D49-41B6-940C-9599F61D143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7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9F2EC-4F90-AF51-C92C-A20C425E71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965834-951E-090E-2099-201586F48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3AFA36-C76D-5374-236D-669DEBD23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75BC-6737-4062-859E-839CF3C1A716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71CA1-5E2B-B8A2-29F0-B206F31E1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B595C-A111-21BD-350F-658B27CBB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481A-2F24-4602-B63F-7D8456A80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091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0B9560-0F26-2F9C-9D92-699EEF992F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8" t="11532" b="22018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F8305F-15D9-B503-9434-399205191F03}"/>
              </a:ext>
            </a:extLst>
          </p:cNvPr>
          <p:cNvSpPr txBox="1"/>
          <p:nvPr userDrawn="1"/>
        </p:nvSpPr>
        <p:spPr>
          <a:xfrm>
            <a:off x="2075544" y="6197600"/>
            <a:ext cx="8864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highlight>
                  <a:srgbClr val="0080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Md. Farid Uddin, Lecturer in English, </a:t>
            </a:r>
            <a:r>
              <a:rPr lang="en-US" sz="1800" dirty="0" err="1">
                <a:solidFill>
                  <a:schemeClr val="bg1"/>
                </a:solidFill>
                <a:highlight>
                  <a:srgbClr val="0080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sz="1800" dirty="0">
                <a:solidFill>
                  <a:schemeClr val="bg1"/>
                </a:solidFill>
                <a:highlight>
                  <a:srgbClr val="0080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J.G.M Kamil (M.A) Madrasah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F16B7E-F3AD-0CA6-5D94-FFAF39E58D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630" y="1138646"/>
            <a:ext cx="9114972" cy="353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43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0B9560-0F26-2F9C-9D92-699EEF992F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0" t="11532" r="-1" b="2201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F8305F-15D9-B503-9434-399205191F03}"/>
              </a:ext>
            </a:extLst>
          </p:cNvPr>
          <p:cNvSpPr txBox="1"/>
          <p:nvPr userDrawn="1"/>
        </p:nvSpPr>
        <p:spPr>
          <a:xfrm>
            <a:off x="2162629" y="6197601"/>
            <a:ext cx="8864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highlight>
                  <a:srgbClr val="0080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Md. Farid Uddin, Lecturer in English, </a:t>
            </a:r>
            <a:r>
              <a:rPr lang="en-US" sz="1800" dirty="0" err="1">
                <a:solidFill>
                  <a:schemeClr val="bg1"/>
                </a:solidFill>
                <a:highlight>
                  <a:srgbClr val="0080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sz="1800" dirty="0">
                <a:solidFill>
                  <a:schemeClr val="bg1"/>
                </a:solidFill>
                <a:highlight>
                  <a:srgbClr val="0080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J.G.M Kamil (M.A) Madrasah</a:t>
            </a:r>
          </a:p>
        </p:txBody>
      </p:sp>
    </p:spTree>
    <p:extLst>
      <p:ext uri="{BB962C8B-B14F-4D97-AF65-F5344CB8AC3E}">
        <p14:creationId xmlns:p14="http://schemas.microsoft.com/office/powerpoint/2010/main" val="3487582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0175D5-7B96-80D2-F153-2D52DEAAF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C4E94C-8C38-9BD6-D7EA-74CFE6898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BD180-D7EA-216D-4D21-8BDF773D60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175BC-6737-4062-859E-839CF3C1A716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3FC81-690A-2553-40F2-2D54C076ED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308818-6A3B-CDB7-13E2-9A3AB65C47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2481A-2F24-4602-B63F-7D8456A80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755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6F95F-C028-54C0-EC91-F88E42B7B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2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191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ABE054-C158-9469-2184-C0291F54CFA2}"/>
              </a:ext>
            </a:extLst>
          </p:cNvPr>
          <p:cNvSpPr txBox="1"/>
          <p:nvPr/>
        </p:nvSpPr>
        <p:spPr>
          <a:xfrm>
            <a:off x="4382810" y="1202240"/>
            <a:ext cx="48926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TEACHER’S IDENTITY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2F210A-5004-B502-E4F1-48E190220C13}"/>
              </a:ext>
            </a:extLst>
          </p:cNvPr>
          <p:cNvSpPr txBox="1"/>
          <p:nvPr/>
        </p:nvSpPr>
        <p:spPr>
          <a:xfrm>
            <a:off x="2853559" y="2333298"/>
            <a:ext cx="47847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Md. Farid Uddin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403292-BCD6-FE14-FE2F-EADD4C830C67}"/>
              </a:ext>
            </a:extLst>
          </p:cNvPr>
          <p:cNvSpPr txBox="1"/>
          <p:nvPr/>
        </p:nvSpPr>
        <p:spPr>
          <a:xfrm>
            <a:off x="4246264" y="2908771"/>
            <a:ext cx="3149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Lecturer In English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EC4AEB-6B4B-B6AF-67B4-22171397B7F7}"/>
              </a:ext>
            </a:extLst>
          </p:cNvPr>
          <p:cNvSpPr txBox="1"/>
          <p:nvPr/>
        </p:nvSpPr>
        <p:spPr>
          <a:xfrm>
            <a:off x="2416569" y="3191276"/>
            <a:ext cx="6177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J.G.M Kamil (M.A) Madrasah.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656483-CE44-E4D1-2598-2532B477392B}"/>
              </a:ext>
            </a:extLst>
          </p:cNvPr>
          <p:cNvSpPr txBox="1"/>
          <p:nvPr/>
        </p:nvSpPr>
        <p:spPr>
          <a:xfrm>
            <a:off x="3629130" y="3564973"/>
            <a:ext cx="3985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Hathazari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, Chattogram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52B9C-474E-243C-7649-0B274C2E6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003" y="1772022"/>
            <a:ext cx="1856261" cy="219657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2935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986E3F-CE1B-8980-1325-7D39C90EB9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107" y="1293963"/>
            <a:ext cx="1662851" cy="27714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028825-E384-88E3-AFB3-10061CA500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090" y="1293963"/>
            <a:ext cx="1551994" cy="27714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83050CA-412F-71DE-2E4B-2061314B3560}"/>
              </a:ext>
            </a:extLst>
          </p:cNvPr>
          <p:cNvSpPr txBox="1"/>
          <p:nvPr/>
        </p:nvSpPr>
        <p:spPr>
          <a:xfrm>
            <a:off x="4759925" y="1293963"/>
            <a:ext cx="4432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What is followed by the pictures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B1DF57-72E9-6BC2-2459-EF5CFEC0B9E9}"/>
              </a:ext>
            </a:extLst>
          </p:cNvPr>
          <p:cNvSpPr txBox="1"/>
          <p:nvPr/>
        </p:nvSpPr>
        <p:spPr>
          <a:xfrm>
            <a:off x="2348159" y="4100436"/>
            <a:ext cx="2443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Sitting before/front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24F520-9835-9199-4141-12030A2981D1}"/>
              </a:ext>
            </a:extLst>
          </p:cNvPr>
          <p:cNvSpPr txBox="1"/>
          <p:nvPr/>
        </p:nvSpPr>
        <p:spPr>
          <a:xfrm>
            <a:off x="9089306" y="4238936"/>
            <a:ext cx="2220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Sitting after/back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25AC737-E508-D2D9-B6CD-E00A1E190A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106" y="1755628"/>
            <a:ext cx="209550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6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0FA27E9-565D-D0C4-7EA7-A8171C4356DC}"/>
              </a:ext>
            </a:extLst>
          </p:cNvPr>
          <p:cNvSpPr txBox="1"/>
          <p:nvPr/>
        </p:nvSpPr>
        <p:spPr>
          <a:xfrm>
            <a:off x="4024148" y="1305175"/>
            <a:ext cx="60933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Our Today’s lesson is--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7FCB2A-CDD9-AC85-696E-48D034B4EF87}"/>
              </a:ext>
            </a:extLst>
          </p:cNvPr>
          <p:cNvSpPr txBox="1"/>
          <p:nvPr/>
        </p:nvSpPr>
        <p:spPr>
          <a:xfrm>
            <a:off x="3046685" y="2724072"/>
            <a:ext cx="82887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SUFFIX AND PREFIX</a:t>
            </a:r>
          </a:p>
        </p:txBody>
      </p:sp>
    </p:spTree>
    <p:extLst>
      <p:ext uri="{BB962C8B-B14F-4D97-AF65-F5344CB8AC3E}">
        <p14:creationId xmlns:p14="http://schemas.microsoft.com/office/powerpoint/2010/main" val="889266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B083B6-B02A-8359-5406-91DC651407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301" y="722861"/>
            <a:ext cx="5536762" cy="21456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C64B25-CBB0-0CAE-B58A-C490CF5A3FCE}"/>
              </a:ext>
            </a:extLst>
          </p:cNvPr>
          <p:cNvSpPr txBox="1"/>
          <p:nvPr/>
        </p:nvSpPr>
        <p:spPr>
          <a:xfrm>
            <a:off x="2648607" y="2591130"/>
            <a:ext cx="84577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After completing this the students are able to..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02BA92-7181-96EC-ADB0-78ED064E88F2}"/>
              </a:ext>
            </a:extLst>
          </p:cNvPr>
          <p:cNvSpPr txBox="1"/>
          <p:nvPr/>
        </p:nvSpPr>
        <p:spPr>
          <a:xfrm>
            <a:off x="2648607" y="3488331"/>
            <a:ext cx="76581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identify the definition of suffix and prefix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differ suffix and prefix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use suffix and prefix in the sentence</a:t>
            </a:r>
          </a:p>
        </p:txBody>
      </p:sp>
    </p:spTree>
    <p:extLst>
      <p:ext uri="{BB962C8B-B14F-4D97-AF65-F5344CB8AC3E}">
        <p14:creationId xmlns:p14="http://schemas.microsoft.com/office/powerpoint/2010/main" val="423023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1EEC27-3679-1A3B-866C-B131EFC936ED}"/>
              </a:ext>
            </a:extLst>
          </p:cNvPr>
          <p:cNvSpPr txBox="1"/>
          <p:nvPr/>
        </p:nvSpPr>
        <p:spPr>
          <a:xfrm>
            <a:off x="5253858" y="1100224"/>
            <a:ext cx="28023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Follow carefully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30F300-901A-1ADA-D640-B2D9B8E92F77}"/>
              </a:ext>
            </a:extLst>
          </p:cNvPr>
          <p:cNvSpPr txBox="1"/>
          <p:nvPr/>
        </p:nvSpPr>
        <p:spPr>
          <a:xfrm>
            <a:off x="3802774" y="1730808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>
                <a:latin typeface="Book Antiqua" pitchFamily="18" charset="0"/>
              </a:rPr>
              <a:t>able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2B733F-CBDD-ABBE-D37C-9E7A92E848AB}"/>
              </a:ext>
            </a:extLst>
          </p:cNvPr>
          <p:cNvSpPr txBox="1"/>
          <p:nvPr/>
        </p:nvSpPr>
        <p:spPr>
          <a:xfrm>
            <a:off x="2507374" y="177855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>
                <a:latin typeface="Book Antiqua" pitchFamily="18" charset="0"/>
              </a:rPr>
              <a:t>un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E3957F-FA17-C03C-5359-C20F40107F50}"/>
              </a:ext>
            </a:extLst>
          </p:cNvPr>
          <p:cNvSpPr txBox="1"/>
          <p:nvPr/>
        </p:nvSpPr>
        <p:spPr>
          <a:xfrm>
            <a:off x="7844656" y="1647574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err="1">
                <a:latin typeface="Book Antiqua" pitchFamily="18" charset="0"/>
              </a:rPr>
              <a:t>abl</a:t>
            </a:r>
            <a:endParaRPr lang="en-AU" sz="3600" dirty="0">
              <a:latin typeface="Book Antiqua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58A8C-B365-C5B4-7085-ADF3E5297F45}"/>
              </a:ext>
            </a:extLst>
          </p:cNvPr>
          <p:cNvSpPr txBox="1"/>
          <p:nvPr/>
        </p:nvSpPr>
        <p:spPr>
          <a:xfrm>
            <a:off x="9321360" y="1647575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err="1">
                <a:latin typeface="Book Antiqua" pitchFamily="18" charset="0"/>
              </a:rPr>
              <a:t>ity</a:t>
            </a:r>
            <a:endParaRPr lang="en-AU" sz="3600" dirty="0">
              <a:latin typeface="Book Antiqua" pitchFamily="18" charset="0"/>
            </a:endParaRPr>
          </a:p>
        </p:txBody>
      </p:sp>
      <p:sp>
        <p:nvSpPr>
          <p:cNvPr id="10" name="Up Arrow Callout 5">
            <a:extLst>
              <a:ext uri="{FF2B5EF4-FFF2-40B4-BE49-F238E27FC236}">
                <a16:creationId xmlns:a16="http://schemas.microsoft.com/office/drawing/2014/main" id="{D5ACC1E5-99AC-C25B-09C0-E17FC39B8656}"/>
              </a:ext>
            </a:extLst>
          </p:cNvPr>
          <p:cNvSpPr/>
          <p:nvPr/>
        </p:nvSpPr>
        <p:spPr>
          <a:xfrm>
            <a:off x="2688020" y="2005781"/>
            <a:ext cx="2247900" cy="838200"/>
          </a:xfrm>
          <a:prstGeom prst="up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  <a:latin typeface="Book Antiqua" pitchFamily="18" charset="0"/>
              </a:rPr>
              <a:t>Added before</a:t>
            </a:r>
          </a:p>
        </p:txBody>
      </p:sp>
      <p:sp>
        <p:nvSpPr>
          <p:cNvPr id="11" name="Down Arrow Callout 6">
            <a:extLst>
              <a:ext uri="{FF2B5EF4-FFF2-40B4-BE49-F238E27FC236}">
                <a16:creationId xmlns:a16="http://schemas.microsoft.com/office/drawing/2014/main" id="{D5130DB6-B6C3-A830-A6DC-F87B5AE89592}"/>
              </a:ext>
            </a:extLst>
          </p:cNvPr>
          <p:cNvSpPr/>
          <p:nvPr/>
        </p:nvSpPr>
        <p:spPr>
          <a:xfrm>
            <a:off x="2663058" y="1361463"/>
            <a:ext cx="2247900" cy="599419"/>
          </a:xfrm>
          <a:prstGeom prst="down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  <a:latin typeface="Book Antiqua" pitchFamily="18" charset="0"/>
              </a:rPr>
              <a:t>Prefix</a:t>
            </a:r>
          </a:p>
        </p:txBody>
      </p:sp>
      <p:sp>
        <p:nvSpPr>
          <p:cNvPr id="12" name="Up Arrow Callout 7">
            <a:extLst>
              <a:ext uri="{FF2B5EF4-FFF2-40B4-BE49-F238E27FC236}">
                <a16:creationId xmlns:a16="http://schemas.microsoft.com/office/drawing/2014/main" id="{C28E6804-9833-F65E-D92A-B3CAED60F1E7}"/>
              </a:ext>
            </a:extLst>
          </p:cNvPr>
          <p:cNvSpPr/>
          <p:nvPr/>
        </p:nvSpPr>
        <p:spPr>
          <a:xfrm>
            <a:off x="8281165" y="1919931"/>
            <a:ext cx="1981200" cy="838200"/>
          </a:xfrm>
          <a:prstGeom prst="up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  <a:latin typeface="Book Antiqua" pitchFamily="18" charset="0"/>
              </a:rPr>
              <a:t>Added after</a:t>
            </a:r>
          </a:p>
        </p:txBody>
      </p:sp>
      <p:sp>
        <p:nvSpPr>
          <p:cNvPr id="13" name="Down Arrow Callout 8">
            <a:extLst>
              <a:ext uri="{FF2B5EF4-FFF2-40B4-BE49-F238E27FC236}">
                <a16:creationId xmlns:a16="http://schemas.microsoft.com/office/drawing/2014/main" id="{8A85DDD2-EA24-0F53-8ADC-60C4FBDCCDA8}"/>
              </a:ext>
            </a:extLst>
          </p:cNvPr>
          <p:cNvSpPr/>
          <p:nvPr/>
        </p:nvSpPr>
        <p:spPr>
          <a:xfrm>
            <a:off x="8244708" y="1262179"/>
            <a:ext cx="1981200" cy="599419"/>
          </a:xfrm>
          <a:prstGeom prst="down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  <a:latin typeface="Book Antiqua" pitchFamily="18" charset="0"/>
              </a:rPr>
              <a:t>Suffix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2013AE-EB77-0270-CB96-6E63217D9F02}"/>
              </a:ext>
            </a:extLst>
          </p:cNvPr>
          <p:cNvSpPr txBox="1"/>
          <p:nvPr/>
        </p:nvSpPr>
        <p:spPr>
          <a:xfrm>
            <a:off x="8807010" y="1674714"/>
            <a:ext cx="342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>
                <a:latin typeface="Book Antiqua" pitchFamily="18" charset="0"/>
              </a:rPr>
              <a:t>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D58AA6-C267-4BE0-9516-97DAE76C39E6}"/>
              </a:ext>
            </a:extLst>
          </p:cNvPr>
          <p:cNvSpPr txBox="1"/>
          <p:nvPr/>
        </p:nvSpPr>
        <p:spPr>
          <a:xfrm>
            <a:off x="2609192" y="2888880"/>
            <a:ext cx="26446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AU" b="1" dirty="0">
                <a:latin typeface="Book Antiqua" pitchFamily="18" charset="0"/>
              </a:rPr>
              <a:t>Letter or letters added </a:t>
            </a:r>
          </a:p>
          <a:p>
            <a:pPr algn="just"/>
            <a:r>
              <a:rPr lang="en-AU" b="1" dirty="0">
                <a:latin typeface="Book Antiqua" pitchFamily="18" charset="0"/>
              </a:rPr>
              <a:t>before any word and </a:t>
            </a:r>
          </a:p>
          <a:p>
            <a:pPr algn="just"/>
            <a:r>
              <a:rPr lang="en-AU" b="1" dirty="0">
                <a:latin typeface="Book Antiqua" pitchFamily="18" charset="0"/>
              </a:rPr>
              <a:t>changes its meaning</a:t>
            </a:r>
          </a:p>
          <a:p>
            <a:pPr algn="just"/>
            <a:r>
              <a:rPr lang="en-AU" b="1" dirty="0">
                <a:latin typeface="Book Antiqua" pitchFamily="18" charset="0"/>
              </a:rPr>
              <a:t> is called  prefix.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47F537-C0D1-2563-7FAD-8D8B68493E77}"/>
              </a:ext>
            </a:extLst>
          </p:cNvPr>
          <p:cNvSpPr txBox="1"/>
          <p:nvPr/>
        </p:nvSpPr>
        <p:spPr>
          <a:xfrm>
            <a:off x="8244708" y="2856514"/>
            <a:ext cx="26446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AU" b="1" dirty="0">
                <a:latin typeface="Book Antiqua" pitchFamily="18" charset="0"/>
              </a:rPr>
              <a:t>Letter or letters added</a:t>
            </a:r>
          </a:p>
          <a:p>
            <a:pPr algn="just"/>
            <a:r>
              <a:rPr lang="en-AU" b="1" dirty="0">
                <a:latin typeface="Book Antiqua" pitchFamily="18" charset="0"/>
              </a:rPr>
              <a:t> after  any word and </a:t>
            </a:r>
          </a:p>
          <a:p>
            <a:pPr algn="just"/>
            <a:r>
              <a:rPr lang="en-AU" b="1" dirty="0">
                <a:latin typeface="Book Antiqua" pitchFamily="18" charset="0"/>
              </a:rPr>
              <a:t>change its form </a:t>
            </a:r>
          </a:p>
          <a:p>
            <a:pPr algn="just"/>
            <a:r>
              <a:rPr lang="en-AU" b="1" dirty="0">
                <a:latin typeface="Book Antiqua" pitchFamily="18" charset="0"/>
              </a:rPr>
              <a:t>is called  suffix.</a:t>
            </a:r>
          </a:p>
        </p:txBody>
      </p:sp>
    </p:spTree>
    <p:extLst>
      <p:ext uri="{BB962C8B-B14F-4D97-AF65-F5344CB8AC3E}">
        <p14:creationId xmlns:p14="http://schemas.microsoft.com/office/powerpoint/2010/main" val="98690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57516E-6 L 0.11667 -0.002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-1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04575E-6 L -0.1 -0.0022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  <p:bldP spid="9" grpId="1"/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>
            <a:extLst>
              <a:ext uri="{FF2B5EF4-FFF2-40B4-BE49-F238E27FC236}">
                <a16:creationId xmlns:a16="http://schemas.microsoft.com/office/drawing/2014/main" id="{5D722B61-7C07-E112-3E74-82CC945D4C94}"/>
              </a:ext>
            </a:extLst>
          </p:cNvPr>
          <p:cNvSpPr/>
          <p:nvPr/>
        </p:nvSpPr>
        <p:spPr>
          <a:xfrm>
            <a:off x="4038600" y="1377043"/>
            <a:ext cx="5105400" cy="903165"/>
          </a:xfrm>
          <a:prstGeom prst="downArrowCallout">
            <a:avLst>
              <a:gd name="adj1" fmla="val 45000"/>
              <a:gd name="adj2" fmla="val 42192"/>
              <a:gd name="adj3" fmla="val 51207"/>
              <a:gd name="adj4" fmla="val 33621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b="1" dirty="0">
                <a:latin typeface="Book Antiqua" pitchFamily="18" charset="0"/>
              </a:rPr>
              <a:t>Differences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650C06-7015-6E7A-6657-CF9DC23B5940}"/>
              </a:ext>
            </a:extLst>
          </p:cNvPr>
          <p:cNvSpPr txBox="1"/>
          <p:nvPr/>
        </p:nvSpPr>
        <p:spPr>
          <a:xfrm>
            <a:off x="2231148" y="2308959"/>
            <a:ext cx="355479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AU" b="1" dirty="0">
                <a:latin typeface="NikoshBAN" panose="02000000000000000000" pitchFamily="2" charset="0"/>
                <a:cs typeface="NikoshBAN" panose="02000000000000000000" pitchFamily="2" charset="0"/>
              </a:rPr>
              <a:t>Prefix is added before a word and changes its meaning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57DE0B-EB9D-4474-72FD-780E57E2F83B}"/>
              </a:ext>
            </a:extLst>
          </p:cNvPr>
          <p:cNvSpPr txBox="1"/>
          <p:nvPr/>
        </p:nvSpPr>
        <p:spPr>
          <a:xfrm>
            <a:off x="7481887" y="2346539"/>
            <a:ext cx="355479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AU" b="1" dirty="0">
                <a:latin typeface="NikoshBAN" panose="02000000000000000000" pitchFamily="2" charset="0"/>
                <a:cs typeface="NikoshBAN" panose="02000000000000000000" pitchFamily="2" charset="0"/>
              </a:rPr>
              <a:t>suffix is added after a word and changes its form.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5690A4-E3EB-EF98-D9A5-27FEFD88D43B}"/>
              </a:ext>
            </a:extLst>
          </p:cNvPr>
          <p:cNvSpPr txBox="1"/>
          <p:nvPr/>
        </p:nvSpPr>
        <p:spPr>
          <a:xfrm>
            <a:off x="1191986" y="987546"/>
            <a:ext cx="1074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What is the difference between suffix and prefix?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B1E75B-D711-B50D-326B-1F260E34B018}"/>
              </a:ext>
            </a:extLst>
          </p:cNvPr>
          <p:cNvSpPr txBox="1"/>
          <p:nvPr/>
        </p:nvSpPr>
        <p:spPr>
          <a:xfrm>
            <a:off x="2231148" y="2972500"/>
            <a:ext cx="4929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latin typeface="NikoshBAN" panose="02000000000000000000" pitchFamily="2" charset="0"/>
                <a:cs typeface="NikoshBAN" panose="02000000000000000000" pitchFamily="2" charset="0"/>
              </a:rPr>
              <a:t>Examples of some prefix: un, in, </a:t>
            </a:r>
            <a:r>
              <a:rPr lang="en-AU" b="1" dirty="0" err="1">
                <a:latin typeface="NikoshBAN" panose="02000000000000000000" pitchFamily="2" charset="0"/>
                <a:cs typeface="NikoshBAN" panose="02000000000000000000" pitchFamily="2" charset="0"/>
              </a:rPr>
              <a:t>im</a:t>
            </a:r>
            <a:r>
              <a:rPr lang="en-AU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AU" b="1" dirty="0" err="1">
                <a:latin typeface="NikoshBAN" panose="02000000000000000000" pitchFamily="2" charset="0"/>
                <a:cs typeface="NikoshBAN" panose="02000000000000000000" pitchFamily="2" charset="0"/>
              </a:rPr>
              <a:t>en</a:t>
            </a:r>
            <a:r>
              <a:rPr lang="en-AU" b="1" dirty="0">
                <a:latin typeface="NikoshBAN" panose="02000000000000000000" pitchFamily="2" charset="0"/>
                <a:cs typeface="NikoshBAN" panose="02000000000000000000" pitchFamily="2" charset="0"/>
              </a:rPr>
              <a:t> etc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DD5A7E-BA92-4302-122A-07CECF7D9F6F}"/>
              </a:ext>
            </a:extLst>
          </p:cNvPr>
          <p:cNvSpPr txBox="1"/>
          <p:nvPr/>
        </p:nvSpPr>
        <p:spPr>
          <a:xfrm>
            <a:off x="2224414" y="3320226"/>
            <a:ext cx="5445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latin typeface="NikoshBAN" panose="02000000000000000000" pitchFamily="2" charset="0"/>
                <a:cs typeface="NikoshBAN" panose="02000000000000000000" pitchFamily="2" charset="0"/>
              </a:rPr>
              <a:t>Note: Prefix is added directly before the word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0BB024-6ED5-A280-5FDC-22467A0BE2E8}"/>
              </a:ext>
            </a:extLst>
          </p:cNvPr>
          <p:cNvSpPr txBox="1"/>
          <p:nvPr/>
        </p:nvSpPr>
        <p:spPr>
          <a:xfrm>
            <a:off x="7670136" y="3105834"/>
            <a:ext cx="3554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latin typeface="NikoshBAN" panose="02000000000000000000" pitchFamily="2" charset="0"/>
                <a:cs typeface="NikoshBAN" panose="02000000000000000000" pitchFamily="2" charset="0"/>
              </a:rPr>
              <a:t>Examples of some suffix: </a:t>
            </a:r>
            <a:r>
              <a:rPr lang="en-AU" b="1" dirty="0" err="1">
                <a:latin typeface="NikoshBAN" panose="02000000000000000000" pitchFamily="2" charset="0"/>
                <a:cs typeface="NikoshBAN" panose="02000000000000000000" pitchFamily="2" charset="0"/>
              </a:rPr>
              <a:t>tion</a:t>
            </a:r>
            <a:r>
              <a:rPr lang="en-AU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AU" b="1" dirty="0" err="1">
                <a:latin typeface="NikoshBAN" panose="02000000000000000000" pitchFamily="2" charset="0"/>
                <a:cs typeface="NikoshBAN" panose="02000000000000000000" pitchFamily="2" charset="0"/>
              </a:rPr>
              <a:t>ity</a:t>
            </a:r>
            <a:r>
              <a:rPr lang="en-AU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AU" b="1" dirty="0" err="1">
                <a:latin typeface="NikoshBAN" panose="02000000000000000000" pitchFamily="2" charset="0"/>
                <a:cs typeface="NikoshBAN" panose="02000000000000000000" pitchFamily="2" charset="0"/>
              </a:rPr>
              <a:t>ly,ness</a:t>
            </a:r>
            <a:r>
              <a:rPr lang="en-AU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AU" b="1" dirty="0" err="1">
                <a:latin typeface="NikoshBAN" panose="02000000000000000000" pitchFamily="2" charset="0"/>
                <a:cs typeface="NikoshBAN" panose="02000000000000000000" pitchFamily="2" charset="0"/>
              </a:rPr>
              <a:t>ment</a:t>
            </a:r>
            <a:r>
              <a:rPr lang="en-AU" b="1" dirty="0">
                <a:latin typeface="NikoshBAN" panose="02000000000000000000" pitchFamily="2" charset="0"/>
                <a:cs typeface="NikoshBAN" panose="02000000000000000000" pitchFamily="2" charset="0"/>
              </a:rPr>
              <a:t> etc.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D33C66-6C93-DA90-6B32-FAB93FE1DF23}"/>
              </a:ext>
            </a:extLst>
          </p:cNvPr>
          <p:cNvSpPr txBox="1"/>
          <p:nvPr/>
        </p:nvSpPr>
        <p:spPr>
          <a:xfrm>
            <a:off x="7244150" y="3736371"/>
            <a:ext cx="40302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latin typeface="NikoshBAN" panose="02000000000000000000" pitchFamily="2" charset="0"/>
                <a:cs typeface="NikoshBAN" panose="02000000000000000000" pitchFamily="2" charset="0"/>
              </a:rPr>
              <a:t>Note: If the last letter of the word</a:t>
            </a:r>
          </a:p>
          <a:p>
            <a:r>
              <a:rPr lang="en-AU" b="1" dirty="0">
                <a:latin typeface="NikoshBAN" panose="02000000000000000000" pitchFamily="2" charset="0"/>
                <a:cs typeface="NikoshBAN" panose="02000000000000000000" pitchFamily="2" charset="0"/>
              </a:rPr>
              <a:t> is e, t, it is omitted while adding</a:t>
            </a:r>
          </a:p>
          <a:p>
            <a:r>
              <a:rPr lang="en-AU" b="1" dirty="0">
                <a:latin typeface="NikoshBAN" panose="02000000000000000000" pitchFamily="2" charset="0"/>
                <a:cs typeface="NikoshBAN" panose="02000000000000000000" pitchFamily="2" charset="0"/>
              </a:rPr>
              <a:t> suffix.</a:t>
            </a:r>
          </a:p>
        </p:txBody>
      </p:sp>
    </p:spTree>
    <p:extLst>
      <p:ext uri="{BB962C8B-B14F-4D97-AF65-F5344CB8AC3E}">
        <p14:creationId xmlns:p14="http://schemas.microsoft.com/office/powerpoint/2010/main" val="258236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3984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236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964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788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8058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6122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168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9436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598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8370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1673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803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CF4480-C7FD-0FAC-E23F-12C1359DA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752" y="932792"/>
            <a:ext cx="3954517" cy="395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41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</TotalTime>
  <Words>217</Words>
  <Application>Microsoft Office PowerPoint</Application>
  <PresentationFormat>Widescreen</PresentationFormat>
  <Paragraphs>43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Book Antiqua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Md.Farid Uddin</dc:creator>
  <cp:lastModifiedBy>Md.Farid Uddin</cp:lastModifiedBy>
  <cp:revision>13</cp:revision>
  <dcterms:created xsi:type="dcterms:W3CDTF">2025-03-02T07:11:52Z</dcterms:created>
  <dcterms:modified xsi:type="dcterms:W3CDTF">2025-03-14T05:12:53Z</dcterms:modified>
</cp:coreProperties>
</file>