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1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04E5F-6E7E-0F43-C5A3-6A9D85660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64B795-B259-FBDC-64C7-E213062EE8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4DBFC-A0FA-5D99-FFD7-E8554A694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5F857-ADC3-494B-BE3C-3E676F699889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9B901-BC1E-075B-B10B-D3797C2A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B9A55-31F7-688D-E4B1-7CF202722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92F1F-EF06-459F-A28A-2A7A4F547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75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9D66CB-F9E6-5E8C-C739-67594A990F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CB6B78-3C36-89FA-4D6D-EB046F9E3A78}"/>
              </a:ext>
            </a:extLst>
          </p:cNvPr>
          <p:cNvSpPr txBox="1"/>
          <p:nvPr userDrawn="1"/>
        </p:nvSpPr>
        <p:spPr>
          <a:xfrm>
            <a:off x="1661132" y="6537200"/>
            <a:ext cx="8869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Md. Farid Uddin, Lecturer in English, </a:t>
            </a:r>
            <a:r>
              <a:rPr lang="en-US" b="1" dirty="0" err="1">
                <a:solidFill>
                  <a:srgbClr val="FFFF00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b="1" dirty="0">
                <a:solidFill>
                  <a:srgbClr val="FFFF00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J.G.M Kamil(M.A) Madrasah.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39B0F30-0864-5247-529D-E7B4FA31E1E7}"/>
              </a:ext>
            </a:extLst>
          </p:cNvPr>
          <p:cNvGrpSpPr/>
          <p:nvPr userDrawn="1"/>
        </p:nvGrpSpPr>
        <p:grpSpPr>
          <a:xfrm>
            <a:off x="1598771" y="1349219"/>
            <a:ext cx="9183429" cy="564444"/>
            <a:chOff x="5638800" y="762000"/>
            <a:chExt cx="10744200" cy="762000"/>
          </a:xfrm>
        </p:grpSpPr>
        <p:sp>
          <p:nvSpPr>
            <p:cNvPr id="11" name="Rounded Rectangle 70">
              <a:extLst>
                <a:ext uri="{FF2B5EF4-FFF2-40B4-BE49-F238E27FC236}">
                  <a16:creationId xmlns:a16="http://schemas.microsoft.com/office/drawing/2014/main" id="{2BB8B370-C731-746E-821C-50FBC2AF32B5}"/>
                </a:ext>
              </a:extLst>
            </p:cNvPr>
            <p:cNvSpPr/>
            <p:nvPr/>
          </p:nvSpPr>
          <p:spPr>
            <a:xfrm>
              <a:off x="5638800" y="762000"/>
              <a:ext cx="10744200" cy="762000"/>
            </a:xfrm>
            <a:prstGeom prst="roundRect">
              <a:avLst>
                <a:gd name="adj" fmla="val 50000"/>
              </a:avLst>
            </a:prstGeom>
            <a:solidFill>
              <a:srgbClr val="00CCFF"/>
            </a:solidFill>
            <a:ln w="38100">
              <a:solidFill>
                <a:srgbClr val="C24AB7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3" dirty="0"/>
            </a:p>
          </p:txBody>
        </p:sp>
        <p:sp>
          <p:nvSpPr>
            <p:cNvPr id="12" name="Rounded Rectangle 71">
              <a:extLst>
                <a:ext uri="{FF2B5EF4-FFF2-40B4-BE49-F238E27FC236}">
                  <a16:creationId xmlns:a16="http://schemas.microsoft.com/office/drawing/2014/main" id="{04E836F6-9A4F-C105-9D9D-DA037DA256A0}"/>
                </a:ext>
              </a:extLst>
            </p:cNvPr>
            <p:cNvSpPr/>
            <p:nvPr/>
          </p:nvSpPr>
          <p:spPr>
            <a:xfrm>
              <a:off x="5769827" y="914400"/>
              <a:ext cx="10416633" cy="38100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 w="57150">
              <a:solidFill>
                <a:srgbClr val="C24A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3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0AF3377-BB6A-65B0-8623-B085CB57848C}"/>
              </a:ext>
            </a:extLst>
          </p:cNvPr>
          <p:cNvGrpSpPr/>
          <p:nvPr userDrawn="1"/>
        </p:nvGrpSpPr>
        <p:grpSpPr>
          <a:xfrm>
            <a:off x="1576887" y="1431336"/>
            <a:ext cx="1191015" cy="3545509"/>
            <a:chOff x="1315542" y="1561964"/>
            <a:chExt cx="1191015" cy="354550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2A757DD-96DD-4DF7-3144-7DE4B0B14267}"/>
                </a:ext>
              </a:extLst>
            </p:cNvPr>
            <p:cNvGrpSpPr/>
            <p:nvPr/>
          </p:nvGrpSpPr>
          <p:grpSpPr>
            <a:xfrm>
              <a:off x="1315542" y="1561964"/>
              <a:ext cx="1191015" cy="3545509"/>
              <a:chOff x="1315542" y="1561964"/>
              <a:chExt cx="1191015" cy="3545509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BBE5D19C-528E-2C8F-2212-99A4A404283C}"/>
                  </a:ext>
                </a:extLst>
              </p:cNvPr>
              <p:cNvSpPr/>
              <p:nvPr/>
            </p:nvSpPr>
            <p:spPr>
              <a:xfrm>
                <a:off x="1315542" y="3947226"/>
                <a:ext cx="1191015" cy="1160247"/>
              </a:xfrm>
              <a:prstGeom prst="ellipse">
                <a:avLst/>
              </a:prstGeom>
              <a:solidFill>
                <a:srgbClr val="00CCFF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0" b="1">
                    <a:ln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স</a:t>
                </a:r>
                <a:endParaRPr lang="en-US" sz="8000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grpSp>
            <p:nvGrpSpPr>
              <p:cNvPr id="17" name="Group 20">
                <a:extLst>
                  <a:ext uri="{FF2B5EF4-FFF2-40B4-BE49-F238E27FC236}">
                    <a16:creationId xmlns:a16="http://schemas.microsoft.com/office/drawing/2014/main" id="{AA613433-A5CD-F803-52B5-A0399509213C}"/>
                  </a:ext>
                </a:extLst>
              </p:cNvPr>
              <p:cNvGrpSpPr/>
              <p:nvPr/>
            </p:nvGrpSpPr>
            <p:grpSpPr>
              <a:xfrm>
                <a:off x="1599309" y="1561964"/>
                <a:ext cx="563252" cy="388143"/>
                <a:chOff x="6528435" y="702020"/>
                <a:chExt cx="685800" cy="685800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DC34CBBA-D383-FE5B-5F7B-A20C6AE2B809}"/>
                    </a:ext>
                  </a:extLst>
                </p:cNvPr>
                <p:cNvSpPr/>
                <p:nvPr/>
              </p:nvSpPr>
              <p:spPr>
                <a:xfrm>
                  <a:off x="6528435" y="702020"/>
                  <a:ext cx="685800" cy="685800"/>
                </a:xfrm>
                <a:prstGeom prst="ellipse">
                  <a:avLst/>
                </a:prstGeom>
                <a:solidFill>
                  <a:srgbClr val="C24AB7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33" b="1" dirty="0">
                    <a:ln>
                      <a:solidFill>
                        <a:srgbClr val="C00000"/>
                      </a:solidFill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510EC9A2-2A34-95A4-FE4D-B2842B4B4807}"/>
                    </a:ext>
                  </a:extLst>
                </p:cNvPr>
                <p:cNvSpPr/>
                <p:nvPr/>
              </p:nvSpPr>
              <p:spPr>
                <a:xfrm>
                  <a:off x="6680959" y="863127"/>
                  <a:ext cx="381000" cy="381000"/>
                </a:xfrm>
                <a:prstGeom prst="ellipse">
                  <a:avLst/>
                </a:prstGeom>
                <a:solidFill>
                  <a:srgbClr val="00CCFF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33" b="1" dirty="0">
                    <a:ln>
                      <a:solidFill>
                        <a:srgbClr val="C00000"/>
                      </a:solidFill>
                    </a:ln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5F630048-0F4B-B235-559C-B25A74008D4D}"/>
                  </a:ext>
                </a:extLst>
              </p:cNvPr>
              <p:cNvCxnSpPr>
                <a:cxnSpLocks/>
                <a:stCxn id="19" idx="4"/>
                <a:endCxn id="15" idx="5"/>
              </p:cNvCxnSpPr>
              <p:nvPr/>
            </p:nvCxnSpPr>
            <p:spPr>
              <a:xfrm flipH="1">
                <a:off x="1861001" y="1950107"/>
                <a:ext cx="19934" cy="2009964"/>
              </a:xfrm>
              <a:prstGeom prst="line">
                <a:avLst/>
              </a:prstGeom>
              <a:ln w="76200">
                <a:solidFill>
                  <a:srgbClr val="00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Freeform 133">
              <a:extLst>
                <a:ext uri="{FF2B5EF4-FFF2-40B4-BE49-F238E27FC236}">
                  <a16:creationId xmlns:a16="http://schemas.microsoft.com/office/drawing/2014/main" id="{B7B4EA02-5413-7558-80BB-A68CE0B183AC}"/>
                </a:ext>
              </a:extLst>
            </p:cNvPr>
            <p:cNvSpPr/>
            <p:nvPr/>
          </p:nvSpPr>
          <p:spPr>
            <a:xfrm>
              <a:off x="1727750" y="3894732"/>
              <a:ext cx="355337" cy="128864"/>
            </a:xfrm>
            <a:custGeom>
              <a:avLst/>
              <a:gdLst>
                <a:gd name="connsiteX0" fmla="*/ 123825 w 279400"/>
                <a:gd name="connsiteY0" fmla="*/ 0 h 225425"/>
                <a:gd name="connsiteX1" fmla="*/ 47625 w 279400"/>
                <a:gd name="connsiteY1" fmla="*/ 190500 h 225425"/>
                <a:gd name="connsiteX2" fmla="*/ 47625 w 279400"/>
                <a:gd name="connsiteY2" fmla="*/ 209550 h 225425"/>
                <a:gd name="connsiteX3" fmla="*/ 276225 w 279400"/>
                <a:gd name="connsiteY3" fmla="*/ 171450 h 225425"/>
                <a:gd name="connsiteX4" fmla="*/ 28575 w 279400"/>
                <a:gd name="connsiteY4" fmla="*/ 38100 h 225425"/>
                <a:gd name="connsiteX5" fmla="*/ 104775 w 279400"/>
                <a:gd name="connsiteY5" fmla="*/ 114300 h 22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9400" h="225425">
                  <a:moveTo>
                    <a:pt x="123825" y="0"/>
                  </a:moveTo>
                  <a:cubicBezTo>
                    <a:pt x="98425" y="63500"/>
                    <a:pt x="60325" y="155575"/>
                    <a:pt x="47625" y="190500"/>
                  </a:cubicBezTo>
                  <a:cubicBezTo>
                    <a:pt x="34925" y="225425"/>
                    <a:pt x="9525" y="212725"/>
                    <a:pt x="47625" y="209550"/>
                  </a:cubicBezTo>
                  <a:cubicBezTo>
                    <a:pt x="85725" y="206375"/>
                    <a:pt x="279400" y="200025"/>
                    <a:pt x="276225" y="171450"/>
                  </a:cubicBezTo>
                  <a:cubicBezTo>
                    <a:pt x="273050" y="142875"/>
                    <a:pt x="57150" y="47625"/>
                    <a:pt x="28575" y="38100"/>
                  </a:cubicBezTo>
                  <a:cubicBezTo>
                    <a:pt x="0" y="28575"/>
                    <a:pt x="104775" y="114300"/>
                    <a:pt x="104775" y="11430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33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9964370-A357-A589-D04F-0F42949151C8}"/>
              </a:ext>
            </a:extLst>
          </p:cNvPr>
          <p:cNvGrpSpPr/>
          <p:nvPr userDrawn="1"/>
        </p:nvGrpSpPr>
        <p:grpSpPr>
          <a:xfrm>
            <a:off x="2899935" y="1464424"/>
            <a:ext cx="1191016" cy="3512422"/>
            <a:chOff x="2533737" y="1542557"/>
            <a:chExt cx="1191016" cy="351242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EF447E5-7E42-710C-B209-E700CA0BBFB3}"/>
                </a:ext>
              </a:extLst>
            </p:cNvPr>
            <p:cNvSpPr/>
            <p:nvPr/>
          </p:nvSpPr>
          <p:spPr>
            <a:xfrm>
              <a:off x="2533737" y="3894732"/>
              <a:ext cx="1191016" cy="1160247"/>
            </a:xfrm>
            <a:prstGeom prst="ellipse">
              <a:avLst/>
            </a:prstGeom>
            <a:solidFill>
              <a:srgbClr val="00CCFF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বা</a:t>
              </a:r>
              <a:endParaRPr lang="en-US" sz="8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23" name="Group 46">
              <a:extLst>
                <a:ext uri="{FF2B5EF4-FFF2-40B4-BE49-F238E27FC236}">
                  <a16:creationId xmlns:a16="http://schemas.microsoft.com/office/drawing/2014/main" id="{09C239E6-8865-4FDB-C10D-0C95DC1E797B}"/>
                </a:ext>
              </a:extLst>
            </p:cNvPr>
            <p:cNvGrpSpPr/>
            <p:nvPr/>
          </p:nvGrpSpPr>
          <p:grpSpPr>
            <a:xfrm>
              <a:off x="2955173" y="1844446"/>
              <a:ext cx="355337" cy="2141967"/>
              <a:chOff x="6943725" y="1126623"/>
              <a:chExt cx="279400" cy="3747002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CBE5D537-196F-8A8F-B2E9-5FBBA3EB418D}"/>
                  </a:ext>
                </a:extLst>
              </p:cNvPr>
              <p:cNvCxnSpPr>
                <a:cxnSpLocks/>
                <a:stCxn id="26" idx="4"/>
              </p:cNvCxnSpPr>
              <p:nvPr/>
            </p:nvCxnSpPr>
            <p:spPr>
              <a:xfrm flipH="1">
                <a:off x="7085012" y="1126623"/>
                <a:ext cx="14798" cy="3597777"/>
              </a:xfrm>
              <a:prstGeom prst="line">
                <a:avLst/>
              </a:prstGeom>
              <a:ln w="76200">
                <a:solidFill>
                  <a:srgbClr val="00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Freeform 129">
                <a:extLst>
                  <a:ext uri="{FF2B5EF4-FFF2-40B4-BE49-F238E27FC236}">
                    <a16:creationId xmlns:a16="http://schemas.microsoft.com/office/drawing/2014/main" id="{625874BA-BC49-29FA-C7B3-4A77C8D6D920}"/>
                  </a:ext>
                </a:extLst>
              </p:cNvPr>
              <p:cNvSpPr/>
              <p:nvPr/>
            </p:nvSpPr>
            <p:spPr>
              <a:xfrm>
                <a:off x="6943725" y="4648200"/>
                <a:ext cx="279400" cy="225425"/>
              </a:xfrm>
              <a:custGeom>
                <a:avLst/>
                <a:gdLst>
                  <a:gd name="connsiteX0" fmla="*/ 123825 w 279400"/>
                  <a:gd name="connsiteY0" fmla="*/ 0 h 225425"/>
                  <a:gd name="connsiteX1" fmla="*/ 47625 w 279400"/>
                  <a:gd name="connsiteY1" fmla="*/ 190500 h 225425"/>
                  <a:gd name="connsiteX2" fmla="*/ 47625 w 279400"/>
                  <a:gd name="connsiteY2" fmla="*/ 209550 h 225425"/>
                  <a:gd name="connsiteX3" fmla="*/ 276225 w 279400"/>
                  <a:gd name="connsiteY3" fmla="*/ 171450 h 225425"/>
                  <a:gd name="connsiteX4" fmla="*/ 28575 w 279400"/>
                  <a:gd name="connsiteY4" fmla="*/ 38100 h 225425"/>
                  <a:gd name="connsiteX5" fmla="*/ 104775 w 279400"/>
                  <a:gd name="connsiteY5" fmla="*/ 114300 h 22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9400" h="225425">
                    <a:moveTo>
                      <a:pt x="123825" y="0"/>
                    </a:moveTo>
                    <a:cubicBezTo>
                      <a:pt x="98425" y="63500"/>
                      <a:pt x="60325" y="155575"/>
                      <a:pt x="47625" y="190500"/>
                    </a:cubicBezTo>
                    <a:cubicBezTo>
                      <a:pt x="34925" y="225425"/>
                      <a:pt x="9525" y="212725"/>
                      <a:pt x="47625" y="209550"/>
                    </a:cubicBezTo>
                    <a:cubicBezTo>
                      <a:pt x="85725" y="206375"/>
                      <a:pt x="279400" y="200025"/>
                      <a:pt x="276225" y="171450"/>
                    </a:cubicBezTo>
                    <a:cubicBezTo>
                      <a:pt x="273050" y="142875"/>
                      <a:pt x="57150" y="47625"/>
                      <a:pt x="28575" y="38100"/>
                    </a:cubicBezTo>
                    <a:cubicBezTo>
                      <a:pt x="0" y="28575"/>
                      <a:pt x="104775" y="114300"/>
                      <a:pt x="104775" y="11430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4" name="Group 20">
              <a:extLst>
                <a:ext uri="{FF2B5EF4-FFF2-40B4-BE49-F238E27FC236}">
                  <a16:creationId xmlns:a16="http://schemas.microsoft.com/office/drawing/2014/main" id="{CFD9F95E-7297-F597-2D1A-A2EF12981B85}"/>
                </a:ext>
              </a:extLst>
            </p:cNvPr>
            <p:cNvGrpSpPr/>
            <p:nvPr/>
          </p:nvGrpSpPr>
          <p:grpSpPr>
            <a:xfrm>
              <a:off x="2872054" y="1542557"/>
              <a:ext cx="563252" cy="388143"/>
              <a:chOff x="6477893" y="667730"/>
              <a:chExt cx="685800" cy="685800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EB38B23-9B6A-3006-06D9-41985EEA39D0}"/>
                  </a:ext>
                </a:extLst>
              </p:cNvPr>
              <p:cNvSpPr/>
              <p:nvPr/>
            </p:nvSpPr>
            <p:spPr>
              <a:xfrm>
                <a:off x="6477893" y="667730"/>
                <a:ext cx="685800" cy="685800"/>
              </a:xfrm>
              <a:prstGeom prst="ellipse">
                <a:avLst/>
              </a:prstGeom>
              <a:solidFill>
                <a:srgbClr val="C24AB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8028470-75D9-7E56-B7FC-88849B3C39DC}"/>
                  </a:ext>
                </a:extLst>
              </p:cNvPr>
              <p:cNvSpPr/>
              <p:nvPr/>
            </p:nvSpPr>
            <p:spPr>
              <a:xfrm>
                <a:off x="6630293" y="820130"/>
                <a:ext cx="381000" cy="381000"/>
              </a:xfrm>
              <a:prstGeom prst="ellipse">
                <a:avLst/>
              </a:prstGeom>
              <a:solidFill>
                <a:srgbClr val="00C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13BCC8B-04AF-05BF-624C-85968831285E}"/>
              </a:ext>
            </a:extLst>
          </p:cNvPr>
          <p:cNvGrpSpPr/>
          <p:nvPr userDrawn="1"/>
        </p:nvGrpSpPr>
        <p:grpSpPr>
          <a:xfrm>
            <a:off x="9513370" y="1436715"/>
            <a:ext cx="1191016" cy="3514369"/>
            <a:chOff x="9115668" y="1524731"/>
            <a:chExt cx="1191016" cy="351436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139CAE1-109D-D603-C88E-DB7541EC5056}"/>
                </a:ext>
              </a:extLst>
            </p:cNvPr>
            <p:cNvSpPr/>
            <p:nvPr/>
          </p:nvSpPr>
          <p:spPr>
            <a:xfrm>
              <a:off x="9115668" y="3878853"/>
              <a:ext cx="1191016" cy="1160247"/>
            </a:xfrm>
            <a:prstGeom prst="ellipse">
              <a:avLst/>
            </a:prstGeom>
            <a:solidFill>
              <a:srgbClr val="00CCFF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en-US" sz="8000" b="1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80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31" name="Group 46">
              <a:extLst>
                <a:ext uri="{FF2B5EF4-FFF2-40B4-BE49-F238E27FC236}">
                  <a16:creationId xmlns:a16="http://schemas.microsoft.com/office/drawing/2014/main" id="{274F5DA8-9C4F-F804-1935-54EC757C068F}"/>
                </a:ext>
              </a:extLst>
            </p:cNvPr>
            <p:cNvGrpSpPr/>
            <p:nvPr/>
          </p:nvGrpSpPr>
          <p:grpSpPr>
            <a:xfrm>
              <a:off x="9511299" y="1914067"/>
              <a:ext cx="369091" cy="1988236"/>
              <a:chOff x="6891913" y="1399300"/>
              <a:chExt cx="279400" cy="3478076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B3A80F3-16F2-5FD7-6DDC-3C7DB8BF6A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35576" y="1399300"/>
                <a:ext cx="5837" cy="3478076"/>
              </a:xfrm>
              <a:prstGeom prst="line">
                <a:avLst/>
              </a:prstGeom>
              <a:ln w="76200">
                <a:solidFill>
                  <a:srgbClr val="00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Freeform 116">
                <a:extLst>
                  <a:ext uri="{FF2B5EF4-FFF2-40B4-BE49-F238E27FC236}">
                    <a16:creationId xmlns:a16="http://schemas.microsoft.com/office/drawing/2014/main" id="{20740CAC-C763-F122-1BE0-FC3CDE954919}"/>
                  </a:ext>
                </a:extLst>
              </p:cNvPr>
              <p:cNvSpPr/>
              <p:nvPr/>
            </p:nvSpPr>
            <p:spPr>
              <a:xfrm>
                <a:off x="6891913" y="4650289"/>
                <a:ext cx="279400" cy="225425"/>
              </a:xfrm>
              <a:custGeom>
                <a:avLst/>
                <a:gdLst>
                  <a:gd name="connsiteX0" fmla="*/ 123825 w 279400"/>
                  <a:gd name="connsiteY0" fmla="*/ 0 h 225425"/>
                  <a:gd name="connsiteX1" fmla="*/ 47625 w 279400"/>
                  <a:gd name="connsiteY1" fmla="*/ 190500 h 225425"/>
                  <a:gd name="connsiteX2" fmla="*/ 47625 w 279400"/>
                  <a:gd name="connsiteY2" fmla="*/ 209550 h 225425"/>
                  <a:gd name="connsiteX3" fmla="*/ 276225 w 279400"/>
                  <a:gd name="connsiteY3" fmla="*/ 171450 h 225425"/>
                  <a:gd name="connsiteX4" fmla="*/ 28575 w 279400"/>
                  <a:gd name="connsiteY4" fmla="*/ 38100 h 225425"/>
                  <a:gd name="connsiteX5" fmla="*/ 104775 w 279400"/>
                  <a:gd name="connsiteY5" fmla="*/ 114300 h 22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9400" h="225425">
                    <a:moveTo>
                      <a:pt x="123825" y="0"/>
                    </a:moveTo>
                    <a:cubicBezTo>
                      <a:pt x="98425" y="63500"/>
                      <a:pt x="60325" y="155575"/>
                      <a:pt x="47625" y="190500"/>
                    </a:cubicBezTo>
                    <a:cubicBezTo>
                      <a:pt x="34925" y="225425"/>
                      <a:pt x="9525" y="212725"/>
                      <a:pt x="47625" y="209550"/>
                    </a:cubicBezTo>
                    <a:cubicBezTo>
                      <a:pt x="85725" y="206375"/>
                      <a:pt x="279400" y="200025"/>
                      <a:pt x="276225" y="171450"/>
                    </a:cubicBezTo>
                    <a:cubicBezTo>
                      <a:pt x="273050" y="142875"/>
                      <a:pt x="57150" y="47625"/>
                      <a:pt x="28575" y="38100"/>
                    </a:cubicBezTo>
                    <a:cubicBezTo>
                      <a:pt x="0" y="28575"/>
                      <a:pt x="104775" y="114300"/>
                      <a:pt x="104775" y="11430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32" name="Group 20">
              <a:extLst>
                <a:ext uri="{FF2B5EF4-FFF2-40B4-BE49-F238E27FC236}">
                  <a16:creationId xmlns:a16="http://schemas.microsoft.com/office/drawing/2014/main" id="{99A45E3D-80D1-17E8-10A2-1B9EA3E7C62E}"/>
                </a:ext>
              </a:extLst>
            </p:cNvPr>
            <p:cNvGrpSpPr/>
            <p:nvPr/>
          </p:nvGrpSpPr>
          <p:grpSpPr>
            <a:xfrm>
              <a:off x="9434952" y="1524731"/>
              <a:ext cx="563252" cy="388143"/>
              <a:chOff x="6543893" y="788634"/>
              <a:chExt cx="685800" cy="685800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6607860-592C-B6EF-120F-8211047C75BF}"/>
                  </a:ext>
                </a:extLst>
              </p:cNvPr>
              <p:cNvSpPr/>
              <p:nvPr/>
            </p:nvSpPr>
            <p:spPr>
              <a:xfrm>
                <a:off x="6543893" y="788634"/>
                <a:ext cx="685800" cy="685800"/>
              </a:xfrm>
              <a:prstGeom prst="ellipse">
                <a:avLst/>
              </a:prstGeom>
              <a:solidFill>
                <a:srgbClr val="C24AB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0E4E992C-688F-75D1-0FE2-021E5B331709}"/>
                  </a:ext>
                </a:extLst>
              </p:cNvPr>
              <p:cNvSpPr/>
              <p:nvPr/>
            </p:nvSpPr>
            <p:spPr>
              <a:xfrm>
                <a:off x="6696293" y="941034"/>
                <a:ext cx="381000" cy="381000"/>
              </a:xfrm>
              <a:prstGeom prst="ellipse">
                <a:avLst/>
              </a:prstGeom>
              <a:solidFill>
                <a:srgbClr val="00C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69470D8-E688-CE32-F5FC-1DA6CE9D4BB9}"/>
              </a:ext>
            </a:extLst>
          </p:cNvPr>
          <p:cNvGrpSpPr/>
          <p:nvPr userDrawn="1"/>
        </p:nvGrpSpPr>
        <p:grpSpPr>
          <a:xfrm>
            <a:off x="5490347" y="1443480"/>
            <a:ext cx="1211305" cy="3488877"/>
            <a:chOff x="5103824" y="1509657"/>
            <a:chExt cx="1211305" cy="3488877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DFF79CA-F303-2331-4A45-353F6AA7D952}"/>
                </a:ext>
              </a:extLst>
            </p:cNvPr>
            <p:cNvSpPr/>
            <p:nvPr/>
          </p:nvSpPr>
          <p:spPr>
            <a:xfrm>
              <a:off x="5103824" y="3838287"/>
              <a:ext cx="1211305" cy="1160247"/>
            </a:xfrm>
            <a:prstGeom prst="ellipse">
              <a:avLst/>
            </a:prstGeom>
            <a:solidFill>
              <a:srgbClr val="00CCFF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endParaRPr lang="en-US" sz="8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39" name="Group 46">
              <a:extLst>
                <a:ext uri="{FF2B5EF4-FFF2-40B4-BE49-F238E27FC236}">
                  <a16:creationId xmlns:a16="http://schemas.microsoft.com/office/drawing/2014/main" id="{703B64F4-3906-E05E-9ACF-3428DFF279DF}"/>
                </a:ext>
              </a:extLst>
            </p:cNvPr>
            <p:cNvGrpSpPr/>
            <p:nvPr/>
          </p:nvGrpSpPr>
          <p:grpSpPr>
            <a:xfrm>
              <a:off x="5562414" y="1897800"/>
              <a:ext cx="355337" cy="2045486"/>
              <a:chOff x="6943725" y="1295400"/>
              <a:chExt cx="279400" cy="3578225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02184510-94F3-694B-3470-A368BF7E2AA6}"/>
                  </a:ext>
                </a:extLst>
              </p:cNvPr>
              <p:cNvCxnSpPr/>
              <p:nvPr/>
            </p:nvCxnSpPr>
            <p:spPr>
              <a:xfrm rot="5400000">
                <a:off x="5371306" y="3009106"/>
                <a:ext cx="3429000" cy="1588"/>
              </a:xfrm>
              <a:prstGeom prst="line">
                <a:avLst/>
              </a:prstGeom>
              <a:ln w="76200">
                <a:solidFill>
                  <a:srgbClr val="00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Freeform 127">
                <a:extLst>
                  <a:ext uri="{FF2B5EF4-FFF2-40B4-BE49-F238E27FC236}">
                    <a16:creationId xmlns:a16="http://schemas.microsoft.com/office/drawing/2014/main" id="{01C8E6F4-303A-E0BF-425C-F154B3E56157}"/>
                  </a:ext>
                </a:extLst>
              </p:cNvPr>
              <p:cNvSpPr/>
              <p:nvPr/>
            </p:nvSpPr>
            <p:spPr>
              <a:xfrm>
                <a:off x="6943725" y="4648200"/>
                <a:ext cx="279400" cy="225425"/>
              </a:xfrm>
              <a:custGeom>
                <a:avLst/>
                <a:gdLst>
                  <a:gd name="connsiteX0" fmla="*/ 123825 w 279400"/>
                  <a:gd name="connsiteY0" fmla="*/ 0 h 225425"/>
                  <a:gd name="connsiteX1" fmla="*/ 47625 w 279400"/>
                  <a:gd name="connsiteY1" fmla="*/ 190500 h 225425"/>
                  <a:gd name="connsiteX2" fmla="*/ 47625 w 279400"/>
                  <a:gd name="connsiteY2" fmla="*/ 209550 h 225425"/>
                  <a:gd name="connsiteX3" fmla="*/ 276225 w 279400"/>
                  <a:gd name="connsiteY3" fmla="*/ 171450 h 225425"/>
                  <a:gd name="connsiteX4" fmla="*/ 28575 w 279400"/>
                  <a:gd name="connsiteY4" fmla="*/ 38100 h 225425"/>
                  <a:gd name="connsiteX5" fmla="*/ 104775 w 279400"/>
                  <a:gd name="connsiteY5" fmla="*/ 114300 h 22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9400" h="225425">
                    <a:moveTo>
                      <a:pt x="123825" y="0"/>
                    </a:moveTo>
                    <a:cubicBezTo>
                      <a:pt x="98425" y="63500"/>
                      <a:pt x="60325" y="155575"/>
                      <a:pt x="47625" y="190500"/>
                    </a:cubicBezTo>
                    <a:cubicBezTo>
                      <a:pt x="34925" y="225425"/>
                      <a:pt x="9525" y="212725"/>
                      <a:pt x="47625" y="209550"/>
                    </a:cubicBezTo>
                    <a:cubicBezTo>
                      <a:pt x="85725" y="206375"/>
                      <a:pt x="279400" y="200025"/>
                      <a:pt x="276225" y="171450"/>
                    </a:cubicBezTo>
                    <a:cubicBezTo>
                      <a:pt x="273050" y="142875"/>
                      <a:pt x="57150" y="47625"/>
                      <a:pt x="28575" y="38100"/>
                    </a:cubicBezTo>
                    <a:cubicBezTo>
                      <a:pt x="0" y="28575"/>
                      <a:pt x="104775" y="114300"/>
                      <a:pt x="104775" y="11430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0" name="Group 20">
              <a:extLst>
                <a:ext uri="{FF2B5EF4-FFF2-40B4-BE49-F238E27FC236}">
                  <a16:creationId xmlns:a16="http://schemas.microsoft.com/office/drawing/2014/main" id="{FC319B97-703E-DA4F-2FED-8A3E0AD4256A}"/>
                </a:ext>
              </a:extLst>
            </p:cNvPr>
            <p:cNvGrpSpPr/>
            <p:nvPr/>
          </p:nvGrpSpPr>
          <p:grpSpPr>
            <a:xfrm>
              <a:off x="5477776" y="1509657"/>
              <a:ext cx="563252" cy="388143"/>
              <a:chOff x="6450147" y="685800"/>
              <a:chExt cx="685800" cy="685800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BCF8F7D7-AAB9-FD54-9BF4-7E5746EB1EFF}"/>
                  </a:ext>
                </a:extLst>
              </p:cNvPr>
              <p:cNvSpPr/>
              <p:nvPr/>
            </p:nvSpPr>
            <p:spPr>
              <a:xfrm>
                <a:off x="6450147" y="685800"/>
                <a:ext cx="685800" cy="685800"/>
              </a:xfrm>
              <a:prstGeom prst="ellipse">
                <a:avLst/>
              </a:prstGeom>
              <a:solidFill>
                <a:srgbClr val="C24AB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B67C5AB-9B76-59B9-C029-202FA7311523}"/>
                  </a:ext>
                </a:extLst>
              </p:cNvPr>
              <p:cNvSpPr/>
              <p:nvPr/>
            </p:nvSpPr>
            <p:spPr>
              <a:xfrm>
                <a:off x="6602547" y="838200"/>
                <a:ext cx="381000" cy="381000"/>
              </a:xfrm>
              <a:prstGeom prst="ellipse">
                <a:avLst/>
              </a:prstGeom>
              <a:solidFill>
                <a:srgbClr val="00C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C58B63F-80F0-E7AB-58AB-4A24BA265C90}"/>
              </a:ext>
            </a:extLst>
          </p:cNvPr>
          <p:cNvGrpSpPr/>
          <p:nvPr userDrawn="1"/>
        </p:nvGrpSpPr>
        <p:grpSpPr>
          <a:xfrm>
            <a:off x="8137356" y="1384972"/>
            <a:ext cx="1253701" cy="3547385"/>
            <a:chOff x="7736597" y="1513971"/>
            <a:chExt cx="1253701" cy="354738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62F5DE7-FFD8-DA51-77C3-5BFE7F5E46FB}"/>
                </a:ext>
              </a:extLst>
            </p:cNvPr>
            <p:cNvGrpSpPr/>
            <p:nvPr/>
          </p:nvGrpSpPr>
          <p:grpSpPr>
            <a:xfrm>
              <a:off x="8149610" y="1897800"/>
              <a:ext cx="369091" cy="2045486"/>
              <a:chOff x="6943725" y="1295400"/>
              <a:chExt cx="279400" cy="3578225"/>
            </a:xfrm>
          </p:grpSpPr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79DD2FCF-8E6D-4D10-A200-7B9BAF57F858}"/>
                  </a:ext>
                </a:extLst>
              </p:cNvPr>
              <p:cNvCxnSpPr/>
              <p:nvPr/>
            </p:nvCxnSpPr>
            <p:spPr>
              <a:xfrm rot="5400000">
                <a:off x="5371306" y="3009106"/>
                <a:ext cx="3429000" cy="1588"/>
              </a:xfrm>
              <a:prstGeom prst="line">
                <a:avLst/>
              </a:prstGeom>
              <a:ln w="76200">
                <a:solidFill>
                  <a:srgbClr val="00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Freeform 118">
                <a:extLst>
                  <a:ext uri="{FF2B5EF4-FFF2-40B4-BE49-F238E27FC236}">
                    <a16:creationId xmlns:a16="http://schemas.microsoft.com/office/drawing/2014/main" id="{EA90E73B-E2C0-BA1A-B20D-F60D9D1051C9}"/>
                  </a:ext>
                </a:extLst>
              </p:cNvPr>
              <p:cNvSpPr/>
              <p:nvPr/>
            </p:nvSpPr>
            <p:spPr>
              <a:xfrm>
                <a:off x="6943725" y="4648200"/>
                <a:ext cx="279400" cy="225425"/>
              </a:xfrm>
              <a:custGeom>
                <a:avLst/>
                <a:gdLst>
                  <a:gd name="connsiteX0" fmla="*/ 123825 w 279400"/>
                  <a:gd name="connsiteY0" fmla="*/ 0 h 225425"/>
                  <a:gd name="connsiteX1" fmla="*/ 47625 w 279400"/>
                  <a:gd name="connsiteY1" fmla="*/ 190500 h 225425"/>
                  <a:gd name="connsiteX2" fmla="*/ 47625 w 279400"/>
                  <a:gd name="connsiteY2" fmla="*/ 209550 h 225425"/>
                  <a:gd name="connsiteX3" fmla="*/ 276225 w 279400"/>
                  <a:gd name="connsiteY3" fmla="*/ 171450 h 225425"/>
                  <a:gd name="connsiteX4" fmla="*/ 28575 w 279400"/>
                  <a:gd name="connsiteY4" fmla="*/ 38100 h 225425"/>
                  <a:gd name="connsiteX5" fmla="*/ 104775 w 279400"/>
                  <a:gd name="connsiteY5" fmla="*/ 114300 h 22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9400" h="225425">
                    <a:moveTo>
                      <a:pt x="123825" y="0"/>
                    </a:moveTo>
                    <a:cubicBezTo>
                      <a:pt x="98425" y="63500"/>
                      <a:pt x="60325" y="155575"/>
                      <a:pt x="47625" y="190500"/>
                    </a:cubicBezTo>
                    <a:cubicBezTo>
                      <a:pt x="34925" y="225425"/>
                      <a:pt x="9525" y="212725"/>
                      <a:pt x="47625" y="209550"/>
                    </a:cubicBezTo>
                    <a:cubicBezTo>
                      <a:pt x="85725" y="206375"/>
                      <a:pt x="279400" y="200025"/>
                      <a:pt x="276225" y="171450"/>
                    </a:cubicBezTo>
                    <a:cubicBezTo>
                      <a:pt x="273050" y="142875"/>
                      <a:pt x="57150" y="47625"/>
                      <a:pt x="28575" y="38100"/>
                    </a:cubicBezTo>
                    <a:cubicBezTo>
                      <a:pt x="0" y="28575"/>
                      <a:pt x="104775" y="114300"/>
                      <a:pt x="104775" y="11430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ABD1247-1B04-BEDC-F767-4750A4D17CFE}"/>
                </a:ext>
              </a:extLst>
            </p:cNvPr>
            <p:cNvSpPr/>
            <p:nvPr/>
          </p:nvSpPr>
          <p:spPr>
            <a:xfrm>
              <a:off x="8065757" y="1513971"/>
              <a:ext cx="585054" cy="388143"/>
            </a:xfrm>
            <a:prstGeom prst="ellipse">
              <a:avLst/>
            </a:prstGeom>
            <a:solidFill>
              <a:srgbClr val="C24A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3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18D654-1890-075D-A7FA-0CEB0B7C7949}"/>
                </a:ext>
              </a:extLst>
            </p:cNvPr>
            <p:cNvSpPr/>
            <p:nvPr/>
          </p:nvSpPr>
          <p:spPr>
            <a:xfrm>
              <a:off x="8195769" y="1600225"/>
              <a:ext cx="325030" cy="215635"/>
            </a:xfrm>
            <a:prstGeom prst="ellipse">
              <a:avLst/>
            </a:prstGeom>
            <a:solidFill>
              <a:srgbClr val="00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3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2468024-9401-AB32-91F2-7E396F4D4DF3}"/>
                </a:ext>
              </a:extLst>
            </p:cNvPr>
            <p:cNvSpPr/>
            <p:nvPr/>
          </p:nvSpPr>
          <p:spPr>
            <a:xfrm>
              <a:off x="7736597" y="3901109"/>
              <a:ext cx="1253701" cy="1160247"/>
            </a:xfrm>
            <a:prstGeom prst="ellipse">
              <a:avLst/>
            </a:prstGeom>
            <a:solidFill>
              <a:srgbClr val="00CCFF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endParaRPr lang="en-US" sz="8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4E6DED7-BB23-516C-79A7-475B27387713}"/>
              </a:ext>
            </a:extLst>
          </p:cNvPr>
          <p:cNvGrpSpPr/>
          <p:nvPr userDrawn="1"/>
        </p:nvGrpSpPr>
        <p:grpSpPr>
          <a:xfrm>
            <a:off x="4205589" y="1443480"/>
            <a:ext cx="1191016" cy="3502195"/>
            <a:chOff x="3787438" y="1552784"/>
            <a:chExt cx="1191016" cy="3502195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F3EDBF9-07DF-F4F4-E7DC-D761C9665ABA}"/>
                </a:ext>
              </a:extLst>
            </p:cNvPr>
            <p:cNvSpPr/>
            <p:nvPr/>
          </p:nvSpPr>
          <p:spPr>
            <a:xfrm>
              <a:off x="3787438" y="3894732"/>
              <a:ext cx="1191016" cy="1160247"/>
            </a:xfrm>
            <a:prstGeom prst="ellipse">
              <a:avLst/>
            </a:prstGeom>
            <a:solidFill>
              <a:srgbClr val="00CCFF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ই</a:t>
              </a:r>
            </a:p>
          </p:txBody>
        </p:sp>
        <p:grpSp>
          <p:nvGrpSpPr>
            <p:cNvPr id="54" name="Group 46">
              <a:extLst>
                <a:ext uri="{FF2B5EF4-FFF2-40B4-BE49-F238E27FC236}">
                  <a16:creationId xmlns:a16="http://schemas.microsoft.com/office/drawing/2014/main" id="{1DF3DE45-4B73-0663-CD59-15E979DA8198}"/>
                </a:ext>
              </a:extLst>
            </p:cNvPr>
            <p:cNvGrpSpPr/>
            <p:nvPr/>
          </p:nvGrpSpPr>
          <p:grpSpPr>
            <a:xfrm>
              <a:off x="4206844" y="1940927"/>
              <a:ext cx="355337" cy="2045486"/>
              <a:chOff x="6943725" y="1295400"/>
              <a:chExt cx="279400" cy="3578225"/>
            </a:xfrm>
          </p:grpSpPr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8750AD91-4448-E790-670B-2B316E8CE312}"/>
                  </a:ext>
                </a:extLst>
              </p:cNvPr>
              <p:cNvCxnSpPr/>
              <p:nvPr/>
            </p:nvCxnSpPr>
            <p:spPr>
              <a:xfrm rot="5400000">
                <a:off x="5371310" y="3009106"/>
                <a:ext cx="3429000" cy="1588"/>
              </a:xfrm>
              <a:prstGeom prst="line">
                <a:avLst/>
              </a:prstGeom>
              <a:ln w="76200">
                <a:solidFill>
                  <a:srgbClr val="00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Freeform 131">
                <a:extLst>
                  <a:ext uri="{FF2B5EF4-FFF2-40B4-BE49-F238E27FC236}">
                    <a16:creationId xmlns:a16="http://schemas.microsoft.com/office/drawing/2014/main" id="{5C51BCA2-7122-857E-C319-02633C303ECF}"/>
                  </a:ext>
                </a:extLst>
              </p:cNvPr>
              <p:cNvSpPr/>
              <p:nvPr/>
            </p:nvSpPr>
            <p:spPr>
              <a:xfrm>
                <a:off x="6943725" y="4648200"/>
                <a:ext cx="279400" cy="225425"/>
              </a:xfrm>
              <a:custGeom>
                <a:avLst/>
                <a:gdLst>
                  <a:gd name="connsiteX0" fmla="*/ 123825 w 279400"/>
                  <a:gd name="connsiteY0" fmla="*/ 0 h 225425"/>
                  <a:gd name="connsiteX1" fmla="*/ 47625 w 279400"/>
                  <a:gd name="connsiteY1" fmla="*/ 190500 h 225425"/>
                  <a:gd name="connsiteX2" fmla="*/ 47625 w 279400"/>
                  <a:gd name="connsiteY2" fmla="*/ 209550 h 225425"/>
                  <a:gd name="connsiteX3" fmla="*/ 276225 w 279400"/>
                  <a:gd name="connsiteY3" fmla="*/ 171450 h 225425"/>
                  <a:gd name="connsiteX4" fmla="*/ 28575 w 279400"/>
                  <a:gd name="connsiteY4" fmla="*/ 38100 h 225425"/>
                  <a:gd name="connsiteX5" fmla="*/ 104775 w 279400"/>
                  <a:gd name="connsiteY5" fmla="*/ 114300 h 22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9400" h="225425">
                    <a:moveTo>
                      <a:pt x="123825" y="0"/>
                    </a:moveTo>
                    <a:cubicBezTo>
                      <a:pt x="98425" y="63500"/>
                      <a:pt x="60325" y="155575"/>
                      <a:pt x="47625" y="190500"/>
                    </a:cubicBezTo>
                    <a:cubicBezTo>
                      <a:pt x="34925" y="225425"/>
                      <a:pt x="9525" y="212725"/>
                      <a:pt x="47625" y="209550"/>
                    </a:cubicBezTo>
                    <a:cubicBezTo>
                      <a:pt x="85725" y="206375"/>
                      <a:pt x="279400" y="200025"/>
                      <a:pt x="276225" y="171450"/>
                    </a:cubicBezTo>
                    <a:cubicBezTo>
                      <a:pt x="273050" y="142875"/>
                      <a:pt x="57150" y="47625"/>
                      <a:pt x="28575" y="38100"/>
                    </a:cubicBezTo>
                    <a:cubicBezTo>
                      <a:pt x="0" y="28575"/>
                      <a:pt x="104775" y="114300"/>
                      <a:pt x="104775" y="11430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55" name="Group 20">
              <a:extLst>
                <a:ext uri="{FF2B5EF4-FFF2-40B4-BE49-F238E27FC236}">
                  <a16:creationId xmlns:a16="http://schemas.microsoft.com/office/drawing/2014/main" id="{65C90846-99E5-CF15-F433-C8A3078AE8E2}"/>
                </a:ext>
              </a:extLst>
            </p:cNvPr>
            <p:cNvGrpSpPr/>
            <p:nvPr/>
          </p:nvGrpSpPr>
          <p:grpSpPr>
            <a:xfrm>
              <a:off x="4120973" y="1552784"/>
              <a:ext cx="563252" cy="388143"/>
              <a:chOff x="6398342" y="685800"/>
              <a:chExt cx="685800" cy="685800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5325D5F7-6203-AE91-3EF9-A331AF6C90D5}"/>
                  </a:ext>
                </a:extLst>
              </p:cNvPr>
              <p:cNvSpPr/>
              <p:nvPr/>
            </p:nvSpPr>
            <p:spPr>
              <a:xfrm>
                <a:off x="6398342" y="685800"/>
                <a:ext cx="685800" cy="685800"/>
              </a:xfrm>
              <a:prstGeom prst="ellipse">
                <a:avLst/>
              </a:prstGeom>
              <a:solidFill>
                <a:srgbClr val="C24AB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10B0A14-1AB1-8DA0-D5B4-8905E1E436F5}"/>
                  </a:ext>
                </a:extLst>
              </p:cNvPr>
              <p:cNvSpPr/>
              <p:nvPr/>
            </p:nvSpPr>
            <p:spPr>
              <a:xfrm>
                <a:off x="6550742" y="838200"/>
                <a:ext cx="381000" cy="381000"/>
              </a:xfrm>
              <a:prstGeom prst="ellipse">
                <a:avLst/>
              </a:prstGeom>
              <a:solidFill>
                <a:srgbClr val="00C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703C1AA-15FC-F722-1BE2-59ABB11F2EEB}"/>
              </a:ext>
            </a:extLst>
          </p:cNvPr>
          <p:cNvGrpSpPr/>
          <p:nvPr userDrawn="1"/>
        </p:nvGrpSpPr>
        <p:grpSpPr>
          <a:xfrm>
            <a:off x="6858771" y="1398560"/>
            <a:ext cx="1191016" cy="3523617"/>
            <a:chOff x="6420211" y="1531362"/>
            <a:chExt cx="1191016" cy="3523617"/>
          </a:xfrm>
        </p:grpSpPr>
        <p:grpSp>
          <p:nvGrpSpPr>
            <p:cNvPr id="61" name="Group 46">
              <a:extLst>
                <a:ext uri="{FF2B5EF4-FFF2-40B4-BE49-F238E27FC236}">
                  <a16:creationId xmlns:a16="http://schemas.microsoft.com/office/drawing/2014/main" id="{E9289104-FB6F-F8F8-1BE1-A0AAAF3F4AA0}"/>
                </a:ext>
              </a:extLst>
            </p:cNvPr>
            <p:cNvGrpSpPr/>
            <p:nvPr/>
          </p:nvGrpSpPr>
          <p:grpSpPr>
            <a:xfrm>
              <a:off x="6835354" y="1919505"/>
              <a:ext cx="355337" cy="2066908"/>
              <a:chOff x="6943725" y="1257926"/>
              <a:chExt cx="279400" cy="3615699"/>
            </a:xfrm>
          </p:grpSpPr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F351FDD7-7928-BF6E-7C48-40E78027269E}"/>
                  </a:ext>
                </a:extLst>
              </p:cNvPr>
              <p:cNvCxnSpPr>
                <a:cxnSpLocks/>
                <a:stCxn id="64" idx="4"/>
              </p:cNvCxnSpPr>
              <p:nvPr/>
            </p:nvCxnSpPr>
            <p:spPr>
              <a:xfrm>
                <a:off x="7082197" y="1257926"/>
                <a:ext cx="2815" cy="3466474"/>
              </a:xfrm>
              <a:prstGeom prst="line">
                <a:avLst/>
              </a:prstGeom>
              <a:ln w="76200">
                <a:solidFill>
                  <a:srgbClr val="00CC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Freeform 125">
                <a:extLst>
                  <a:ext uri="{FF2B5EF4-FFF2-40B4-BE49-F238E27FC236}">
                    <a16:creationId xmlns:a16="http://schemas.microsoft.com/office/drawing/2014/main" id="{F844D563-07B8-FA15-BDC2-EED5862EE788}"/>
                  </a:ext>
                </a:extLst>
              </p:cNvPr>
              <p:cNvSpPr/>
              <p:nvPr/>
            </p:nvSpPr>
            <p:spPr>
              <a:xfrm>
                <a:off x="6943725" y="4648200"/>
                <a:ext cx="279400" cy="225425"/>
              </a:xfrm>
              <a:custGeom>
                <a:avLst/>
                <a:gdLst>
                  <a:gd name="connsiteX0" fmla="*/ 123825 w 279400"/>
                  <a:gd name="connsiteY0" fmla="*/ 0 h 225425"/>
                  <a:gd name="connsiteX1" fmla="*/ 47625 w 279400"/>
                  <a:gd name="connsiteY1" fmla="*/ 190500 h 225425"/>
                  <a:gd name="connsiteX2" fmla="*/ 47625 w 279400"/>
                  <a:gd name="connsiteY2" fmla="*/ 209550 h 225425"/>
                  <a:gd name="connsiteX3" fmla="*/ 276225 w 279400"/>
                  <a:gd name="connsiteY3" fmla="*/ 171450 h 225425"/>
                  <a:gd name="connsiteX4" fmla="*/ 28575 w 279400"/>
                  <a:gd name="connsiteY4" fmla="*/ 38100 h 225425"/>
                  <a:gd name="connsiteX5" fmla="*/ 104775 w 279400"/>
                  <a:gd name="connsiteY5" fmla="*/ 114300 h 225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9400" h="225425">
                    <a:moveTo>
                      <a:pt x="123825" y="0"/>
                    </a:moveTo>
                    <a:cubicBezTo>
                      <a:pt x="98425" y="63500"/>
                      <a:pt x="60325" y="155575"/>
                      <a:pt x="47625" y="190500"/>
                    </a:cubicBezTo>
                    <a:cubicBezTo>
                      <a:pt x="34925" y="225425"/>
                      <a:pt x="9525" y="212725"/>
                      <a:pt x="47625" y="209550"/>
                    </a:cubicBezTo>
                    <a:cubicBezTo>
                      <a:pt x="85725" y="206375"/>
                      <a:pt x="279400" y="200025"/>
                      <a:pt x="276225" y="171450"/>
                    </a:cubicBezTo>
                    <a:cubicBezTo>
                      <a:pt x="273050" y="142875"/>
                      <a:pt x="57150" y="47625"/>
                      <a:pt x="28575" y="38100"/>
                    </a:cubicBezTo>
                    <a:cubicBezTo>
                      <a:pt x="0" y="28575"/>
                      <a:pt x="104775" y="114300"/>
                      <a:pt x="104775" y="114300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62" name="Group 20">
              <a:extLst>
                <a:ext uri="{FF2B5EF4-FFF2-40B4-BE49-F238E27FC236}">
                  <a16:creationId xmlns:a16="http://schemas.microsoft.com/office/drawing/2014/main" id="{39FADCF1-7002-0C4A-C8DF-44CEE5CBBBC0}"/>
                </a:ext>
              </a:extLst>
            </p:cNvPr>
            <p:cNvGrpSpPr/>
            <p:nvPr/>
          </p:nvGrpSpPr>
          <p:grpSpPr>
            <a:xfrm>
              <a:off x="6729835" y="1531362"/>
              <a:ext cx="563252" cy="388143"/>
              <a:chOff x="6526819" y="647950"/>
              <a:chExt cx="685800" cy="685800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5FA594E6-1B24-4F04-E620-C4C1488C1FD2}"/>
                  </a:ext>
                </a:extLst>
              </p:cNvPr>
              <p:cNvSpPr/>
              <p:nvPr/>
            </p:nvSpPr>
            <p:spPr>
              <a:xfrm>
                <a:off x="6526819" y="647950"/>
                <a:ext cx="685800" cy="685800"/>
              </a:xfrm>
              <a:prstGeom prst="ellipse">
                <a:avLst/>
              </a:prstGeom>
              <a:solidFill>
                <a:srgbClr val="C24AB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77672161-CBE4-BC8A-6EAC-3AA944D0626D}"/>
                  </a:ext>
                </a:extLst>
              </p:cNvPr>
              <p:cNvSpPr/>
              <p:nvPr/>
            </p:nvSpPr>
            <p:spPr>
              <a:xfrm>
                <a:off x="6679219" y="800350"/>
                <a:ext cx="381000" cy="381000"/>
              </a:xfrm>
              <a:prstGeom prst="ellipse">
                <a:avLst/>
              </a:prstGeom>
              <a:solidFill>
                <a:srgbClr val="00C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3" b="1" dirty="0">
                  <a:ln>
                    <a:solidFill>
                      <a:srgbClr val="C00000"/>
                    </a:solidFill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2C9CCE5-D2BA-3753-F63B-A9D307BBFD2D}"/>
                </a:ext>
              </a:extLst>
            </p:cNvPr>
            <p:cNvSpPr/>
            <p:nvPr/>
          </p:nvSpPr>
          <p:spPr>
            <a:xfrm>
              <a:off x="6420211" y="3894732"/>
              <a:ext cx="1191016" cy="1160247"/>
            </a:xfrm>
            <a:prstGeom prst="ellipse">
              <a:avLst/>
            </a:prstGeom>
            <a:solidFill>
              <a:srgbClr val="00CCFF"/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b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স্বা</a:t>
              </a:r>
              <a:endParaRPr lang="en-US" sz="8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517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39D66CB-F9E6-5E8C-C739-67594A990F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CB6B78-3C36-89FA-4D6D-EB046F9E3A78}"/>
              </a:ext>
            </a:extLst>
          </p:cNvPr>
          <p:cNvSpPr txBox="1"/>
          <p:nvPr userDrawn="1"/>
        </p:nvSpPr>
        <p:spPr>
          <a:xfrm>
            <a:off x="1661132" y="6537200"/>
            <a:ext cx="8869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Md. Farid Uddin, Lecturer in English, </a:t>
            </a:r>
            <a:r>
              <a:rPr lang="en-US" b="1" dirty="0" err="1">
                <a:solidFill>
                  <a:srgbClr val="FFFF00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b="1" dirty="0">
                <a:solidFill>
                  <a:srgbClr val="FFFF00"/>
                </a:solidFill>
                <a:highlight>
                  <a:srgbClr val="008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J.G.M Kamil(M.A) Madrasah. </a:t>
            </a:r>
          </a:p>
        </p:txBody>
      </p:sp>
    </p:spTree>
    <p:extLst>
      <p:ext uri="{BB962C8B-B14F-4D97-AF65-F5344CB8AC3E}">
        <p14:creationId xmlns:p14="http://schemas.microsoft.com/office/powerpoint/2010/main" val="293651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3E9AAC-7908-493C-3E7D-0802EEC8F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4CFFD-4942-167D-08E2-1BA94778A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7454C-D1AF-53C9-7B10-5FD019056B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5F857-ADC3-494B-BE3C-3E676F699889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4C0CB-6EB4-7A9E-079D-BB834E423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CBF37-4511-6B42-68DF-A5D63451C5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92F1F-EF06-459F-A28A-2A7A4F547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363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80A8FF-F8A1-917C-677A-74162223AAB7}"/>
              </a:ext>
            </a:extLst>
          </p:cNvPr>
          <p:cNvSpPr txBox="1"/>
          <p:nvPr/>
        </p:nvSpPr>
        <p:spPr>
          <a:xfrm>
            <a:off x="3649657" y="761367"/>
            <a:ext cx="4892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TEACHER’S IDENTITY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1E9059-38CE-6BC8-1649-139CA7DBF06D}"/>
              </a:ext>
            </a:extLst>
          </p:cNvPr>
          <p:cNvSpPr txBox="1"/>
          <p:nvPr/>
        </p:nvSpPr>
        <p:spPr>
          <a:xfrm>
            <a:off x="5326581" y="2588473"/>
            <a:ext cx="35621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Md. Farid Uddin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0DF2BE-36EA-F227-64AA-439F1150A9B6}"/>
              </a:ext>
            </a:extLst>
          </p:cNvPr>
          <p:cNvSpPr txBox="1"/>
          <p:nvPr/>
        </p:nvSpPr>
        <p:spPr>
          <a:xfrm>
            <a:off x="5526155" y="3066508"/>
            <a:ext cx="3163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Lecturer in English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271040-8036-8872-6496-71C6514E63BD}"/>
              </a:ext>
            </a:extLst>
          </p:cNvPr>
          <p:cNvSpPr txBox="1"/>
          <p:nvPr/>
        </p:nvSpPr>
        <p:spPr>
          <a:xfrm>
            <a:off x="4254189" y="3386279"/>
            <a:ext cx="64283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Chipatali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Jamia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Gausia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Muinia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Kamil 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(M.A) Madrasah, </a:t>
            </a:r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Hathazari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Chattogram.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8C8199-92B2-0381-63D7-B16FCC944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084" y="1877547"/>
            <a:ext cx="2358166" cy="27904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85381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200852-BCCE-B5C3-DBA4-A0BAED067B1C}"/>
              </a:ext>
            </a:extLst>
          </p:cNvPr>
          <p:cNvSpPr/>
          <p:nvPr/>
        </p:nvSpPr>
        <p:spPr>
          <a:xfrm>
            <a:off x="2175448" y="2236195"/>
            <a:ext cx="8822030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Prefixes &amp; Suffixes</a:t>
            </a:r>
          </a:p>
          <a:p>
            <a:pPr algn="ctr"/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(Part-3)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9C8FB8-A84F-3A09-7A3B-00BAE356866E}"/>
              </a:ext>
            </a:extLst>
          </p:cNvPr>
          <p:cNvSpPr txBox="1"/>
          <p:nvPr/>
        </p:nvSpPr>
        <p:spPr>
          <a:xfrm>
            <a:off x="1205441" y="1844152"/>
            <a:ext cx="6093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Today’s lesson is</a:t>
            </a:r>
          </a:p>
        </p:txBody>
      </p:sp>
    </p:spTree>
    <p:extLst>
      <p:ext uri="{BB962C8B-B14F-4D97-AF65-F5344CB8AC3E}">
        <p14:creationId xmlns:p14="http://schemas.microsoft.com/office/powerpoint/2010/main" val="194875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8D32488-B801-7DF6-0776-1E086156069A}"/>
              </a:ext>
            </a:extLst>
          </p:cNvPr>
          <p:cNvSpPr txBox="1"/>
          <p:nvPr/>
        </p:nvSpPr>
        <p:spPr>
          <a:xfrm>
            <a:off x="2103812" y="3422825"/>
            <a:ext cx="8802077" cy="52322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By the end of the lesson, students will be 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5714E7-5FA9-D65C-65DE-DB044186FD83}"/>
              </a:ext>
            </a:extLst>
          </p:cNvPr>
          <p:cNvSpPr txBox="1"/>
          <p:nvPr/>
        </p:nvSpPr>
        <p:spPr>
          <a:xfrm>
            <a:off x="2135344" y="4044346"/>
            <a:ext cx="7383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To identify prefixes of verb &amp; adverb.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2DDA7A-878C-2156-A3D4-5D5435AFCB7D}"/>
              </a:ext>
            </a:extLst>
          </p:cNvPr>
          <p:cNvSpPr/>
          <p:nvPr/>
        </p:nvSpPr>
        <p:spPr>
          <a:xfrm>
            <a:off x="2166876" y="4665867"/>
            <a:ext cx="83487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To make various verbs using prefix &amp; suffix.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8AF729-9BCA-AE26-CE2A-EBFB48EE9F06}"/>
              </a:ext>
            </a:extLst>
          </p:cNvPr>
          <p:cNvSpPr txBox="1"/>
          <p:nvPr/>
        </p:nvSpPr>
        <p:spPr>
          <a:xfrm>
            <a:off x="1412155" y="1252675"/>
            <a:ext cx="9367690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LEARNING OUTCOMES</a:t>
            </a:r>
          </a:p>
        </p:txBody>
      </p:sp>
    </p:spTree>
    <p:extLst>
      <p:ext uri="{BB962C8B-B14F-4D97-AF65-F5344CB8AC3E}">
        <p14:creationId xmlns:p14="http://schemas.microsoft.com/office/powerpoint/2010/main" val="173443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5AB7B0-0296-1E68-EA64-130D04DB736D}"/>
              </a:ext>
            </a:extLst>
          </p:cNvPr>
          <p:cNvSpPr txBox="1"/>
          <p:nvPr/>
        </p:nvSpPr>
        <p:spPr>
          <a:xfrm>
            <a:off x="1905000" y="691634"/>
            <a:ext cx="88773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Suffix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ভালো করতে হলে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Suffix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Spelling Rules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 হবে </a:t>
            </a:r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11A2FD-85AA-0DF7-8D00-AF81E3E04787}"/>
              </a:ext>
            </a:extLst>
          </p:cNvPr>
          <p:cNvSpPr txBox="1"/>
          <p:nvPr/>
        </p:nvSpPr>
        <p:spPr>
          <a:xfrm>
            <a:off x="1905000" y="1931491"/>
            <a:ext cx="721995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-1</a:t>
            </a:r>
          </a:p>
          <a:p>
            <a:pPr algn="just"/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যখন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Consonant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শেষ হয় এবং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Suffix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একটি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Consonant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শুরু হয়, তখন কোন অক্ষর পরিবর্তন না করে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Suffix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যুক্ত হয়।</a:t>
            </a:r>
          </a:p>
          <a:p>
            <a:pPr algn="just"/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: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Entertainment = entertain +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ment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Regretful = regret +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ful</a:t>
            </a:r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18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83D6A0-38A7-48AC-DEF0-63017AE2FC6D}"/>
              </a:ext>
            </a:extLst>
          </p:cNvPr>
          <p:cNvSpPr txBox="1"/>
          <p:nvPr/>
        </p:nvSpPr>
        <p:spPr>
          <a:xfrm>
            <a:off x="4102975" y="566567"/>
            <a:ext cx="609337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-2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Consonant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শেষ হওয়া বেশিরভাগ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জন্য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Suffix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 করার সময় শেষের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Letter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দুটি বানাতে হবে। এটি বিশেষ করে এক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syllable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বিশিষ্ট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গুলোর ক্ষেত্রে প্রযোজ্য। 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: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Run +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ing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running 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Fun + y = funny</a:t>
            </a:r>
          </a:p>
        </p:txBody>
      </p:sp>
    </p:spTree>
    <p:extLst>
      <p:ext uri="{BB962C8B-B14F-4D97-AF65-F5344CB8AC3E}">
        <p14:creationId xmlns:p14="http://schemas.microsoft.com/office/powerpoint/2010/main" val="4185722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58E2DB-0790-2305-AD1A-A4A4B64DE8FA}"/>
              </a:ext>
            </a:extLst>
          </p:cNvPr>
          <p:cNvSpPr txBox="1"/>
          <p:nvPr/>
        </p:nvSpPr>
        <p:spPr>
          <a:xfrm>
            <a:off x="3440824" y="1004611"/>
            <a:ext cx="609337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-3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syllable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বিশিষ্ট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যখন একাধিক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Consonant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শেষ হয়, তখন শেষের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Letter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দু'টো বানাতে হবে না। 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: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Start +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ing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starting 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Ring +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ing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ringing </a:t>
            </a:r>
          </a:p>
        </p:txBody>
      </p:sp>
    </p:spTree>
    <p:extLst>
      <p:ext uri="{BB962C8B-B14F-4D97-AF65-F5344CB8AC3E}">
        <p14:creationId xmlns:p14="http://schemas.microsoft.com/office/powerpoint/2010/main" val="2317704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99F66D-7AB7-2AF2-2203-A5EBA49E3289}"/>
              </a:ext>
            </a:extLst>
          </p:cNvPr>
          <p:cNvSpPr txBox="1"/>
          <p:nvPr/>
        </p:nvSpPr>
        <p:spPr>
          <a:xfrm>
            <a:off x="4039914" y="1149891"/>
            <a:ext cx="609337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-4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একাধিক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syllable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বিশিষ্ট এবং “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L”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শেষ হওয়া ওয়ার্ড গুলোর জন্য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Suffix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 করার সময় অবশ্যই “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L”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Double “LL”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হবে। 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: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Reveal +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ing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revelling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Cancel + ed = cancelled </a:t>
            </a:r>
          </a:p>
        </p:txBody>
      </p:sp>
    </p:spTree>
    <p:extLst>
      <p:ext uri="{BB962C8B-B14F-4D97-AF65-F5344CB8AC3E}">
        <p14:creationId xmlns:p14="http://schemas.microsoft.com/office/powerpoint/2010/main" val="847218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AC314D-BBC5-278B-AD71-E9780CCC6791}"/>
              </a:ext>
            </a:extLst>
          </p:cNvPr>
          <p:cNvSpPr txBox="1"/>
          <p:nvPr/>
        </p:nvSpPr>
        <p:spPr>
          <a:xfrm>
            <a:off x="3756135" y="960705"/>
            <a:ext cx="609337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-5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যেসব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শেষ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syllable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জোর দেওয়া হয় এবং যেগুলো একটি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Consonant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শেষ হয়, সেগুলোর ক্ষেত্রে শেষের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Letter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দুটো হবে। 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: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Refer +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ing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referring 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Begin + er = beginner </a:t>
            </a:r>
          </a:p>
        </p:txBody>
      </p:sp>
    </p:spTree>
    <p:extLst>
      <p:ext uri="{BB962C8B-B14F-4D97-AF65-F5344CB8AC3E}">
        <p14:creationId xmlns:p14="http://schemas.microsoft.com/office/powerpoint/2010/main" val="1372734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819FAC-65C5-779B-B389-CFF3F05AE97C}"/>
              </a:ext>
            </a:extLst>
          </p:cNvPr>
          <p:cNvSpPr txBox="1"/>
          <p:nvPr/>
        </p:nvSpPr>
        <p:spPr>
          <a:xfrm>
            <a:off x="3204341" y="642004"/>
            <a:ext cx="609337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-6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যেসব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word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শেষ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syllable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জোর দেওয়া হয় না, সেগুলোর ক্ষেত্রে শেষের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Letter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দুটো বানাতে হবে না।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: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Benefit + ed = benefited 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Offer +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ing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offering </a:t>
            </a:r>
          </a:p>
        </p:txBody>
      </p:sp>
    </p:spTree>
    <p:extLst>
      <p:ext uri="{BB962C8B-B14F-4D97-AF65-F5344CB8AC3E}">
        <p14:creationId xmlns:p14="http://schemas.microsoft.com/office/powerpoint/2010/main" val="550169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72D2E6-92A0-3DEB-B12B-B702B75004DD}"/>
              </a:ext>
            </a:extLst>
          </p:cNvPr>
          <p:cNvSpPr txBox="1"/>
          <p:nvPr/>
        </p:nvSpPr>
        <p:spPr>
          <a:xfrm>
            <a:off x="2380593" y="573347"/>
            <a:ext cx="863950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Rule -7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অনুচ্চারিত “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e”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 শব্দ একটি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Consonant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“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y”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শেষ হলে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Suffix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 করার সময় “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y”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পরিবর্তিত হয়ে “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হবে। “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y”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 শেষ হওয়া শব্দে “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ing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” Suffix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 করার সময় “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y”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 থাকবে। 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:</a:t>
            </a:r>
          </a:p>
          <a:p>
            <a:endParaRPr lang="as-IN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Lonely + ness = loneliness 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Happy + ness = happiness </a:t>
            </a:r>
          </a:p>
          <a:p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Copy + </a:t>
            </a:r>
            <a:r>
              <a:rPr lang="en-US" sz="28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ing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copying </a:t>
            </a:r>
          </a:p>
        </p:txBody>
      </p:sp>
    </p:spTree>
    <p:extLst>
      <p:ext uri="{BB962C8B-B14F-4D97-AF65-F5344CB8AC3E}">
        <p14:creationId xmlns:p14="http://schemas.microsoft.com/office/powerpoint/2010/main" val="449356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239A5B-FD97-27E3-DE27-F42C1C691A41}"/>
              </a:ext>
            </a:extLst>
          </p:cNvPr>
          <p:cNvSpPr txBox="1"/>
          <p:nvPr/>
        </p:nvSpPr>
        <p:spPr>
          <a:xfrm>
            <a:off x="1150883" y="523679"/>
            <a:ext cx="101529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Suffix &amp; Prefix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ভালো দক্ষতা অর্জন করতে হলে, একটি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Noun, Verb, Adjective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Adverb </a:t>
            </a:r>
            <a:r>
              <a:rPr lang="as-IN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কখন ও কিভাবে বসাতে হবে তা জানতে হবে। </a:t>
            </a:r>
            <a:endParaRPr lang="en-US" sz="2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992289-F279-A616-2292-00CB1E32625B}"/>
              </a:ext>
            </a:extLst>
          </p:cNvPr>
          <p:cNvSpPr txBox="1"/>
          <p:nvPr/>
        </p:nvSpPr>
        <p:spPr>
          <a:xfrm>
            <a:off x="8170479" y="2093451"/>
            <a:ext cx="34171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Position of Noun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FAE1EB-B0AC-12BE-40C1-D8C4CED0FB65}"/>
              </a:ext>
            </a:extLst>
          </p:cNvPr>
          <p:cNvSpPr txBox="1"/>
          <p:nvPr/>
        </p:nvSpPr>
        <p:spPr>
          <a:xfrm>
            <a:off x="1328244" y="2616671"/>
            <a:ext cx="745314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R1</a:t>
            </a:r>
          </a:p>
          <a:p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Sentence </a:t>
            </a:r>
            <a:r>
              <a:rPr lang="as-IN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 </a:t>
            </a:r>
            <a:r>
              <a:rPr lang="as-IN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অথবা 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Object </a:t>
            </a:r>
            <a:r>
              <a:rPr lang="as-IN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হিসাবে 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Noun </a:t>
            </a:r>
            <a:r>
              <a:rPr lang="as-IN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বসতে পারে। </a:t>
            </a:r>
          </a:p>
          <a:p>
            <a:endParaRPr lang="as-IN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:</a:t>
            </a:r>
          </a:p>
          <a:p>
            <a:endParaRPr lang="as-IN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______(</a:t>
            </a:r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honest) is the best policy. </a:t>
            </a:r>
          </a:p>
          <a:p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importance of newspaper is beyond ______(describe). </a:t>
            </a:r>
          </a:p>
          <a:p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Answer : 1. Honesty   2. Description </a:t>
            </a:r>
          </a:p>
          <a:p>
            <a:endParaRPr lang="en-US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496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C6C101-4332-782D-A7F8-86963B2D5516}"/>
              </a:ext>
            </a:extLst>
          </p:cNvPr>
          <p:cNvSpPr txBox="1"/>
          <p:nvPr/>
        </p:nvSpPr>
        <p:spPr>
          <a:xfrm>
            <a:off x="2069881" y="620640"/>
            <a:ext cx="805223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R2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“To”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ব্যতীত অনান্য সকল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Preposition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পর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Object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Noun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বসতে পারে। </a:t>
            </a:r>
          </a:p>
          <a:p>
            <a:endParaRPr lang="as-IN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:</a:t>
            </a:r>
          </a:p>
          <a:p>
            <a:endParaRPr lang="as-IN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 ideal student is careful about ______(responsible). 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Nowadays, our parents feel lack of _____(aware) 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Answer : 1. Responsible   2. Awareness </a:t>
            </a:r>
          </a:p>
        </p:txBody>
      </p:sp>
    </p:spTree>
    <p:extLst>
      <p:ext uri="{BB962C8B-B14F-4D97-AF65-F5344CB8AC3E}">
        <p14:creationId xmlns:p14="http://schemas.microsoft.com/office/powerpoint/2010/main" val="1501449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D567A8-7909-C330-6ACE-E639ADC10702}"/>
              </a:ext>
            </a:extLst>
          </p:cNvPr>
          <p:cNvSpPr txBox="1"/>
          <p:nvPr/>
        </p:nvSpPr>
        <p:spPr>
          <a:xfrm>
            <a:off x="1849163" y="428178"/>
            <a:ext cx="8493673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R3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Compliment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Noun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বসতে পারে। </a:t>
            </a:r>
          </a:p>
          <a:p>
            <a:endParaRPr lang="as-IN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:</a:t>
            </a:r>
          </a:p>
          <a:p>
            <a:endParaRPr lang="as-IN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He is a _____(free) fighter. 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Bangladesh is my _____(birth). 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Answer : 1. Freedom   2. Birthplace 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Note : Compliment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 অর্থ অনুযায়ী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Adjective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বসতে পারে। </a:t>
            </a:r>
          </a:p>
          <a:p>
            <a:endParaRPr lang="as-IN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021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364509-9990-A434-FE52-FA1CEE6555E4}"/>
              </a:ext>
            </a:extLst>
          </p:cNvPr>
          <p:cNvSpPr txBox="1"/>
          <p:nvPr/>
        </p:nvSpPr>
        <p:spPr>
          <a:xfrm>
            <a:off x="1470133" y="287363"/>
            <a:ext cx="967608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R4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Appositive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Comma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পরে 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Noun </a:t>
            </a:r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বসতে পারে। </a:t>
            </a:r>
          </a:p>
          <a:p>
            <a:endParaRPr lang="as-IN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:</a:t>
            </a:r>
          </a:p>
          <a:p>
            <a:endParaRPr lang="as-IN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Shakira, a ______(dance), was perform in the last Football World Cup. 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Sakib</a:t>
            </a:r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Al Hasan, a _____(cricket), is a great player of Bangladesh. 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I, the _____(narrate) of the story, will prove the fact. </a:t>
            </a: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Answer : 1. Dancer   2. Cricketer   3. Narrator </a:t>
            </a:r>
          </a:p>
        </p:txBody>
      </p:sp>
    </p:spTree>
    <p:extLst>
      <p:ext uri="{BB962C8B-B14F-4D97-AF65-F5344CB8AC3E}">
        <p14:creationId xmlns:p14="http://schemas.microsoft.com/office/powerpoint/2010/main" val="3227681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5001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617</Words>
  <Application>Microsoft Office PowerPoint</Application>
  <PresentationFormat>Widescreen</PresentationFormat>
  <Paragraphs>131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Md.Farid Uddin</cp:lastModifiedBy>
  <cp:revision>3</cp:revision>
  <dcterms:created xsi:type="dcterms:W3CDTF">2025-03-10T17:58:44Z</dcterms:created>
  <dcterms:modified xsi:type="dcterms:W3CDTF">2025-03-11T18:07:06Z</dcterms:modified>
</cp:coreProperties>
</file>