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০-১ মিনিট। শিক্ষার্থীদের অভিবাদন জানিয়ে ক্লাস শুরু করুন। আজকের পরীক্ষার বিষয় পরিচয় করিয়ে দিন — অক্সালিক এসিডের দ্রবণ তাপ নির্ণয়। বলুন যে আজকের ব্যবহারিক ক্লাসে আমরা ক্যালরিমিতি পদ্ধতিতে একটি রাসায়নিক পদার্থের দ্রবণ তাপ পরিমাপ করব।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১-৪ মিনিট। প্রতিটি উদ্দেশ্য জোরে পড়ুন এবং সংক্ষেপে বুঝিয়ে দিন যে আজকের ব্যবহারিক ক্লাসের শেষে শিক্ষার্থীরা এই দক্ষতাগুলো অর্জন করবে। শিক্ষার্থীদের জিজ্ঞাসা করুন — তোমরা কি আগে কখনো কোনো পদার্থ পানিতে দ্রবীভূত করার সময় শীতল অনুভব করেছ?</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৪-৯ মিনিট। বোর্ডে ΔHsoln এর সংজ্ঞা লিখুন। তাপহারী ও তাপউৎপাদী প্রক্রিয়ার উদাহরণ আলোচনা করুন। জিজ্ঞাসা করুন — অক্সালিক এসিড পানিতে মিশালে তাপমাত্রা বাড়বে না কমবে? উত্তরের কারণ ব্যাখ্যা করতে বলুন।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৯-১২ মিনিট। বাস্তব যন্ত্রপাতিগুলো (থাকলে) শ্রেণিকক্ষে দেখান বা ছবি দেখান। মোলার ভর গণনার পদ্ধতি বোর্ডে দেখিয়ে দিন যেন শিক্ষার্থীরা পরে নিজে গণনা করতে পারে।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১২-১৭ মিনিট। বোর্ডে সূত্র দুটি ধাপে ধাপে ডেরাইভ করুন। ব্যাখ্যা করুন কেন ঋণাত্মক চিহ্ন ব্যবহৃত হয় — কারণ প্রক্রিয়াটি তাপহারী, তাই তাপ পরিবেশ থেকে শোষিত হয়।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১৭-২৪ মিনিট। সম্ভব হলে শিক্ষকের ডেমোনস্ট্রেশন হিসেবে ধাপগুলো সংক্ষেপে সম্পাদন করে দেখান। ছাত্রীদের ছোট দলে ভাগ করে বাস্তব ব্যবহারিক কক্ষে ধাপগুলো অনুসরণ করতে বলুন।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২৪-৩০ মিনিট। ছকের মান বোর্ডে লিখুন এবং ধাপে ধাপে গণনা করে দেখান। শিক্ষার্থীদের নিজেদের খাতায় গণনাটি অনুসরণ করে লিখতে বলুন। মনে করিয়ে দিন—প্রকৃত পরীক্ষায় প্রাপ্ত মান পাঠ্যবইয়ের প্রমিত মান থেকে সামান্য ভিন্ন হতে পারে।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৩০-৩৩ মিনিট। জিজ্ঞাসা করুন — যদি ক্যালরিমিটার ভালোভাবে ইনসুলেটেড না থাকে তাহলে ফলাফলে কী প্রভাব পড়বে? Think-Pair-Share: শিক্ষার্থীদের জোড়ায় ৩০ সেকেন্ড আলোচনা করতে দিন, তারপর দুই-একজনকে উত্তর শেয়ার করতে বলুন।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৩৩-৩৭ মিনিট। প্রশ্নগুলো শ্রেণিতে জোরে পড়ুন, হাত তুলে উত্তর নিন, সঠিক উত্তর ব্যাখ্যাসহ নিশ্চিত করুন। Think-Pair-Share কার্যক্রমের জন্য ১ মিনিট সময় দিন, এরপর ২-৩ জোড়ার উত্তর শুনুন।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সময় বরাদ্দ: ৩৭-৪০ মিনিট। হোমওয়ার্কের প্রতিটি বিভাগ সংক্ষেপে ব্যাখ্যা করুন এবং জমাদানের সময়সীমা জানিয়ে দিন। শ্রেণির সারাংশ পুনরায় বলুন এবং শিক্ষার্থীদের প্রশ্ন থাকলে জিজ্ঞাসা করার সুযোগ দিন।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1.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5C"/>
        </a:solidFill>
      </p:bgPr>
    </p:bg>
    <p:spTree>
      <p:nvGrpSpPr>
        <p:cNvPr id="1" name=""/>
        <p:cNvGrpSpPr/>
        <p:nvPr/>
      </p:nvGrpSpPr>
      <p:grpSpPr>
        <a:xfrm>
          <a:off x="0" y="0"/>
          <a:ext cx="0" cy="0"/>
          <a:chOff x="0" y="0"/>
          <a:chExt cx="0" cy="0"/>
        </a:xfrm>
      </p:grpSpPr>
      <p:sp>
        <p:nvSpPr>
          <p:cNvPr id="2" name="Shape 0"/>
          <p:cNvSpPr/>
          <p:nvPr/>
        </p:nvSpPr>
        <p:spPr>
          <a:xfrm>
            <a:off x="9784080" y="-1188720"/>
            <a:ext cx="3840480" cy="3840480"/>
          </a:xfrm>
          <a:prstGeom prst="ellipse">
            <a:avLst/>
          </a:prstGeom>
          <a:solidFill>
            <a:srgbClr val="F96167">
              <a:alpha val="15000"/>
            </a:srgbClr>
          </a:solidFill>
          <a:ln/>
        </p:spPr>
      </p:sp>
      <p:sp>
        <p:nvSpPr>
          <p:cNvPr id="3" name="Shape 1"/>
          <p:cNvSpPr/>
          <p:nvPr/>
        </p:nvSpPr>
        <p:spPr>
          <a:xfrm>
            <a:off x="-1371600" y="4572000"/>
            <a:ext cx="4114800" cy="4114800"/>
          </a:xfrm>
          <a:prstGeom prst="ellipse">
            <a:avLst/>
          </a:prstGeom>
          <a:solidFill>
            <a:srgbClr val="F9E795">
              <a:alpha val="12000"/>
            </a:srgbClr>
          </a:solidFill>
          <a:ln/>
        </p:spPr>
      </p:sp>
      <p:sp>
        <p:nvSpPr>
          <p:cNvPr id="4" name="Shape 2"/>
          <p:cNvSpPr/>
          <p:nvPr/>
        </p:nvSpPr>
        <p:spPr>
          <a:xfrm>
            <a:off x="822960" y="685800"/>
            <a:ext cx="777240" cy="777240"/>
          </a:xfrm>
          <a:prstGeom prst="ellipse">
            <a:avLst/>
          </a:prstGeom>
          <a:solidFill>
            <a:srgbClr val="F96167"/>
          </a:solidFill>
          <a:ln/>
        </p:spPr>
      </p:sp>
      <p:pic>
        <p:nvPicPr>
          <p:cNvPr id="5" name="Image 0" descr="/home/claude/oxalic_acid/icon_thermometer.png">    </p:cNvPr>
          <p:cNvPicPr>
            <a:picLocks noChangeAspect="1"/>
          </p:cNvPicPr>
          <p:nvPr/>
        </p:nvPicPr>
        <p:blipFill>
          <a:blip r:embed="rId1"/>
          <a:stretch>
            <a:fillRect/>
          </a:stretch>
        </p:blipFill>
        <p:spPr>
          <a:xfrm>
            <a:off x="908456" y="771296"/>
            <a:ext cx="606247" cy="606247"/>
          </a:xfrm>
          <a:prstGeom prst="rect">
            <a:avLst/>
          </a:prstGeom>
        </p:spPr>
      </p:pic>
      <p:sp>
        <p:nvSpPr>
          <p:cNvPr id="6" name="Text 3"/>
          <p:cNvSpPr/>
          <p:nvPr/>
        </p:nvSpPr>
        <p:spPr>
          <a:xfrm>
            <a:off x="1783080" y="777240"/>
            <a:ext cx="8229600" cy="365760"/>
          </a:xfrm>
          <a:prstGeom prst="rect">
            <a:avLst/>
          </a:prstGeom>
          <a:noFill/>
          <a:ln/>
        </p:spPr>
        <p:txBody>
          <a:bodyPr wrap="square" lIns="0" tIns="0" rIns="0" bIns="0" rtlCol="0" anchor="ctr"/>
          <a:lstStyle/>
          <a:p>
            <a:pPr indent="0" marL="0">
              <a:buNone/>
            </a:pPr>
            <a:r>
              <a:rPr lang="en-US" sz="1400" b="1" spc="150" kern="0" dirty="0">
                <a:solidFill>
                  <a:srgbClr val="F9E795"/>
                </a:solidFill>
                <a:latin typeface="Calibri" pitchFamily="34" charset="0"/>
                <a:ea typeface="Calibri" pitchFamily="34" charset="-122"/>
                <a:cs typeface="Calibri" pitchFamily="34" charset="-120"/>
              </a:rPr>
              <a:t>রসায়ন ব্যবহারিক  ·  CHEMISTRY PRACTICAL</a:t>
            </a:r>
            <a:endParaRPr lang="en-US" sz="1400" dirty="0"/>
          </a:p>
        </p:txBody>
      </p:sp>
      <p:sp>
        <p:nvSpPr>
          <p:cNvPr id="7" name="Text 4"/>
          <p:cNvSpPr/>
          <p:nvPr/>
        </p:nvSpPr>
        <p:spPr>
          <a:xfrm>
            <a:off x="822960" y="2331720"/>
            <a:ext cx="10515600" cy="1371600"/>
          </a:xfrm>
          <a:prstGeom prst="rect">
            <a:avLst/>
          </a:prstGeom>
          <a:noFill/>
          <a:ln/>
        </p:spPr>
        <p:txBody>
          <a:bodyPr wrap="square" lIns="0" tIns="0" rIns="0" bIns="0" rtlCol="0" anchor="ctr"/>
          <a:lstStyle/>
          <a:p>
            <a:pPr indent="0" marL="0">
              <a:lnSpc>
                <a:spcPts val="4600"/>
              </a:lnSpc>
              <a:buNone/>
            </a:pPr>
            <a:r>
              <a:rPr lang="en-US" sz="4000" b="1" dirty="0">
                <a:solidFill>
                  <a:srgbClr val="FFFFFF"/>
                </a:solidFill>
                <a:latin typeface="Cambria" pitchFamily="34" charset="0"/>
                <a:ea typeface="Cambria" pitchFamily="34" charset="-122"/>
                <a:cs typeface="Cambria" pitchFamily="34" charset="-120"/>
              </a:rPr>
              <a:t>অক্সালিক এসিডের দ্রবণ তাপ নির্ণয়</a:t>
            </a:r>
            <a:endParaRPr lang="en-US" sz="4000" dirty="0"/>
          </a:p>
        </p:txBody>
      </p:sp>
      <p:sp>
        <p:nvSpPr>
          <p:cNvPr id="8" name="Text 5"/>
          <p:cNvSpPr/>
          <p:nvPr/>
        </p:nvSpPr>
        <p:spPr>
          <a:xfrm>
            <a:off x="822960" y="3429000"/>
            <a:ext cx="10058400" cy="502920"/>
          </a:xfrm>
          <a:prstGeom prst="rect">
            <a:avLst/>
          </a:prstGeom>
          <a:noFill/>
          <a:ln/>
        </p:spPr>
        <p:txBody>
          <a:bodyPr wrap="square" lIns="0" tIns="0" rIns="0" bIns="0" rtlCol="0" anchor="ctr"/>
          <a:lstStyle/>
          <a:p>
            <a:pPr indent="0" marL="0">
              <a:buNone/>
            </a:pPr>
            <a:r>
              <a:rPr lang="en-US" sz="1800" i="1" dirty="0">
                <a:solidFill>
                  <a:srgbClr val="F9E795"/>
                </a:solidFill>
                <a:latin typeface="Calibri" pitchFamily="34" charset="0"/>
                <a:ea typeface="Calibri" pitchFamily="34" charset="-122"/>
                <a:cs typeface="Calibri" pitchFamily="34" charset="-120"/>
              </a:rPr>
              <a:t>Determination of Heat of Solution of Oxalic Acid</a:t>
            </a:r>
            <a:endParaRPr lang="en-US" sz="1800" dirty="0"/>
          </a:p>
        </p:txBody>
      </p:sp>
      <p:sp>
        <p:nvSpPr>
          <p:cNvPr id="9" name="Shape 6"/>
          <p:cNvSpPr/>
          <p:nvPr/>
        </p:nvSpPr>
        <p:spPr>
          <a:xfrm>
            <a:off x="822960" y="4160520"/>
            <a:ext cx="2926080" cy="0"/>
          </a:xfrm>
          <a:prstGeom prst="line">
            <a:avLst/>
          </a:prstGeom>
          <a:noFill/>
          <a:ln w="31750">
            <a:solidFill>
              <a:srgbClr val="F96167"/>
            </a:solidFill>
            <a:prstDash val="solid"/>
          </a:ln>
        </p:spPr>
      </p:sp>
      <p:sp>
        <p:nvSpPr>
          <p:cNvPr id="10" name="Shape 7"/>
          <p:cNvSpPr/>
          <p:nvPr/>
        </p:nvSpPr>
        <p:spPr>
          <a:xfrm>
            <a:off x="822960" y="4572000"/>
            <a:ext cx="10515600" cy="1600200"/>
          </a:xfrm>
          <a:prstGeom prst="roundRect">
            <a:avLst>
              <a:gd name="adj" fmla="val 6857"/>
            </a:avLst>
          </a:prstGeom>
          <a:solidFill>
            <a:srgbClr val="263169"/>
          </a:solidFill>
          <a:ln/>
        </p:spPr>
      </p:sp>
      <p:sp>
        <p:nvSpPr>
          <p:cNvPr id="11" name="Text 8"/>
          <p:cNvSpPr/>
          <p:nvPr/>
        </p:nvSpPr>
        <p:spPr>
          <a:xfrm>
            <a:off x="1097280" y="4773168"/>
            <a:ext cx="5943600" cy="1188720"/>
          </a:xfrm>
          <a:prstGeom prst="rect">
            <a:avLst/>
          </a:prstGeom>
          <a:noFill/>
          <a:ln/>
        </p:spPr>
        <p:txBody>
          <a:bodyPr wrap="square" lIns="0" tIns="0" rIns="0" bIns="0" rtlCol="0" anchor="t"/>
          <a:lstStyle/>
          <a:p>
            <a:pPr indent="0" marL="0">
              <a:lnSpc>
                <a:spcPct val="115000"/>
              </a:lnSpc>
              <a:buNone/>
            </a:pPr>
            <a:r>
              <a:rPr lang="en-US" sz="1700" b="1" dirty="0">
                <a:solidFill>
                  <a:srgbClr val="FFFFFF"/>
                </a:solidFill>
                <a:latin typeface="Calibri" pitchFamily="34" charset="0"/>
                <a:ea typeface="Calibri" pitchFamily="34" charset="-122"/>
                <a:cs typeface="Calibri" pitchFamily="34" charset="-120"/>
              </a:rPr>
              <a:t>রাম দাস পাল
</a:t>
            </a:r>
            <a:pPr indent="0" marL="0">
              <a:lnSpc>
                <a:spcPct val="115000"/>
              </a:lnSpc>
              <a:buNone/>
            </a:pPr>
            <a:r>
              <a:rPr lang="en-US" sz="1300" dirty="0">
                <a:solidFill>
                  <a:srgbClr val="C9D3F5"/>
                </a:solidFill>
                <a:latin typeface="Calibri" pitchFamily="34" charset="0"/>
                <a:ea typeface="Calibri" pitchFamily="34" charset="-122"/>
                <a:cs typeface="Calibri" pitchFamily="34" charset="-120"/>
              </a:rPr>
              <a:t>সহকারী অধ্যাপক, রসায়ন বিজ্ঞান বিভাগ
</a:t>
            </a:r>
            <a:pPr indent="0" marL="0">
              <a:lnSpc>
                <a:spcPct val="115000"/>
              </a:lnSpc>
              <a:buNone/>
            </a:pPr>
            <a:r>
              <a:rPr lang="en-US" sz="1300" dirty="0">
                <a:solidFill>
                  <a:srgbClr val="C9D3F5"/>
                </a:solidFill>
                <a:latin typeface="Calibri" pitchFamily="34" charset="0"/>
                <a:ea typeface="Calibri" pitchFamily="34" charset="-122"/>
                <a:cs typeface="Calibri" pitchFamily="34" charset="-120"/>
              </a:rPr>
              <a:t>ধোবাউড়া মহিলা ডিগ্রি কলেজ, ধোবাউড়া, ময়মনসিংহ</a:t>
            </a:r>
            <a:endParaRPr lang="en-US" sz="1700" dirty="0"/>
          </a:p>
        </p:txBody>
      </p:sp>
      <p:sp>
        <p:nvSpPr>
          <p:cNvPr id="12" name="Text 9"/>
          <p:cNvSpPr/>
          <p:nvPr/>
        </p:nvSpPr>
        <p:spPr>
          <a:xfrm>
            <a:off x="7589520" y="4828032"/>
            <a:ext cx="1554480" cy="502920"/>
          </a:xfrm>
          <a:prstGeom prst="rect">
            <a:avLst/>
          </a:prstGeom>
          <a:noFill/>
          <a:ln/>
        </p:spPr>
        <p:txBody>
          <a:bodyPr wrap="square" lIns="0" tIns="0" rIns="0" bIns="0" rtlCol="0" anchor="ctr"/>
          <a:lstStyle/>
          <a:p>
            <a:pPr algn="ctr" indent="0" marL="0">
              <a:buNone/>
            </a:pPr>
            <a:r>
              <a:rPr lang="en-US" sz="2400" b="1" dirty="0">
                <a:solidFill>
                  <a:srgbClr val="F9E795"/>
                </a:solidFill>
                <a:latin typeface="Cambria" pitchFamily="34" charset="0"/>
                <a:ea typeface="Cambria" pitchFamily="34" charset="-122"/>
                <a:cs typeface="Cambria" pitchFamily="34" charset="-120"/>
              </a:rPr>
              <a:t>৪০ মিনিট</a:t>
            </a:r>
            <a:endParaRPr lang="en-US" sz="2400" dirty="0"/>
          </a:p>
        </p:txBody>
      </p:sp>
      <p:sp>
        <p:nvSpPr>
          <p:cNvPr id="13" name="Text 10"/>
          <p:cNvSpPr/>
          <p:nvPr/>
        </p:nvSpPr>
        <p:spPr>
          <a:xfrm>
            <a:off x="7452360" y="5349240"/>
            <a:ext cx="1828800" cy="548640"/>
          </a:xfrm>
          <a:prstGeom prst="rect">
            <a:avLst/>
          </a:prstGeom>
          <a:noFill/>
          <a:ln/>
        </p:spPr>
        <p:txBody>
          <a:bodyPr wrap="square" lIns="0" tIns="0" rIns="0" bIns="0" rtlCol="0" anchor="ctr"/>
          <a:lstStyle/>
          <a:p>
            <a:pPr algn="ctr" indent="0" marL="0">
              <a:buNone/>
            </a:pPr>
            <a:r>
              <a:rPr lang="en-US" sz="1000" dirty="0">
                <a:solidFill>
                  <a:srgbClr val="C9D3F5"/>
                </a:solidFill>
                <a:latin typeface="Calibri" pitchFamily="34" charset="0"/>
                <a:ea typeface="Calibri" pitchFamily="34" charset="-122"/>
                <a:cs typeface="Calibri" pitchFamily="34" charset="-120"/>
              </a:rPr>
              <a:t>শ্রেণির সময়কাল</a:t>
            </a:r>
            <a:endParaRPr lang="en-US" sz="1000" dirty="0"/>
          </a:p>
        </p:txBody>
      </p:sp>
      <p:sp>
        <p:nvSpPr>
          <p:cNvPr id="14" name="Text 11"/>
          <p:cNvSpPr/>
          <p:nvPr/>
        </p:nvSpPr>
        <p:spPr>
          <a:xfrm>
            <a:off x="9281160" y="4828032"/>
            <a:ext cx="1554480" cy="502920"/>
          </a:xfrm>
          <a:prstGeom prst="rect">
            <a:avLst/>
          </a:prstGeom>
          <a:noFill/>
          <a:ln/>
        </p:spPr>
        <p:txBody>
          <a:bodyPr wrap="square" lIns="0" tIns="0" rIns="0" bIns="0" rtlCol="0" anchor="ctr"/>
          <a:lstStyle/>
          <a:p>
            <a:pPr algn="ctr" indent="0" marL="0">
              <a:buNone/>
            </a:pPr>
            <a:r>
              <a:rPr lang="en-US" sz="2400" b="1" dirty="0">
                <a:solidFill>
                  <a:srgbClr val="F9E795"/>
                </a:solidFill>
                <a:latin typeface="Cambria" pitchFamily="34" charset="0"/>
                <a:ea typeface="Cambria" pitchFamily="34" charset="-122"/>
                <a:cs typeface="Cambria" pitchFamily="34" charset="-120"/>
              </a:rPr>
              <a:t>HSC</a:t>
            </a:r>
            <a:endParaRPr lang="en-US" sz="2400" dirty="0"/>
          </a:p>
        </p:txBody>
      </p:sp>
      <p:sp>
        <p:nvSpPr>
          <p:cNvPr id="15" name="Text 12"/>
          <p:cNvSpPr/>
          <p:nvPr/>
        </p:nvSpPr>
        <p:spPr>
          <a:xfrm>
            <a:off x="9144000" y="5349240"/>
            <a:ext cx="1828800" cy="548640"/>
          </a:xfrm>
          <a:prstGeom prst="rect">
            <a:avLst/>
          </a:prstGeom>
          <a:noFill/>
          <a:ln/>
        </p:spPr>
        <p:txBody>
          <a:bodyPr wrap="square" lIns="0" tIns="0" rIns="0" bIns="0" rtlCol="0" anchor="ctr"/>
          <a:lstStyle/>
          <a:p>
            <a:pPr algn="ctr" indent="0" marL="0">
              <a:buNone/>
            </a:pPr>
            <a:r>
              <a:rPr lang="en-US" sz="1000" dirty="0">
                <a:solidFill>
                  <a:srgbClr val="C9D3F5"/>
                </a:solidFill>
                <a:latin typeface="Calibri" pitchFamily="34" charset="0"/>
                <a:ea typeface="Calibri" pitchFamily="34" charset="-122"/>
                <a:cs typeface="Calibri" pitchFamily="34" charset="-120"/>
              </a:rPr>
              <a:t>একাদশ-দ্বাদশ</a:t>
            </a:r>
            <a:endParaRPr lang="en-US" sz="1000" dirty="0"/>
          </a:p>
        </p:txBody>
      </p:sp>
      <p:sp>
        <p:nvSpPr>
          <p:cNvPr id="16" name="Text 13"/>
          <p:cNvSpPr/>
          <p:nvPr/>
        </p:nvSpPr>
        <p:spPr>
          <a:xfrm>
            <a:off x="10744200" y="4828032"/>
            <a:ext cx="1554480" cy="502920"/>
          </a:xfrm>
          <a:prstGeom prst="rect">
            <a:avLst/>
          </a:prstGeom>
          <a:noFill/>
          <a:ln/>
        </p:spPr>
        <p:txBody>
          <a:bodyPr wrap="square" lIns="0" tIns="0" rIns="0" bIns="0" rtlCol="0" anchor="ctr"/>
          <a:lstStyle/>
          <a:p>
            <a:pPr algn="ctr" indent="0" marL="0">
              <a:buNone/>
            </a:pPr>
            <a:r>
              <a:rPr lang="en-US" sz="2400" b="1" dirty="0">
                <a:solidFill>
                  <a:srgbClr val="F9E795"/>
                </a:solidFill>
                <a:latin typeface="Cambria" pitchFamily="34" charset="0"/>
                <a:ea typeface="Cambria" pitchFamily="34" charset="-122"/>
                <a:cs typeface="Cambria" pitchFamily="34" charset="-120"/>
              </a:rPr>
              <a:t>২৫ জন</a:t>
            </a:r>
            <a:endParaRPr lang="en-US" sz="2400" dirty="0"/>
          </a:p>
        </p:txBody>
      </p:sp>
      <p:sp>
        <p:nvSpPr>
          <p:cNvPr id="17" name="Text 14"/>
          <p:cNvSpPr/>
          <p:nvPr/>
        </p:nvSpPr>
        <p:spPr>
          <a:xfrm>
            <a:off x="10607040" y="5349240"/>
            <a:ext cx="1828800" cy="548640"/>
          </a:xfrm>
          <a:prstGeom prst="rect">
            <a:avLst/>
          </a:prstGeom>
          <a:noFill/>
          <a:ln/>
        </p:spPr>
        <p:txBody>
          <a:bodyPr wrap="square" lIns="0" tIns="0" rIns="0" bIns="0" rtlCol="0" anchor="ctr"/>
          <a:lstStyle/>
          <a:p>
            <a:pPr algn="ctr" indent="0" marL="0">
              <a:buNone/>
            </a:pPr>
            <a:r>
              <a:rPr lang="en-US" sz="1000" dirty="0">
                <a:solidFill>
                  <a:srgbClr val="C9D3F5"/>
                </a:solidFill>
                <a:latin typeface="Calibri" pitchFamily="34" charset="0"/>
                <a:ea typeface="Calibri" pitchFamily="34" charset="-122"/>
                <a:cs typeface="Calibri" pitchFamily="34" charset="-120"/>
              </a:rPr>
              <a:t>শিক্ষার্থী</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bullseye.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LEARNING OBJECTIVES</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আজকের পাঠ শেষে শিক্ষার্থীরা যা শিখবে</a:t>
            </a:r>
            <a:endParaRPr lang="en-US" sz="2600" dirty="0"/>
          </a:p>
        </p:txBody>
      </p:sp>
      <p:sp>
        <p:nvSpPr>
          <p:cNvPr id="6" name="Shape 3"/>
          <p:cNvSpPr/>
          <p:nvPr/>
        </p:nvSpPr>
        <p:spPr>
          <a:xfrm>
            <a:off x="640080" y="1691640"/>
            <a:ext cx="5074920" cy="1965960"/>
          </a:xfrm>
          <a:prstGeom prst="roundRect">
            <a:avLst>
              <a:gd name="adj" fmla="val 4651"/>
            </a:avLst>
          </a:prstGeom>
          <a:solidFill>
            <a:srgbClr val="FFF7F3"/>
          </a:solidFill>
          <a:ln/>
          <a:effectLst>
            <a:outerShdw sx="100000" sy="100000" kx="0" ky="0" algn="bl" rotWithShape="0" blurRad="76200" dist="25400" dir="5400000">
              <a:srgbClr val="000000">
                <a:alpha val="12000"/>
              </a:srgbClr>
            </a:outerShdw>
          </a:effectLst>
        </p:spPr>
      </p:sp>
      <p:sp>
        <p:nvSpPr>
          <p:cNvPr id="7" name="Shape 4"/>
          <p:cNvSpPr/>
          <p:nvPr/>
        </p:nvSpPr>
        <p:spPr>
          <a:xfrm>
            <a:off x="868680" y="1920240"/>
            <a:ext cx="502920" cy="502920"/>
          </a:xfrm>
          <a:prstGeom prst="roundRect">
            <a:avLst>
              <a:gd name="adj" fmla="val 50909"/>
            </a:avLst>
          </a:prstGeom>
          <a:solidFill>
            <a:srgbClr val="F96167"/>
          </a:solidFill>
          <a:ln/>
        </p:spPr>
      </p:sp>
      <p:sp>
        <p:nvSpPr>
          <p:cNvPr id="8" name="Text 5"/>
          <p:cNvSpPr/>
          <p:nvPr/>
        </p:nvSpPr>
        <p:spPr>
          <a:xfrm>
            <a:off x="868680" y="1920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9" name="Text 6"/>
          <p:cNvSpPr/>
          <p:nvPr/>
        </p:nvSpPr>
        <p:spPr>
          <a:xfrm>
            <a:off x="1508760" y="1892808"/>
            <a:ext cx="3977640" cy="868680"/>
          </a:xfrm>
          <a:prstGeom prst="rect">
            <a:avLst/>
          </a:prstGeom>
          <a:noFill/>
          <a:ln/>
        </p:spPr>
        <p:txBody>
          <a:bodyPr wrap="square" lIns="0" tIns="0" rIns="0" bIns="0" rtlCol="0" anchor="t"/>
          <a:lstStyle/>
          <a:p>
            <a:pPr indent="0" marL="0">
              <a:lnSpc>
                <a:spcPct val="110000"/>
              </a:lnSpc>
              <a:buNone/>
            </a:pPr>
            <a:r>
              <a:rPr lang="en-US" sz="1350" b="1" dirty="0">
                <a:solidFill>
                  <a:srgbClr val="1F2A5C"/>
                </a:solidFill>
                <a:latin typeface="Calibri" pitchFamily="34" charset="0"/>
                <a:ea typeface="Calibri" pitchFamily="34" charset="-122"/>
                <a:cs typeface="Calibri" pitchFamily="34" charset="-120"/>
              </a:rPr>
              <a:t>দ্রবণ তাপ কী তা ব্যাখ্যা করতে পারবে</a:t>
            </a:r>
            <a:endParaRPr lang="en-US" sz="1350" dirty="0"/>
          </a:p>
        </p:txBody>
      </p:sp>
      <p:sp>
        <p:nvSpPr>
          <p:cNvPr id="10" name="Text 7"/>
          <p:cNvSpPr/>
          <p:nvPr/>
        </p:nvSpPr>
        <p:spPr>
          <a:xfrm>
            <a:off x="868680" y="3154680"/>
            <a:ext cx="4617720" cy="320040"/>
          </a:xfrm>
          <a:prstGeom prst="rect">
            <a:avLst/>
          </a:prstGeom>
          <a:noFill/>
          <a:ln/>
        </p:spPr>
        <p:txBody>
          <a:bodyPr wrap="square" lIns="0" tIns="0" rIns="0" bIns="0" rtlCol="0" anchor="ctr"/>
          <a:lstStyle/>
          <a:p>
            <a:pPr indent="0" marL="0">
              <a:buNone/>
            </a:pPr>
            <a:r>
              <a:rPr lang="en-US" sz="1050" i="1" dirty="0">
                <a:solidFill>
                  <a:srgbClr val="5A5A5A"/>
                </a:solidFill>
                <a:latin typeface="Calibri" pitchFamily="34" charset="0"/>
                <a:ea typeface="Calibri" pitchFamily="34" charset="-122"/>
                <a:cs typeface="Calibri" pitchFamily="34" charset="-120"/>
              </a:rPr>
              <a:t>Explain the concept of heat of solution (ΔHsol)</a:t>
            </a:r>
            <a:endParaRPr lang="en-US" sz="1050" dirty="0"/>
          </a:p>
        </p:txBody>
      </p:sp>
      <p:sp>
        <p:nvSpPr>
          <p:cNvPr id="11" name="Shape 8"/>
          <p:cNvSpPr/>
          <p:nvPr/>
        </p:nvSpPr>
        <p:spPr>
          <a:xfrm>
            <a:off x="6035040" y="1691640"/>
            <a:ext cx="5074920" cy="1965960"/>
          </a:xfrm>
          <a:prstGeom prst="roundRect">
            <a:avLst>
              <a:gd name="adj" fmla="val 4651"/>
            </a:avLst>
          </a:prstGeom>
          <a:solidFill>
            <a:srgbClr val="FFF7F3"/>
          </a:solidFill>
          <a:ln/>
          <a:effectLst>
            <a:outerShdw sx="100000" sy="100000" kx="0" ky="0" algn="bl" rotWithShape="0" blurRad="76200" dist="25400" dir="5400000">
              <a:srgbClr val="000000">
                <a:alpha val="12000"/>
              </a:srgbClr>
            </a:outerShdw>
          </a:effectLst>
        </p:spPr>
      </p:sp>
      <p:sp>
        <p:nvSpPr>
          <p:cNvPr id="12" name="Shape 9"/>
          <p:cNvSpPr/>
          <p:nvPr/>
        </p:nvSpPr>
        <p:spPr>
          <a:xfrm>
            <a:off x="6263640" y="1920240"/>
            <a:ext cx="502920" cy="502920"/>
          </a:xfrm>
          <a:prstGeom prst="roundRect">
            <a:avLst>
              <a:gd name="adj" fmla="val 50909"/>
            </a:avLst>
          </a:prstGeom>
          <a:solidFill>
            <a:srgbClr val="F96167"/>
          </a:solidFill>
          <a:ln/>
        </p:spPr>
      </p:sp>
      <p:sp>
        <p:nvSpPr>
          <p:cNvPr id="13" name="Text 10"/>
          <p:cNvSpPr/>
          <p:nvPr/>
        </p:nvSpPr>
        <p:spPr>
          <a:xfrm>
            <a:off x="6263640" y="192024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4" name="Text 11"/>
          <p:cNvSpPr/>
          <p:nvPr/>
        </p:nvSpPr>
        <p:spPr>
          <a:xfrm>
            <a:off x="6903720" y="1892808"/>
            <a:ext cx="3977640" cy="868680"/>
          </a:xfrm>
          <a:prstGeom prst="rect">
            <a:avLst/>
          </a:prstGeom>
          <a:noFill/>
          <a:ln/>
        </p:spPr>
        <p:txBody>
          <a:bodyPr wrap="square" lIns="0" tIns="0" rIns="0" bIns="0" rtlCol="0" anchor="t"/>
          <a:lstStyle/>
          <a:p>
            <a:pPr indent="0" marL="0">
              <a:lnSpc>
                <a:spcPct val="110000"/>
              </a:lnSpc>
              <a:buNone/>
            </a:pPr>
            <a:r>
              <a:rPr lang="en-US" sz="1350" b="1" dirty="0">
                <a:solidFill>
                  <a:srgbClr val="1F2A5C"/>
                </a:solidFill>
                <a:latin typeface="Calibri" pitchFamily="34" charset="0"/>
                <a:ea typeface="Calibri" pitchFamily="34" charset="-122"/>
                <a:cs typeface="Calibri" pitchFamily="34" charset="-120"/>
              </a:rPr>
              <a:t>তাপহারী ও তাপউৎপাদী প্রক্রিয়ার পার্থক্য নির্ণয় করতে পারবে</a:t>
            </a:r>
            <a:endParaRPr lang="en-US" sz="1350" dirty="0"/>
          </a:p>
        </p:txBody>
      </p:sp>
      <p:sp>
        <p:nvSpPr>
          <p:cNvPr id="15" name="Text 12"/>
          <p:cNvSpPr/>
          <p:nvPr/>
        </p:nvSpPr>
        <p:spPr>
          <a:xfrm>
            <a:off x="6263640" y="3154680"/>
            <a:ext cx="4617720" cy="320040"/>
          </a:xfrm>
          <a:prstGeom prst="rect">
            <a:avLst/>
          </a:prstGeom>
          <a:noFill/>
          <a:ln/>
        </p:spPr>
        <p:txBody>
          <a:bodyPr wrap="square" lIns="0" tIns="0" rIns="0" bIns="0" rtlCol="0" anchor="ctr"/>
          <a:lstStyle/>
          <a:p>
            <a:pPr indent="0" marL="0">
              <a:buNone/>
            </a:pPr>
            <a:r>
              <a:rPr lang="en-US" sz="1050" i="1" dirty="0">
                <a:solidFill>
                  <a:srgbClr val="5A5A5A"/>
                </a:solidFill>
                <a:latin typeface="Calibri" pitchFamily="34" charset="0"/>
                <a:ea typeface="Calibri" pitchFamily="34" charset="-122"/>
                <a:cs typeface="Calibri" pitchFamily="34" charset="-120"/>
              </a:rPr>
              <a:t>Distinguish endothermic vs exothermic dissolution</a:t>
            </a:r>
            <a:endParaRPr lang="en-US" sz="1050" dirty="0"/>
          </a:p>
        </p:txBody>
      </p:sp>
      <p:sp>
        <p:nvSpPr>
          <p:cNvPr id="16" name="Shape 13"/>
          <p:cNvSpPr/>
          <p:nvPr/>
        </p:nvSpPr>
        <p:spPr>
          <a:xfrm>
            <a:off x="640080" y="3931920"/>
            <a:ext cx="5074920" cy="1965960"/>
          </a:xfrm>
          <a:prstGeom prst="roundRect">
            <a:avLst>
              <a:gd name="adj" fmla="val 4651"/>
            </a:avLst>
          </a:prstGeom>
          <a:solidFill>
            <a:srgbClr val="FFF7F3"/>
          </a:solidFill>
          <a:ln/>
          <a:effectLst>
            <a:outerShdw sx="100000" sy="100000" kx="0" ky="0" algn="bl" rotWithShape="0" blurRad="76200" dist="25400" dir="5400000">
              <a:srgbClr val="000000">
                <a:alpha val="12000"/>
              </a:srgbClr>
            </a:outerShdw>
          </a:effectLst>
        </p:spPr>
      </p:sp>
      <p:sp>
        <p:nvSpPr>
          <p:cNvPr id="17" name="Shape 14"/>
          <p:cNvSpPr/>
          <p:nvPr/>
        </p:nvSpPr>
        <p:spPr>
          <a:xfrm>
            <a:off x="868680" y="4160520"/>
            <a:ext cx="502920" cy="502920"/>
          </a:xfrm>
          <a:prstGeom prst="roundRect">
            <a:avLst>
              <a:gd name="adj" fmla="val 50909"/>
            </a:avLst>
          </a:prstGeom>
          <a:solidFill>
            <a:srgbClr val="F96167"/>
          </a:solidFill>
          <a:ln/>
        </p:spPr>
      </p:sp>
      <p:sp>
        <p:nvSpPr>
          <p:cNvPr id="18" name="Text 15"/>
          <p:cNvSpPr/>
          <p:nvPr/>
        </p:nvSpPr>
        <p:spPr>
          <a:xfrm>
            <a:off x="868680" y="416052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9" name="Text 16"/>
          <p:cNvSpPr/>
          <p:nvPr/>
        </p:nvSpPr>
        <p:spPr>
          <a:xfrm>
            <a:off x="1508760" y="4133088"/>
            <a:ext cx="3977640" cy="868680"/>
          </a:xfrm>
          <a:prstGeom prst="rect">
            <a:avLst/>
          </a:prstGeom>
          <a:noFill/>
          <a:ln/>
        </p:spPr>
        <p:txBody>
          <a:bodyPr wrap="square" lIns="0" tIns="0" rIns="0" bIns="0" rtlCol="0" anchor="t"/>
          <a:lstStyle/>
          <a:p>
            <a:pPr indent="0" marL="0">
              <a:lnSpc>
                <a:spcPct val="110000"/>
              </a:lnSpc>
              <a:buNone/>
            </a:pPr>
            <a:r>
              <a:rPr lang="en-US" sz="1350" b="1" dirty="0">
                <a:solidFill>
                  <a:srgbClr val="1F2A5C"/>
                </a:solidFill>
                <a:latin typeface="Calibri" pitchFamily="34" charset="0"/>
                <a:ea typeface="Calibri" pitchFamily="34" charset="-122"/>
                <a:cs typeface="Calibri" pitchFamily="34" charset="-120"/>
              </a:rPr>
              <a:t>ক্যালরিমিতি পদ্ধতিতে তাপমাত্রা পরিবর্তন পরিমাপ করতে পারবে</a:t>
            </a:r>
            <a:endParaRPr lang="en-US" sz="1350" dirty="0"/>
          </a:p>
        </p:txBody>
      </p:sp>
      <p:sp>
        <p:nvSpPr>
          <p:cNvPr id="20" name="Text 17"/>
          <p:cNvSpPr/>
          <p:nvPr/>
        </p:nvSpPr>
        <p:spPr>
          <a:xfrm>
            <a:off x="868680" y="5394960"/>
            <a:ext cx="4617720" cy="320040"/>
          </a:xfrm>
          <a:prstGeom prst="rect">
            <a:avLst/>
          </a:prstGeom>
          <a:noFill/>
          <a:ln/>
        </p:spPr>
        <p:txBody>
          <a:bodyPr wrap="square" lIns="0" tIns="0" rIns="0" bIns="0" rtlCol="0" anchor="ctr"/>
          <a:lstStyle/>
          <a:p>
            <a:pPr indent="0" marL="0">
              <a:buNone/>
            </a:pPr>
            <a:r>
              <a:rPr lang="en-US" sz="1050" i="1" dirty="0">
                <a:solidFill>
                  <a:srgbClr val="5A5A5A"/>
                </a:solidFill>
                <a:latin typeface="Calibri" pitchFamily="34" charset="0"/>
                <a:ea typeface="Calibri" pitchFamily="34" charset="-122"/>
                <a:cs typeface="Calibri" pitchFamily="34" charset="-120"/>
              </a:rPr>
              <a:t>Measure temperature change using calorimetry</a:t>
            </a:r>
            <a:endParaRPr lang="en-US" sz="1050" dirty="0"/>
          </a:p>
        </p:txBody>
      </p:sp>
      <p:sp>
        <p:nvSpPr>
          <p:cNvPr id="21" name="Shape 18"/>
          <p:cNvSpPr/>
          <p:nvPr/>
        </p:nvSpPr>
        <p:spPr>
          <a:xfrm>
            <a:off x="6035040" y="3931920"/>
            <a:ext cx="5074920" cy="1965960"/>
          </a:xfrm>
          <a:prstGeom prst="roundRect">
            <a:avLst>
              <a:gd name="adj" fmla="val 4651"/>
            </a:avLst>
          </a:prstGeom>
          <a:solidFill>
            <a:srgbClr val="FFF7F3"/>
          </a:solidFill>
          <a:ln/>
          <a:effectLst>
            <a:outerShdw sx="100000" sy="100000" kx="0" ky="0" algn="bl" rotWithShape="0" blurRad="76200" dist="25400" dir="5400000">
              <a:srgbClr val="000000">
                <a:alpha val="12000"/>
              </a:srgbClr>
            </a:outerShdw>
          </a:effectLst>
        </p:spPr>
      </p:sp>
      <p:sp>
        <p:nvSpPr>
          <p:cNvPr id="22" name="Shape 19"/>
          <p:cNvSpPr/>
          <p:nvPr/>
        </p:nvSpPr>
        <p:spPr>
          <a:xfrm>
            <a:off x="6263640" y="4160520"/>
            <a:ext cx="502920" cy="502920"/>
          </a:xfrm>
          <a:prstGeom prst="roundRect">
            <a:avLst>
              <a:gd name="adj" fmla="val 50909"/>
            </a:avLst>
          </a:prstGeom>
          <a:solidFill>
            <a:srgbClr val="F96167"/>
          </a:solidFill>
          <a:ln/>
        </p:spPr>
      </p:sp>
      <p:sp>
        <p:nvSpPr>
          <p:cNvPr id="23" name="Text 20"/>
          <p:cNvSpPr/>
          <p:nvPr/>
        </p:nvSpPr>
        <p:spPr>
          <a:xfrm>
            <a:off x="6263640" y="4160520"/>
            <a:ext cx="502920" cy="50292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24" name="Text 21"/>
          <p:cNvSpPr/>
          <p:nvPr/>
        </p:nvSpPr>
        <p:spPr>
          <a:xfrm>
            <a:off x="6903720" y="4133088"/>
            <a:ext cx="3977640" cy="868680"/>
          </a:xfrm>
          <a:prstGeom prst="rect">
            <a:avLst/>
          </a:prstGeom>
          <a:noFill/>
          <a:ln/>
        </p:spPr>
        <p:txBody>
          <a:bodyPr wrap="square" lIns="0" tIns="0" rIns="0" bIns="0" rtlCol="0" anchor="t"/>
          <a:lstStyle/>
          <a:p>
            <a:pPr indent="0" marL="0">
              <a:lnSpc>
                <a:spcPct val="110000"/>
              </a:lnSpc>
              <a:buNone/>
            </a:pPr>
            <a:r>
              <a:rPr lang="en-US" sz="1350" b="1" dirty="0">
                <a:solidFill>
                  <a:srgbClr val="1F2A5C"/>
                </a:solidFill>
                <a:latin typeface="Calibri" pitchFamily="34" charset="0"/>
                <a:ea typeface="Calibri" pitchFamily="34" charset="-122"/>
                <a:cs typeface="Calibri" pitchFamily="34" charset="-120"/>
              </a:rPr>
              <a:t>মোলার দ্রবণ তাপের গাণিতিক সূত্র প্রয়োগ করতে পারবে</a:t>
            </a:r>
            <a:endParaRPr lang="en-US" sz="1350" dirty="0"/>
          </a:p>
        </p:txBody>
      </p:sp>
      <p:sp>
        <p:nvSpPr>
          <p:cNvPr id="25" name="Text 22"/>
          <p:cNvSpPr/>
          <p:nvPr/>
        </p:nvSpPr>
        <p:spPr>
          <a:xfrm>
            <a:off x="6263640" y="5394960"/>
            <a:ext cx="4617720" cy="320040"/>
          </a:xfrm>
          <a:prstGeom prst="rect">
            <a:avLst/>
          </a:prstGeom>
          <a:noFill/>
          <a:ln/>
        </p:spPr>
        <p:txBody>
          <a:bodyPr wrap="square" lIns="0" tIns="0" rIns="0" bIns="0" rtlCol="0" anchor="ctr"/>
          <a:lstStyle/>
          <a:p>
            <a:pPr indent="0" marL="0">
              <a:buNone/>
            </a:pPr>
            <a:r>
              <a:rPr lang="en-US" sz="1050" i="1" dirty="0">
                <a:solidFill>
                  <a:srgbClr val="5A5A5A"/>
                </a:solidFill>
                <a:latin typeface="Calibri" pitchFamily="34" charset="0"/>
                <a:ea typeface="Calibri" pitchFamily="34" charset="-122"/>
                <a:cs typeface="Calibri" pitchFamily="34" charset="-120"/>
              </a:rPr>
              <a:t>Apply the formula to calculate molar heat of solution</a:t>
            </a:r>
            <a:endParaRPr lang="en-US" sz="1050" dirty="0"/>
          </a:p>
        </p:txBody>
      </p:sp>
      <p:sp>
        <p:nvSpPr>
          <p:cNvPr id="26" name="Text 23"/>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7" name="Text 24"/>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book.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THEORY</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দ্রবণ তাপ (Heat of Solution)</a:t>
            </a:r>
            <a:endParaRPr lang="en-US" sz="2600" dirty="0"/>
          </a:p>
        </p:txBody>
      </p:sp>
      <p:sp>
        <p:nvSpPr>
          <p:cNvPr id="6" name="Text 3"/>
          <p:cNvSpPr/>
          <p:nvPr/>
        </p:nvSpPr>
        <p:spPr>
          <a:xfrm>
            <a:off x="640080" y="1600200"/>
            <a:ext cx="6583680" cy="1417320"/>
          </a:xfrm>
          <a:prstGeom prst="rect">
            <a:avLst/>
          </a:prstGeom>
          <a:noFill/>
          <a:ln/>
        </p:spPr>
        <p:txBody>
          <a:bodyPr wrap="square" lIns="0" tIns="0" rIns="0" bIns="0" rtlCol="0" anchor="t"/>
          <a:lstStyle/>
          <a:p>
            <a:pPr indent="0" marL="0">
              <a:lnSpc>
                <a:spcPct val="125000"/>
              </a:lnSpc>
              <a:buNone/>
            </a:pPr>
            <a:r>
              <a:rPr lang="en-US" sz="1400" dirty="0">
                <a:solidFill>
                  <a:srgbClr val="1F2A5C"/>
                </a:solidFill>
                <a:latin typeface="Calibri" pitchFamily="34" charset="0"/>
                <a:ea typeface="Calibri" pitchFamily="34" charset="-122"/>
                <a:cs typeface="Calibri" pitchFamily="34" charset="-120"/>
              </a:rPr>
              <a:t>যখন কোনো কঠিন পদার্থ কোনো দ্রাবকে (যেমন—পানি) দ্রবীভূত হয়, তখন তাপ শোষিত অথবা নির্গত হয়। </a:t>
            </a:r>
            <a:pPr indent="0" marL="0">
              <a:lnSpc>
                <a:spcPct val="125000"/>
              </a:lnSpc>
              <a:buNone/>
            </a:pPr>
            <a:r>
              <a:rPr lang="en-US" sz="1400" dirty="0">
                <a:solidFill>
                  <a:srgbClr val="1F2A5C"/>
                </a:solidFill>
                <a:latin typeface="Calibri" pitchFamily="34" charset="0"/>
                <a:ea typeface="Calibri" pitchFamily="34" charset="-122"/>
                <a:cs typeface="Calibri" pitchFamily="34" charset="-120"/>
              </a:rPr>
              <a:t>১ মোল দ্রব যখন এত বেশি পরিমাণ দ্রাবকে দ্রবীভূত হয় যে আরও দ্রাবক যোগ করলে তাপের কোনো পরিবর্তন হয় না, তখন যে তাপ পরিবর্তন ঘটে তাকে </a:t>
            </a:r>
            <a:pPr indent="0" marL="0">
              <a:lnSpc>
                <a:spcPct val="125000"/>
              </a:lnSpc>
              <a:buNone/>
            </a:pPr>
            <a:r>
              <a:rPr lang="en-US" sz="1400" b="1" dirty="0">
                <a:solidFill>
                  <a:srgbClr val="F96167"/>
                </a:solidFill>
                <a:latin typeface="Calibri" pitchFamily="34" charset="0"/>
                <a:ea typeface="Calibri" pitchFamily="34" charset="-122"/>
                <a:cs typeface="Calibri" pitchFamily="34" charset="-120"/>
              </a:rPr>
              <a:t>মোলার দ্রবণ তাপ (ΔHsoln)</a:t>
            </a:r>
            <a:pPr indent="0" marL="0">
              <a:lnSpc>
                <a:spcPct val="125000"/>
              </a:lnSpc>
              <a:buNone/>
            </a:pPr>
            <a:r>
              <a:rPr lang="en-US" sz="1400" dirty="0">
                <a:solidFill>
                  <a:srgbClr val="1F2A5C"/>
                </a:solidFill>
                <a:latin typeface="Calibri" pitchFamily="34" charset="0"/>
                <a:ea typeface="Calibri" pitchFamily="34" charset="-122"/>
                <a:cs typeface="Calibri" pitchFamily="34" charset="-120"/>
              </a:rPr>
              <a:t> বলে।</a:t>
            </a:r>
            <a:endParaRPr lang="en-US" sz="1400" dirty="0"/>
          </a:p>
        </p:txBody>
      </p:sp>
      <p:sp>
        <p:nvSpPr>
          <p:cNvPr id="7" name="Shape 4"/>
          <p:cNvSpPr/>
          <p:nvPr/>
        </p:nvSpPr>
        <p:spPr>
          <a:xfrm>
            <a:off x="640080" y="3200400"/>
            <a:ext cx="3154680" cy="2148840"/>
          </a:xfrm>
          <a:prstGeom prst="roundRect">
            <a:avLst>
              <a:gd name="adj" fmla="val 4255"/>
            </a:avLst>
          </a:prstGeom>
          <a:solidFill>
            <a:srgbClr val="FFF0EE"/>
          </a:solidFill>
          <a:ln/>
        </p:spPr>
      </p:sp>
      <p:sp>
        <p:nvSpPr>
          <p:cNvPr id="8" name="Shape 5"/>
          <p:cNvSpPr/>
          <p:nvPr/>
        </p:nvSpPr>
        <p:spPr>
          <a:xfrm>
            <a:off x="868680" y="3429000"/>
            <a:ext cx="457200" cy="457200"/>
          </a:xfrm>
          <a:prstGeom prst="ellipse">
            <a:avLst/>
          </a:prstGeom>
          <a:solidFill>
            <a:srgbClr val="F96167"/>
          </a:solidFill>
          <a:ln/>
        </p:spPr>
      </p:sp>
      <p:pic>
        <p:nvPicPr>
          <p:cNvPr id="9" name="Image 1" descr="/home/claude/oxalic_acid/icon_thermometer.png">    </p:cNvPr>
          <p:cNvPicPr>
            <a:picLocks noChangeAspect="1"/>
          </p:cNvPicPr>
          <p:nvPr/>
        </p:nvPicPr>
        <p:blipFill>
          <a:blip r:embed="rId2"/>
          <a:stretch>
            <a:fillRect/>
          </a:stretch>
        </p:blipFill>
        <p:spPr>
          <a:xfrm>
            <a:off x="918972" y="3479292"/>
            <a:ext cx="356616" cy="356616"/>
          </a:xfrm>
          <a:prstGeom prst="rect">
            <a:avLst/>
          </a:prstGeom>
        </p:spPr>
      </p:pic>
      <p:sp>
        <p:nvSpPr>
          <p:cNvPr id="10" name="Text 6"/>
          <p:cNvSpPr/>
          <p:nvPr/>
        </p:nvSpPr>
        <p:spPr>
          <a:xfrm>
            <a:off x="1463040" y="3447288"/>
            <a:ext cx="2194560" cy="365760"/>
          </a:xfrm>
          <a:prstGeom prst="rect">
            <a:avLst/>
          </a:prstGeom>
          <a:noFill/>
          <a:ln/>
        </p:spPr>
        <p:txBody>
          <a:bodyPr wrap="square" lIns="0" tIns="0" rIns="0" bIns="0" rtlCol="0" anchor="ctr"/>
          <a:lstStyle/>
          <a:p>
            <a:pPr indent="0" marL="0">
              <a:buNone/>
            </a:pPr>
            <a:r>
              <a:rPr lang="en-US" sz="1400" b="1" dirty="0">
                <a:solidFill>
                  <a:srgbClr val="1F2A5C"/>
                </a:solidFill>
                <a:latin typeface="Calibri" pitchFamily="34" charset="0"/>
                <a:ea typeface="Calibri" pitchFamily="34" charset="-122"/>
                <a:cs typeface="Calibri" pitchFamily="34" charset="-120"/>
              </a:rPr>
              <a:t>তাপহারী প্রক্রিয়া</a:t>
            </a:r>
            <a:endParaRPr lang="en-US" sz="1400" dirty="0"/>
          </a:p>
        </p:txBody>
      </p:sp>
      <p:sp>
        <p:nvSpPr>
          <p:cNvPr id="11" name="Text 7"/>
          <p:cNvSpPr/>
          <p:nvPr/>
        </p:nvSpPr>
        <p:spPr>
          <a:xfrm>
            <a:off x="1463040" y="3767328"/>
            <a:ext cx="2194560" cy="274320"/>
          </a:xfrm>
          <a:prstGeom prst="rect">
            <a:avLst/>
          </a:prstGeom>
          <a:noFill/>
          <a:ln/>
        </p:spPr>
        <p:txBody>
          <a:bodyPr wrap="square" lIns="0" tIns="0" rIns="0" bIns="0" rtlCol="0" anchor="ctr"/>
          <a:lstStyle/>
          <a:p>
            <a:pPr indent="0" marL="0">
              <a:buNone/>
            </a:pPr>
            <a:r>
              <a:rPr lang="en-US" sz="1000" i="1" dirty="0">
                <a:solidFill>
                  <a:srgbClr val="5A5A5A"/>
                </a:solidFill>
                <a:latin typeface="Calibri" pitchFamily="34" charset="0"/>
                <a:ea typeface="Calibri" pitchFamily="34" charset="-122"/>
                <a:cs typeface="Calibri" pitchFamily="34" charset="-120"/>
              </a:rPr>
              <a:t>Endothermic</a:t>
            </a:r>
            <a:endParaRPr lang="en-US" sz="1000" dirty="0"/>
          </a:p>
        </p:txBody>
      </p:sp>
      <p:sp>
        <p:nvSpPr>
          <p:cNvPr id="12" name="Text 8"/>
          <p:cNvSpPr/>
          <p:nvPr/>
        </p:nvSpPr>
        <p:spPr>
          <a:xfrm>
            <a:off x="868680" y="4160520"/>
            <a:ext cx="2697480" cy="1097280"/>
          </a:xfrm>
          <a:prstGeom prst="rect">
            <a:avLst/>
          </a:prstGeom>
          <a:noFill/>
          <a:ln/>
        </p:spPr>
        <p:txBody>
          <a:bodyPr wrap="square" lIns="0" tIns="0" rIns="0" bIns="0" rtlCol="0" anchor="ctr"/>
          <a:lstStyle/>
          <a:p>
            <a:pPr indent="0" marL="0">
              <a:lnSpc>
                <a:spcPct val="115000"/>
              </a:lnSpc>
              <a:buNone/>
            </a:pPr>
            <a:r>
              <a:rPr lang="en-US" sz="1150" dirty="0">
                <a:solidFill>
                  <a:srgbClr val="1F2A5C"/>
                </a:solidFill>
                <a:latin typeface="Calibri" pitchFamily="34" charset="0"/>
                <a:ea typeface="Calibri" pitchFamily="34" charset="-122"/>
                <a:cs typeface="Calibri" pitchFamily="34" charset="-120"/>
              </a:rPr>
              <a:t>তাপ শোষিত হয়, দ্রবণের তাপমাত্রা কমে যায়। ΔH ধনাত্মক। যেমন — অক্সালিক এসিড, অ্যামোনিয়াম ক্লোরাইড পানিতে দ্রবীভূত হওয়া।</a:t>
            </a:r>
            <a:endParaRPr lang="en-US" sz="1150" dirty="0"/>
          </a:p>
        </p:txBody>
      </p:sp>
      <p:sp>
        <p:nvSpPr>
          <p:cNvPr id="13" name="Shape 9"/>
          <p:cNvSpPr/>
          <p:nvPr/>
        </p:nvSpPr>
        <p:spPr>
          <a:xfrm>
            <a:off x="4069080" y="3200400"/>
            <a:ext cx="3154680" cy="2148840"/>
          </a:xfrm>
          <a:prstGeom prst="roundRect">
            <a:avLst>
              <a:gd name="adj" fmla="val 4255"/>
            </a:avLst>
          </a:prstGeom>
          <a:solidFill>
            <a:srgbClr val="FFF9E3"/>
          </a:solidFill>
          <a:ln/>
        </p:spPr>
      </p:sp>
      <p:sp>
        <p:nvSpPr>
          <p:cNvPr id="14" name="Shape 10"/>
          <p:cNvSpPr/>
          <p:nvPr/>
        </p:nvSpPr>
        <p:spPr>
          <a:xfrm>
            <a:off x="4297680" y="3429000"/>
            <a:ext cx="457200" cy="457200"/>
          </a:xfrm>
          <a:prstGeom prst="ellipse">
            <a:avLst/>
          </a:prstGeom>
          <a:solidFill>
            <a:srgbClr val="2F3C7E"/>
          </a:solidFill>
          <a:ln/>
        </p:spPr>
      </p:sp>
      <p:pic>
        <p:nvPicPr>
          <p:cNvPr id="15" name="Image 2" descr="/home/claude/oxalic_acid/icon_flask.png">    </p:cNvPr>
          <p:cNvPicPr>
            <a:picLocks noChangeAspect="1"/>
          </p:cNvPicPr>
          <p:nvPr/>
        </p:nvPicPr>
        <p:blipFill>
          <a:blip r:embed="rId3"/>
          <a:stretch>
            <a:fillRect/>
          </a:stretch>
        </p:blipFill>
        <p:spPr>
          <a:xfrm>
            <a:off x="4347972" y="3479292"/>
            <a:ext cx="356616" cy="356616"/>
          </a:xfrm>
          <a:prstGeom prst="rect">
            <a:avLst/>
          </a:prstGeom>
        </p:spPr>
      </p:pic>
      <p:sp>
        <p:nvSpPr>
          <p:cNvPr id="16" name="Text 11"/>
          <p:cNvSpPr/>
          <p:nvPr/>
        </p:nvSpPr>
        <p:spPr>
          <a:xfrm>
            <a:off x="4892040" y="3447288"/>
            <a:ext cx="2194560" cy="365760"/>
          </a:xfrm>
          <a:prstGeom prst="rect">
            <a:avLst/>
          </a:prstGeom>
          <a:noFill/>
          <a:ln/>
        </p:spPr>
        <p:txBody>
          <a:bodyPr wrap="square" lIns="0" tIns="0" rIns="0" bIns="0" rtlCol="0" anchor="ctr"/>
          <a:lstStyle/>
          <a:p>
            <a:pPr indent="0" marL="0">
              <a:buNone/>
            </a:pPr>
            <a:r>
              <a:rPr lang="en-US" sz="1400" b="1" dirty="0">
                <a:solidFill>
                  <a:srgbClr val="1F2A5C"/>
                </a:solidFill>
                <a:latin typeface="Calibri" pitchFamily="34" charset="0"/>
                <a:ea typeface="Calibri" pitchFamily="34" charset="-122"/>
                <a:cs typeface="Calibri" pitchFamily="34" charset="-120"/>
              </a:rPr>
              <a:t>তাপউৎপাদী প্রক্রিয়া</a:t>
            </a:r>
            <a:endParaRPr lang="en-US" sz="1400" dirty="0"/>
          </a:p>
        </p:txBody>
      </p:sp>
      <p:sp>
        <p:nvSpPr>
          <p:cNvPr id="17" name="Text 12"/>
          <p:cNvSpPr/>
          <p:nvPr/>
        </p:nvSpPr>
        <p:spPr>
          <a:xfrm>
            <a:off x="4892040" y="3767328"/>
            <a:ext cx="2194560" cy="274320"/>
          </a:xfrm>
          <a:prstGeom prst="rect">
            <a:avLst/>
          </a:prstGeom>
          <a:noFill/>
          <a:ln/>
        </p:spPr>
        <p:txBody>
          <a:bodyPr wrap="square" lIns="0" tIns="0" rIns="0" bIns="0" rtlCol="0" anchor="ctr"/>
          <a:lstStyle/>
          <a:p>
            <a:pPr indent="0" marL="0">
              <a:buNone/>
            </a:pPr>
            <a:r>
              <a:rPr lang="en-US" sz="1000" i="1" dirty="0">
                <a:solidFill>
                  <a:srgbClr val="5A5A5A"/>
                </a:solidFill>
                <a:latin typeface="Calibri" pitchFamily="34" charset="0"/>
                <a:ea typeface="Calibri" pitchFamily="34" charset="-122"/>
                <a:cs typeface="Calibri" pitchFamily="34" charset="-120"/>
              </a:rPr>
              <a:t>Exothermic</a:t>
            </a:r>
            <a:endParaRPr lang="en-US" sz="1000" dirty="0"/>
          </a:p>
        </p:txBody>
      </p:sp>
      <p:sp>
        <p:nvSpPr>
          <p:cNvPr id="18" name="Text 13"/>
          <p:cNvSpPr/>
          <p:nvPr/>
        </p:nvSpPr>
        <p:spPr>
          <a:xfrm>
            <a:off x="4297680" y="4160520"/>
            <a:ext cx="2697480" cy="1097280"/>
          </a:xfrm>
          <a:prstGeom prst="rect">
            <a:avLst/>
          </a:prstGeom>
          <a:noFill/>
          <a:ln/>
        </p:spPr>
        <p:txBody>
          <a:bodyPr wrap="square" lIns="0" tIns="0" rIns="0" bIns="0" rtlCol="0" anchor="ctr"/>
          <a:lstStyle/>
          <a:p>
            <a:pPr indent="0" marL="0">
              <a:lnSpc>
                <a:spcPct val="115000"/>
              </a:lnSpc>
              <a:buNone/>
            </a:pPr>
            <a:r>
              <a:rPr lang="en-US" sz="1150" dirty="0">
                <a:solidFill>
                  <a:srgbClr val="1F2A5C"/>
                </a:solidFill>
                <a:latin typeface="Calibri" pitchFamily="34" charset="0"/>
                <a:ea typeface="Calibri" pitchFamily="34" charset="-122"/>
                <a:cs typeface="Calibri" pitchFamily="34" charset="-120"/>
              </a:rPr>
              <a:t>তাপ নির্গত হয়, দ্রবণের তাপমাত্রা বেড়ে যায়। ΔH ঋণাত্মক। যেমন — সোডিয়াম হাইড্রোক্সাইড পানিতে দ্রবীভূত হওয়া।</a:t>
            </a:r>
            <a:endParaRPr lang="en-US" sz="1150" dirty="0"/>
          </a:p>
        </p:txBody>
      </p:sp>
      <p:sp>
        <p:nvSpPr>
          <p:cNvPr id="19" name="Shape 14"/>
          <p:cNvSpPr/>
          <p:nvPr/>
        </p:nvSpPr>
        <p:spPr>
          <a:xfrm>
            <a:off x="7635240" y="1600200"/>
            <a:ext cx="3886200" cy="3749040"/>
          </a:xfrm>
          <a:prstGeom prst="roundRect">
            <a:avLst>
              <a:gd name="adj" fmla="val 2439"/>
            </a:avLst>
          </a:prstGeom>
          <a:solidFill>
            <a:srgbClr val="1F2A5C"/>
          </a:solidFill>
          <a:ln/>
        </p:spPr>
      </p:sp>
      <p:sp>
        <p:nvSpPr>
          <p:cNvPr id="20" name="Shape 15"/>
          <p:cNvSpPr/>
          <p:nvPr/>
        </p:nvSpPr>
        <p:spPr>
          <a:xfrm>
            <a:off x="7863840" y="1828800"/>
            <a:ext cx="457200" cy="457200"/>
          </a:xfrm>
          <a:prstGeom prst="ellipse">
            <a:avLst/>
          </a:prstGeom>
          <a:solidFill>
            <a:srgbClr val="F96167"/>
          </a:solidFill>
          <a:ln/>
        </p:spPr>
      </p:sp>
      <p:pic>
        <p:nvPicPr>
          <p:cNvPr id="21" name="Image 3" descr="/home/claude/oxalic_acid/icon_snowflake.png">    </p:cNvPr>
          <p:cNvPicPr>
            <a:picLocks noChangeAspect="1"/>
          </p:cNvPicPr>
          <p:nvPr/>
        </p:nvPicPr>
        <p:blipFill>
          <a:blip r:embed="rId4"/>
          <a:stretch>
            <a:fillRect/>
          </a:stretch>
        </p:blipFill>
        <p:spPr>
          <a:xfrm>
            <a:off x="7914132" y="1879092"/>
            <a:ext cx="356616" cy="356616"/>
          </a:xfrm>
          <a:prstGeom prst="rect">
            <a:avLst/>
          </a:prstGeom>
        </p:spPr>
      </p:pic>
      <p:sp>
        <p:nvSpPr>
          <p:cNvPr id="22" name="Text 16"/>
          <p:cNvSpPr/>
          <p:nvPr/>
        </p:nvSpPr>
        <p:spPr>
          <a:xfrm>
            <a:off x="7863840" y="2377440"/>
            <a:ext cx="3474720" cy="3657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অক্সালিক এসিড</a:t>
            </a:r>
            <a:endParaRPr lang="en-US" sz="1600" dirty="0"/>
          </a:p>
        </p:txBody>
      </p:sp>
      <p:sp>
        <p:nvSpPr>
          <p:cNvPr id="23" name="Text 17"/>
          <p:cNvSpPr/>
          <p:nvPr/>
        </p:nvSpPr>
        <p:spPr>
          <a:xfrm>
            <a:off x="7863840" y="2761488"/>
            <a:ext cx="3474720" cy="320040"/>
          </a:xfrm>
          <a:prstGeom prst="rect">
            <a:avLst/>
          </a:prstGeom>
          <a:noFill/>
          <a:ln/>
        </p:spPr>
        <p:txBody>
          <a:bodyPr wrap="square" lIns="0" tIns="0" rIns="0" bIns="0" rtlCol="0" anchor="ctr"/>
          <a:lstStyle/>
          <a:p>
            <a:pPr indent="0" marL="0">
              <a:buNone/>
            </a:pPr>
            <a:r>
              <a:rPr lang="en-US" sz="1300" i="1" dirty="0">
                <a:solidFill>
                  <a:srgbClr val="F9E795"/>
                </a:solidFill>
                <a:latin typeface="Calibri" pitchFamily="34" charset="0"/>
                <a:ea typeface="Calibri" pitchFamily="34" charset="-122"/>
                <a:cs typeface="Calibri" pitchFamily="34" charset="-120"/>
              </a:rPr>
              <a:t>H₂C₂O₄·2H₂O</a:t>
            </a:r>
            <a:endParaRPr lang="en-US" sz="1300" dirty="0"/>
          </a:p>
        </p:txBody>
      </p:sp>
      <p:sp>
        <p:nvSpPr>
          <p:cNvPr id="24" name="Text 18"/>
          <p:cNvSpPr/>
          <p:nvPr/>
        </p:nvSpPr>
        <p:spPr>
          <a:xfrm>
            <a:off x="7863840" y="3200400"/>
            <a:ext cx="3474720" cy="1965960"/>
          </a:xfrm>
          <a:prstGeom prst="rect">
            <a:avLst/>
          </a:prstGeom>
          <a:noFill/>
          <a:ln/>
        </p:spPr>
        <p:txBody>
          <a:bodyPr wrap="square" lIns="0" tIns="0" rIns="0" bIns="0" rtlCol="0" anchor="t"/>
          <a:lstStyle/>
          <a:p>
            <a:pPr indent="0" marL="0">
              <a:lnSpc>
                <a:spcPct val="120000"/>
              </a:lnSpc>
              <a:buNone/>
            </a:pPr>
            <a:r>
              <a:rPr lang="en-US" sz="1200" dirty="0">
                <a:solidFill>
                  <a:srgbClr val="D9DFF5"/>
                </a:solidFill>
                <a:latin typeface="Calibri" pitchFamily="34" charset="0"/>
                <a:ea typeface="Calibri" pitchFamily="34" charset="-122"/>
                <a:cs typeface="Calibri" pitchFamily="34" charset="-120"/>
              </a:rPr>
              <a:t>অক্সালিক এসিড পানিতে দ্রবীভূত হওয়ার সময় পার্শ্ববর্তী পানি থেকে তাপ শোষণ করে — ফলে দ্রবণের তাপমাত্রা প্রাথমিক তাপমাত্রার চেয়ে কমে যায়। এটি একটি তাপহারী প্রক্রিয়া।</a:t>
            </a:r>
            <a:endParaRPr lang="en-US" sz="1200" dirty="0"/>
          </a:p>
        </p:txBody>
      </p:sp>
      <p:sp>
        <p:nvSpPr>
          <p:cNvPr id="25" name="Text 19"/>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6" name="Text 20"/>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flask.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APPARATUS &amp; MATERIALS</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প্রয়োজনীয় যন্ত্রপাতি ও রাসায়নিক দ্রব্য</a:t>
            </a:r>
            <a:endParaRPr lang="en-US" sz="2600" dirty="0"/>
          </a:p>
        </p:txBody>
      </p:sp>
      <p:sp>
        <p:nvSpPr>
          <p:cNvPr id="6" name="Shape 3"/>
          <p:cNvSpPr/>
          <p:nvPr/>
        </p:nvSpPr>
        <p:spPr>
          <a:xfrm>
            <a:off x="640080" y="1600200"/>
            <a:ext cx="5394960" cy="3931920"/>
          </a:xfrm>
          <a:prstGeom prst="roundRect">
            <a:avLst>
              <a:gd name="adj" fmla="val 2326"/>
            </a:avLst>
          </a:prstGeom>
          <a:solidFill>
            <a:srgbClr val="FFF7F3"/>
          </a:solidFill>
          <a:ln/>
        </p:spPr>
      </p:sp>
      <p:sp>
        <p:nvSpPr>
          <p:cNvPr id="7" name="Shape 4"/>
          <p:cNvSpPr/>
          <p:nvPr/>
        </p:nvSpPr>
        <p:spPr>
          <a:xfrm>
            <a:off x="868680" y="1810512"/>
            <a:ext cx="502920" cy="502920"/>
          </a:xfrm>
          <a:prstGeom prst="ellipse">
            <a:avLst/>
          </a:prstGeom>
          <a:solidFill>
            <a:srgbClr val="2F3C7E"/>
          </a:solidFill>
          <a:ln/>
        </p:spPr>
      </p:sp>
      <p:pic>
        <p:nvPicPr>
          <p:cNvPr id="8" name="Image 1" descr="/home/claude/oxalic_acid/icon_vial.png">    </p:cNvPr>
          <p:cNvPicPr>
            <a:picLocks noChangeAspect="1"/>
          </p:cNvPicPr>
          <p:nvPr/>
        </p:nvPicPr>
        <p:blipFill>
          <a:blip r:embed="rId2"/>
          <a:stretch>
            <a:fillRect/>
          </a:stretch>
        </p:blipFill>
        <p:spPr>
          <a:xfrm>
            <a:off x="924001" y="1865833"/>
            <a:ext cx="392278" cy="392278"/>
          </a:xfrm>
          <a:prstGeom prst="rect">
            <a:avLst/>
          </a:prstGeom>
        </p:spPr>
      </p:pic>
      <p:sp>
        <p:nvSpPr>
          <p:cNvPr id="9" name="Text 5"/>
          <p:cNvSpPr/>
          <p:nvPr/>
        </p:nvSpPr>
        <p:spPr>
          <a:xfrm>
            <a:off x="1508760" y="1874520"/>
            <a:ext cx="4297680" cy="365760"/>
          </a:xfrm>
          <a:prstGeom prst="rect">
            <a:avLst/>
          </a:prstGeom>
          <a:noFill/>
          <a:ln/>
        </p:spPr>
        <p:txBody>
          <a:bodyPr wrap="square" lIns="0" tIns="0" rIns="0" bIns="0" rtlCol="0" anchor="ctr"/>
          <a:lstStyle/>
          <a:p>
            <a:pPr indent="0" marL="0">
              <a:buNone/>
            </a:pPr>
            <a:r>
              <a:rPr lang="en-US" sz="1500" b="1" dirty="0">
                <a:solidFill>
                  <a:srgbClr val="1F2A5C"/>
                </a:solidFill>
                <a:latin typeface="Calibri" pitchFamily="34" charset="0"/>
                <a:ea typeface="Calibri" pitchFamily="34" charset="-122"/>
                <a:cs typeface="Calibri" pitchFamily="34" charset="-120"/>
              </a:rPr>
              <a:t>যন্ত্রপাতি  ·  Apparatus</a:t>
            </a:r>
            <a:endParaRPr lang="en-US" sz="1500" dirty="0"/>
          </a:p>
        </p:txBody>
      </p:sp>
      <p:sp>
        <p:nvSpPr>
          <p:cNvPr id="10" name="Text 6"/>
          <p:cNvSpPr/>
          <p:nvPr/>
        </p:nvSpPr>
        <p:spPr>
          <a:xfrm>
            <a:off x="868680" y="2423160"/>
            <a:ext cx="4937760" cy="2926080"/>
          </a:xfrm>
          <a:prstGeom prst="rect">
            <a:avLst/>
          </a:prstGeom>
          <a:noFill/>
          <a:ln/>
        </p:spPr>
        <p:txBody>
          <a:bodyPr wrap="square" lIns="0" tIns="0" rIns="0" bIns="0" rtlCol="0" anchor="t"/>
          <a:lstStyle/>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ক্যালরিমিটার (তামার পাত্র, ঢাকনা ও নাড়ানির সহ)</a:t>
            </a:r>
            <a:endParaRPr lang="en-US" sz="1250" dirty="0"/>
          </a:p>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সুক্ষ্ম থার্মোমিটার (০.১° সে. পাঠযোগ্য)</a:t>
            </a:r>
            <a:endParaRPr lang="en-US" sz="1250" dirty="0"/>
          </a:p>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ডিজিটাল তুলা যন্ত্র (নির্ভুলতা ০.০১ গ্রাম)</a:t>
            </a:r>
            <a:endParaRPr lang="en-US" sz="1250" dirty="0"/>
          </a:p>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মাপনী চোঙ (Measuring cylinder) — ২৫০ মিলি</a:t>
            </a:r>
            <a:endParaRPr lang="en-US" sz="1250" dirty="0"/>
          </a:p>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কাচদণ্ড, ওয়াচ গ্লাস, স্টপ ওয়াচ</a:t>
            </a:r>
            <a:endParaRPr lang="en-US" sz="1250" dirty="0"/>
          </a:p>
        </p:txBody>
      </p:sp>
      <p:sp>
        <p:nvSpPr>
          <p:cNvPr id="11" name="Shape 7"/>
          <p:cNvSpPr/>
          <p:nvPr/>
        </p:nvSpPr>
        <p:spPr>
          <a:xfrm>
            <a:off x="6263640" y="1600200"/>
            <a:ext cx="5257800" cy="3931920"/>
          </a:xfrm>
          <a:prstGeom prst="roundRect">
            <a:avLst>
              <a:gd name="adj" fmla="val 2326"/>
            </a:avLst>
          </a:prstGeom>
          <a:solidFill>
            <a:srgbClr val="FFF9E3"/>
          </a:solidFill>
          <a:ln/>
        </p:spPr>
      </p:sp>
      <p:sp>
        <p:nvSpPr>
          <p:cNvPr id="12" name="Shape 8"/>
          <p:cNvSpPr/>
          <p:nvPr/>
        </p:nvSpPr>
        <p:spPr>
          <a:xfrm>
            <a:off x="6492240" y="1810512"/>
            <a:ext cx="502920" cy="502920"/>
          </a:xfrm>
          <a:prstGeom prst="ellipse">
            <a:avLst/>
          </a:prstGeom>
          <a:solidFill>
            <a:srgbClr val="F96167"/>
          </a:solidFill>
          <a:ln/>
        </p:spPr>
      </p:sp>
      <p:pic>
        <p:nvPicPr>
          <p:cNvPr id="13" name="Image 2" descr="/home/claude/oxalic_acid/icon_chemdrop.png">    </p:cNvPr>
          <p:cNvPicPr>
            <a:picLocks noChangeAspect="1"/>
          </p:cNvPicPr>
          <p:nvPr/>
        </p:nvPicPr>
        <p:blipFill>
          <a:blip r:embed="rId3"/>
          <a:stretch>
            <a:fillRect/>
          </a:stretch>
        </p:blipFill>
        <p:spPr>
          <a:xfrm>
            <a:off x="6547561" y="1865833"/>
            <a:ext cx="392278" cy="392278"/>
          </a:xfrm>
          <a:prstGeom prst="rect">
            <a:avLst/>
          </a:prstGeom>
        </p:spPr>
      </p:pic>
      <p:sp>
        <p:nvSpPr>
          <p:cNvPr id="14" name="Text 9"/>
          <p:cNvSpPr/>
          <p:nvPr/>
        </p:nvSpPr>
        <p:spPr>
          <a:xfrm>
            <a:off x="7132320" y="1874520"/>
            <a:ext cx="4297680" cy="365760"/>
          </a:xfrm>
          <a:prstGeom prst="rect">
            <a:avLst/>
          </a:prstGeom>
          <a:noFill/>
          <a:ln/>
        </p:spPr>
        <p:txBody>
          <a:bodyPr wrap="square" lIns="0" tIns="0" rIns="0" bIns="0" rtlCol="0" anchor="ctr"/>
          <a:lstStyle/>
          <a:p>
            <a:pPr indent="0" marL="0">
              <a:buNone/>
            </a:pPr>
            <a:r>
              <a:rPr lang="en-US" sz="1500" b="1" dirty="0">
                <a:solidFill>
                  <a:srgbClr val="1F2A5C"/>
                </a:solidFill>
                <a:latin typeface="Calibri" pitchFamily="34" charset="0"/>
                <a:ea typeface="Calibri" pitchFamily="34" charset="-122"/>
                <a:cs typeface="Calibri" pitchFamily="34" charset="-120"/>
              </a:rPr>
              <a:t>রাসায়নিক দ্রব্য  ·  Chemicals</a:t>
            </a:r>
            <a:endParaRPr lang="en-US" sz="1500" dirty="0"/>
          </a:p>
        </p:txBody>
      </p:sp>
      <p:sp>
        <p:nvSpPr>
          <p:cNvPr id="15" name="Text 10"/>
          <p:cNvSpPr/>
          <p:nvPr/>
        </p:nvSpPr>
        <p:spPr>
          <a:xfrm>
            <a:off x="6492240" y="2423160"/>
            <a:ext cx="4800600" cy="1371600"/>
          </a:xfrm>
          <a:prstGeom prst="rect">
            <a:avLst/>
          </a:prstGeom>
          <a:noFill/>
          <a:ln/>
        </p:spPr>
        <p:txBody>
          <a:bodyPr wrap="square" lIns="0" tIns="0" rIns="0" bIns="0" rtlCol="0" anchor="t"/>
          <a:lstStyle/>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অক্সালিক এসিড স্ফটিক, বিশ্লেষণ মানের (AR grade) — H₂C₂O₄·2H₂O</a:t>
            </a:r>
            <a:endParaRPr lang="en-US" sz="1250" dirty="0"/>
          </a:p>
          <a:p>
            <a:pPr marL="177800" indent="-177800">
              <a:lnSpc>
                <a:spcPct val="135000"/>
              </a:lnSpc>
              <a:buSzPct val="100000"/>
              <a:buChar char="•"/>
            </a:pPr>
            <a:r>
              <a:rPr lang="en-US" sz="1250" dirty="0">
                <a:solidFill>
                  <a:srgbClr val="1F2A5C"/>
                </a:solidFill>
                <a:latin typeface="Calibri" pitchFamily="34" charset="0"/>
                <a:ea typeface="Calibri" pitchFamily="34" charset="-122"/>
                <a:cs typeface="Calibri" pitchFamily="34" charset="-120"/>
              </a:rPr>
              <a:t>পাতিত পানি (Distilled water) — ২০০ মিলি</a:t>
            </a:r>
            <a:endParaRPr lang="en-US" sz="1250" dirty="0"/>
          </a:p>
        </p:txBody>
      </p:sp>
      <p:sp>
        <p:nvSpPr>
          <p:cNvPr id="16" name="Shape 11"/>
          <p:cNvSpPr/>
          <p:nvPr/>
        </p:nvSpPr>
        <p:spPr>
          <a:xfrm>
            <a:off x="6492240" y="3977640"/>
            <a:ext cx="4709160" cy="0"/>
          </a:xfrm>
          <a:prstGeom prst="line">
            <a:avLst/>
          </a:prstGeom>
          <a:noFill/>
          <a:ln w="12700">
            <a:solidFill>
              <a:srgbClr val="E5D9A8"/>
            </a:solidFill>
            <a:prstDash val="solid"/>
          </a:ln>
        </p:spPr>
      </p:sp>
      <p:sp>
        <p:nvSpPr>
          <p:cNvPr id="17" name="Text 12"/>
          <p:cNvSpPr/>
          <p:nvPr/>
        </p:nvSpPr>
        <p:spPr>
          <a:xfrm>
            <a:off x="6492240" y="4160520"/>
            <a:ext cx="4754880" cy="320040"/>
          </a:xfrm>
          <a:prstGeom prst="rect">
            <a:avLst/>
          </a:prstGeom>
          <a:noFill/>
          <a:ln/>
        </p:spPr>
        <p:txBody>
          <a:bodyPr wrap="square" lIns="0" tIns="0" rIns="0" bIns="0" rtlCol="0" anchor="ctr"/>
          <a:lstStyle/>
          <a:p>
            <a:pPr indent="0" marL="0">
              <a:buNone/>
            </a:pPr>
            <a:r>
              <a:rPr lang="en-US" sz="1200" dirty="0">
                <a:solidFill>
                  <a:srgbClr val="5A5A5A"/>
                </a:solidFill>
                <a:latin typeface="Calibri" pitchFamily="34" charset="0"/>
                <a:ea typeface="Calibri" pitchFamily="34" charset="-122"/>
                <a:cs typeface="Calibri" pitchFamily="34" charset="-120"/>
              </a:rPr>
              <a:t>মোলার ভর, M (H₂C₂O₄·2H₂O)</a:t>
            </a:r>
            <a:endParaRPr lang="en-US" sz="1200" dirty="0"/>
          </a:p>
        </p:txBody>
      </p:sp>
      <p:sp>
        <p:nvSpPr>
          <p:cNvPr id="18" name="Text 13"/>
          <p:cNvSpPr/>
          <p:nvPr/>
        </p:nvSpPr>
        <p:spPr>
          <a:xfrm>
            <a:off x="6492240" y="4480560"/>
            <a:ext cx="4754880" cy="502920"/>
          </a:xfrm>
          <a:prstGeom prst="rect">
            <a:avLst/>
          </a:prstGeom>
          <a:noFill/>
          <a:ln/>
        </p:spPr>
        <p:txBody>
          <a:bodyPr wrap="square" lIns="0" tIns="0" rIns="0" bIns="0" rtlCol="0" anchor="ctr"/>
          <a:lstStyle/>
          <a:p>
            <a:pPr indent="0" marL="0">
              <a:buNone/>
            </a:pPr>
            <a:r>
              <a:rPr lang="en-US" sz="2200" b="1" dirty="0">
                <a:solidFill>
                  <a:srgbClr val="F96167"/>
                </a:solidFill>
                <a:latin typeface="Cambria" pitchFamily="34" charset="0"/>
                <a:ea typeface="Cambria" pitchFamily="34" charset="-122"/>
                <a:cs typeface="Cambria" pitchFamily="34" charset="-120"/>
              </a:rPr>
              <a:t>= ১২৬ গ্রাম/মোল</a:t>
            </a:r>
            <a:endParaRPr lang="en-US" sz="2200" dirty="0"/>
          </a:p>
        </p:txBody>
      </p:sp>
      <p:sp>
        <p:nvSpPr>
          <p:cNvPr id="19" name="Text 14"/>
          <p:cNvSpPr/>
          <p:nvPr/>
        </p:nvSpPr>
        <p:spPr>
          <a:xfrm>
            <a:off x="6492240" y="5029200"/>
            <a:ext cx="4754880" cy="320040"/>
          </a:xfrm>
          <a:prstGeom prst="rect">
            <a:avLst/>
          </a:prstGeom>
          <a:noFill/>
          <a:ln/>
        </p:spPr>
        <p:txBody>
          <a:bodyPr wrap="square" lIns="0" tIns="0" rIns="0" bIns="0" rtlCol="0" anchor="ctr"/>
          <a:lstStyle/>
          <a:p>
            <a:pPr indent="0" marL="0">
              <a:buNone/>
            </a:pPr>
            <a:r>
              <a:rPr lang="en-US" sz="1050" i="1" dirty="0">
                <a:solidFill>
                  <a:srgbClr val="5A5A5A"/>
                </a:solidFill>
                <a:latin typeface="Calibri" pitchFamily="34" charset="0"/>
                <a:ea typeface="Calibri" pitchFamily="34" charset="-122"/>
                <a:cs typeface="Calibri" pitchFamily="34" charset="-120"/>
              </a:rPr>
              <a:t>(H:1, C:12, O:16 ধরে হিসাবকৃত)</a:t>
            </a:r>
            <a:endParaRPr lang="en-US" sz="1050" dirty="0"/>
          </a:p>
        </p:txBody>
      </p:sp>
      <p:sp>
        <p:nvSpPr>
          <p:cNvPr id="20" name="Text 15"/>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1" name="Text 16"/>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calculator.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PRINCIPLE &amp; FORMULA</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ক্যালরিমিতির নীতি ও গাণিতিক সূত্র</a:t>
            </a:r>
            <a:endParaRPr lang="en-US" sz="2600" dirty="0"/>
          </a:p>
        </p:txBody>
      </p:sp>
      <p:sp>
        <p:nvSpPr>
          <p:cNvPr id="6" name="Text 3"/>
          <p:cNvSpPr/>
          <p:nvPr/>
        </p:nvSpPr>
        <p:spPr>
          <a:xfrm>
            <a:off x="640080" y="1554480"/>
            <a:ext cx="10515600" cy="365760"/>
          </a:xfrm>
          <a:prstGeom prst="rect">
            <a:avLst/>
          </a:prstGeom>
          <a:noFill/>
          <a:ln/>
        </p:spPr>
        <p:txBody>
          <a:bodyPr wrap="square" lIns="0" tIns="0" rIns="0" bIns="0" rtlCol="0" anchor="ctr"/>
          <a:lstStyle/>
          <a:p>
            <a:pPr indent="0" marL="0">
              <a:buNone/>
            </a:pPr>
            <a:r>
              <a:rPr lang="en-US" sz="1400" dirty="0">
                <a:solidFill>
                  <a:srgbClr val="1F2A5C"/>
                </a:solidFill>
                <a:latin typeface="Calibri" pitchFamily="34" charset="0"/>
                <a:ea typeface="Calibri" pitchFamily="34" charset="-122"/>
                <a:cs typeface="Calibri" pitchFamily="34" charset="-120"/>
              </a:rPr>
              <a:t>ক্যালরিমিটার দ্বারা শোষিত/নির্গত তাপ (Q) নির্ণয়ের সূত্র:</a:t>
            </a:r>
            <a:endParaRPr lang="en-US" sz="1400" dirty="0"/>
          </a:p>
        </p:txBody>
      </p:sp>
      <p:sp>
        <p:nvSpPr>
          <p:cNvPr id="7" name="Shape 4"/>
          <p:cNvSpPr/>
          <p:nvPr/>
        </p:nvSpPr>
        <p:spPr>
          <a:xfrm>
            <a:off x="640080" y="1965960"/>
            <a:ext cx="5212080" cy="1417320"/>
          </a:xfrm>
          <a:prstGeom prst="roundRect">
            <a:avLst>
              <a:gd name="adj" fmla="val 6452"/>
            </a:avLst>
          </a:prstGeom>
          <a:solidFill>
            <a:srgbClr val="1F2A5C"/>
          </a:solidFill>
          <a:ln/>
        </p:spPr>
      </p:sp>
      <p:sp>
        <p:nvSpPr>
          <p:cNvPr id="8" name="Text 5"/>
          <p:cNvSpPr/>
          <p:nvPr/>
        </p:nvSpPr>
        <p:spPr>
          <a:xfrm>
            <a:off x="640080" y="2148840"/>
            <a:ext cx="5212080" cy="640080"/>
          </a:xfrm>
          <a:prstGeom prst="rect">
            <a:avLst/>
          </a:prstGeom>
          <a:noFill/>
          <a:ln/>
        </p:spPr>
        <p:txBody>
          <a:bodyPr wrap="square" lIns="0" tIns="0" rIns="0" bIns="0" rtlCol="0" anchor="ctr"/>
          <a:lstStyle/>
          <a:p>
            <a:pPr algn="ctr" indent="0" marL="0">
              <a:buNone/>
            </a:pPr>
            <a:r>
              <a:rPr lang="en-US" sz="2400" b="1" dirty="0">
                <a:solidFill>
                  <a:srgbClr val="F9E795"/>
                </a:solidFill>
                <a:latin typeface="Cambria" pitchFamily="34" charset="0"/>
                <a:ea typeface="Cambria" pitchFamily="34" charset="-122"/>
                <a:cs typeface="Cambria" pitchFamily="34" charset="-120"/>
              </a:rPr>
              <a:t>Q  =  (W + m) × s × ΔT</a:t>
            </a:r>
            <a:endParaRPr lang="en-US" sz="2400" dirty="0"/>
          </a:p>
        </p:txBody>
      </p:sp>
      <p:sp>
        <p:nvSpPr>
          <p:cNvPr id="9" name="Text 6"/>
          <p:cNvSpPr/>
          <p:nvPr/>
        </p:nvSpPr>
        <p:spPr>
          <a:xfrm>
            <a:off x="822960" y="2788920"/>
            <a:ext cx="4846320" cy="548640"/>
          </a:xfrm>
          <a:prstGeom prst="rect">
            <a:avLst/>
          </a:prstGeom>
          <a:noFill/>
          <a:ln/>
        </p:spPr>
        <p:txBody>
          <a:bodyPr wrap="square" lIns="0" tIns="0" rIns="0" bIns="0" rtlCol="0" anchor="ctr"/>
          <a:lstStyle/>
          <a:p>
            <a:pPr algn="ctr" indent="0" marL="0">
              <a:lnSpc>
                <a:spcPct val="120000"/>
              </a:lnSpc>
              <a:buNone/>
            </a:pPr>
            <a:r>
              <a:rPr lang="en-US" sz="1050" dirty="0">
                <a:solidFill>
                  <a:srgbClr val="D9DFF5"/>
                </a:solidFill>
                <a:latin typeface="Calibri" pitchFamily="34" charset="0"/>
                <a:ea typeface="Calibri" pitchFamily="34" charset="-122"/>
                <a:cs typeface="Calibri" pitchFamily="34" charset="-120"/>
              </a:rPr>
              <a:t>W = ক্যালরিমিটারের পানি-সমতুল্য (g)  ·  m = পানির ভর (g)</a:t>
            </a:r>
            <a:endParaRPr lang="en-US" sz="1050" dirty="0"/>
          </a:p>
          <a:p>
            <a:pPr algn="ctr" indent="0" marL="0">
              <a:lnSpc>
                <a:spcPct val="120000"/>
              </a:lnSpc>
              <a:buNone/>
            </a:pPr>
            <a:r>
              <a:rPr lang="en-US" sz="1050" dirty="0">
                <a:solidFill>
                  <a:srgbClr val="D9DFF5"/>
                </a:solidFill>
                <a:latin typeface="Calibri" pitchFamily="34" charset="0"/>
                <a:ea typeface="Calibri" pitchFamily="34" charset="-122"/>
                <a:cs typeface="Calibri" pitchFamily="34" charset="-120"/>
              </a:rPr>
              <a:t>s = আপেক্ষিক তাপ (cal/g°C)  ·  ΔT = তাপমাত্রার পরিবর্তন</a:t>
            </a:r>
            <a:endParaRPr lang="en-US" sz="1050" dirty="0"/>
          </a:p>
        </p:txBody>
      </p:sp>
      <p:sp>
        <p:nvSpPr>
          <p:cNvPr id="10" name="Shape 7"/>
          <p:cNvSpPr/>
          <p:nvPr/>
        </p:nvSpPr>
        <p:spPr>
          <a:xfrm>
            <a:off x="6080760" y="1965960"/>
            <a:ext cx="5440680" cy="1417320"/>
          </a:xfrm>
          <a:prstGeom prst="roundRect">
            <a:avLst>
              <a:gd name="adj" fmla="val 6452"/>
            </a:avLst>
          </a:prstGeom>
          <a:solidFill>
            <a:srgbClr val="F96167"/>
          </a:solidFill>
          <a:ln/>
        </p:spPr>
      </p:sp>
      <p:sp>
        <p:nvSpPr>
          <p:cNvPr id="11" name="Text 8"/>
          <p:cNvSpPr/>
          <p:nvPr/>
        </p:nvSpPr>
        <p:spPr>
          <a:xfrm>
            <a:off x="6080760" y="2148840"/>
            <a:ext cx="5440680" cy="64008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ΔHsoln  =  −(Q × M) / w</a:t>
            </a:r>
            <a:endParaRPr lang="en-US" sz="2400" dirty="0"/>
          </a:p>
        </p:txBody>
      </p:sp>
      <p:sp>
        <p:nvSpPr>
          <p:cNvPr id="12" name="Text 9"/>
          <p:cNvSpPr/>
          <p:nvPr/>
        </p:nvSpPr>
        <p:spPr>
          <a:xfrm>
            <a:off x="6263640" y="2788920"/>
            <a:ext cx="5074920" cy="548640"/>
          </a:xfrm>
          <a:prstGeom prst="rect">
            <a:avLst/>
          </a:prstGeom>
          <a:noFill/>
          <a:ln/>
        </p:spPr>
        <p:txBody>
          <a:bodyPr wrap="square" lIns="0" tIns="0" rIns="0" bIns="0" rtlCol="0" anchor="ctr"/>
          <a:lstStyle/>
          <a:p>
            <a:pPr algn="ctr" indent="0" marL="0">
              <a:lnSpc>
                <a:spcPct val="120000"/>
              </a:lnSpc>
              <a:buNone/>
            </a:pPr>
            <a:r>
              <a:rPr lang="en-US" sz="1050" dirty="0">
                <a:solidFill>
                  <a:srgbClr val="FFEDEC"/>
                </a:solidFill>
                <a:latin typeface="Calibri" pitchFamily="34" charset="0"/>
                <a:ea typeface="Calibri" pitchFamily="34" charset="-122"/>
                <a:cs typeface="Calibri" pitchFamily="34" charset="-120"/>
              </a:rPr>
              <a:t>M = অক্সালিক এসিডের মোলার ভর (g/mol)</a:t>
            </a:r>
            <a:endParaRPr lang="en-US" sz="1050" dirty="0"/>
          </a:p>
          <a:p>
            <a:pPr algn="ctr" indent="0" marL="0">
              <a:lnSpc>
                <a:spcPct val="120000"/>
              </a:lnSpc>
              <a:buNone/>
            </a:pPr>
            <a:r>
              <a:rPr lang="en-US" sz="1050" dirty="0">
                <a:solidFill>
                  <a:srgbClr val="FFEDEC"/>
                </a:solidFill>
                <a:latin typeface="Calibri" pitchFamily="34" charset="0"/>
                <a:ea typeface="Calibri" pitchFamily="34" charset="-122"/>
                <a:cs typeface="Calibri" pitchFamily="34" charset="-120"/>
              </a:rPr>
              <a:t>w = গৃহীত অক্সালিক এসিডের ভর (g)  ·  ঋণ চিহ্ন তাপহারী প্রক্রিয়া নির্দেশ করে</a:t>
            </a:r>
            <a:endParaRPr lang="en-US" sz="1050" dirty="0"/>
          </a:p>
        </p:txBody>
      </p:sp>
      <p:sp>
        <p:nvSpPr>
          <p:cNvPr id="13" name="Shape 10"/>
          <p:cNvSpPr/>
          <p:nvPr/>
        </p:nvSpPr>
        <p:spPr>
          <a:xfrm>
            <a:off x="640080" y="3703320"/>
            <a:ext cx="2606040" cy="1691640"/>
          </a:xfrm>
          <a:prstGeom prst="roundRect">
            <a:avLst>
              <a:gd name="adj" fmla="val 4324"/>
            </a:avLst>
          </a:prstGeom>
          <a:solidFill>
            <a:srgbClr val="FFF7F3"/>
          </a:solidFill>
          <a:ln/>
        </p:spPr>
      </p:sp>
      <p:sp>
        <p:nvSpPr>
          <p:cNvPr id="14" name="Text 11"/>
          <p:cNvSpPr/>
          <p:nvPr/>
        </p:nvSpPr>
        <p:spPr>
          <a:xfrm>
            <a:off x="777240" y="3813048"/>
            <a:ext cx="548640" cy="457200"/>
          </a:xfrm>
          <a:prstGeom prst="rect">
            <a:avLst/>
          </a:prstGeom>
          <a:noFill/>
          <a:ln/>
        </p:spPr>
        <p:txBody>
          <a:bodyPr wrap="square" lIns="0" tIns="0" rIns="0" bIns="0" rtlCol="0" anchor="ctr"/>
          <a:lstStyle/>
          <a:p>
            <a:pPr indent="0" marL="0">
              <a:buNone/>
            </a:pPr>
            <a:r>
              <a:rPr lang="en-US" sz="2000" b="1" dirty="0">
                <a:solidFill>
                  <a:srgbClr val="F96167"/>
                </a:solidFill>
                <a:latin typeface="Cambria" pitchFamily="34" charset="0"/>
                <a:ea typeface="Cambria" pitchFamily="34" charset="-122"/>
                <a:cs typeface="Cambria" pitchFamily="34" charset="-120"/>
              </a:rPr>
              <a:t>1</a:t>
            </a:r>
            <a:endParaRPr lang="en-US" sz="2000" dirty="0"/>
          </a:p>
        </p:txBody>
      </p:sp>
      <p:sp>
        <p:nvSpPr>
          <p:cNvPr id="15" name="Text 12"/>
          <p:cNvSpPr/>
          <p:nvPr/>
        </p:nvSpPr>
        <p:spPr>
          <a:xfrm>
            <a:off x="777240" y="4297680"/>
            <a:ext cx="2331720" cy="1005840"/>
          </a:xfrm>
          <a:prstGeom prst="rect">
            <a:avLst/>
          </a:prstGeom>
          <a:noFill/>
          <a:ln/>
        </p:spPr>
        <p:txBody>
          <a:bodyPr wrap="square" lIns="0" tIns="0" rIns="0" bIns="0" rtlCol="0" anchor="t"/>
          <a:lstStyle/>
          <a:p>
            <a:pPr indent="0" marL="0">
              <a:lnSpc>
                <a:spcPct val="120000"/>
              </a:lnSpc>
              <a:buNone/>
            </a:pPr>
            <a:r>
              <a:rPr lang="en-US" sz="1100" dirty="0">
                <a:solidFill>
                  <a:srgbClr val="1F2A5C"/>
                </a:solidFill>
                <a:latin typeface="Calibri" pitchFamily="34" charset="0"/>
                <a:ea typeface="Calibri" pitchFamily="34" charset="-122"/>
                <a:cs typeface="Calibri" pitchFamily="34" charset="-120"/>
              </a:rPr>
              <a:t>পানির ভর ও ক্যালরিমিটারের পানি-সমতুল্য নির্ণয়</a:t>
            </a:r>
            <a:endParaRPr lang="en-US" sz="1100" dirty="0"/>
          </a:p>
        </p:txBody>
      </p:sp>
      <p:sp>
        <p:nvSpPr>
          <p:cNvPr id="16" name="Shape 13"/>
          <p:cNvSpPr/>
          <p:nvPr/>
        </p:nvSpPr>
        <p:spPr>
          <a:xfrm>
            <a:off x="3319272" y="3703320"/>
            <a:ext cx="2606040" cy="1691640"/>
          </a:xfrm>
          <a:prstGeom prst="roundRect">
            <a:avLst>
              <a:gd name="adj" fmla="val 4324"/>
            </a:avLst>
          </a:prstGeom>
          <a:solidFill>
            <a:srgbClr val="FFF9E3"/>
          </a:solidFill>
          <a:ln/>
        </p:spPr>
      </p:sp>
      <p:sp>
        <p:nvSpPr>
          <p:cNvPr id="17" name="Text 14"/>
          <p:cNvSpPr/>
          <p:nvPr/>
        </p:nvSpPr>
        <p:spPr>
          <a:xfrm>
            <a:off x="3456432" y="3813048"/>
            <a:ext cx="548640" cy="457200"/>
          </a:xfrm>
          <a:prstGeom prst="rect">
            <a:avLst/>
          </a:prstGeom>
          <a:noFill/>
          <a:ln/>
        </p:spPr>
        <p:txBody>
          <a:bodyPr wrap="square" lIns="0" tIns="0" rIns="0" bIns="0" rtlCol="0" anchor="ctr"/>
          <a:lstStyle/>
          <a:p>
            <a:pPr indent="0" marL="0">
              <a:buNone/>
            </a:pPr>
            <a:r>
              <a:rPr lang="en-US" sz="2000" b="1" dirty="0">
                <a:solidFill>
                  <a:srgbClr val="F96167"/>
                </a:solidFill>
                <a:latin typeface="Cambria" pitchFamily="34" charset="0"/>
                <a:ea typeface="Cambria" pitchFamily="34" charset="-122"/>
                <a:cs typeface="Cambria" pitchFamily="34" charset="-120"/>
              </a:rPr>
              <a:t>2</a:t>
            </a:r>
            <a:endParaRPr lang="en-US" sz="2000" dirty="0"/>
          </a:p>
        </p:txBody>
      </p:sp>
      <p:sp>
        <p:nvSpPr>
          <p:cNvPr id="18" name="Text 15"/>
          <p:cNvSpPr/>
          <p:nvPr/>
        </p:nvSpPr>
        <p:spPr>
          <a:xfrm>
            <a:off x="3456432" y="4297680"/>
            <a:ext cx="2331720" cy="1005840"/>
          </a:xfrm>
          <a:prstGeom prst="rect">
            <a:avLst/>
          </a:prstGeom>
          <a:noFill/>
          <a:ln/>
        </p:spPr>
        <p:txBody>
          <a:bodyPr wrap="square" lIns="0" tIns="0" rIns="0" bIns="0" rtlCol="0" anchor="t"/>
          <a:lstStyle/>
          <a:p>
            <a:pPr indent="0" marL="0">
              <a:lnSpc>
                <a:spcPct val="120000"/>
              </a:lnSpc>
              <a:buNone/>
            </a:pPr>
            <a:r>
              <a:rPr lang="en-US" sz="1100" dirty="0">
                <a:solidFill>
                  <a:srgbClr val="1F2A5C"/>
                </a:solidFill>
                <a:latin typeface="Calibri" pitchFamily="34" charset="0"/>
                <a:ea typeface="Calibri" pitchFamily="34" charset="-122"/>
                <a:cs typeface="Calibri" pitchFamily="34" charset="-120"/>
              </a:rPr>
              <a:t>দ্রবীভবনের পূর্বে স্থির প্রাথমিক তাপমাত্রা T₁ পাঠ</a:t>
            </a:r>
            <a:endParaRPr lang="en-US" sz="1100" dirty="0"/>
          </a:p>
        </p:txBody>
      </p:sp>
      <p:sp>
        <p:nvSpPr>
          <p:cNvPr id="19" name="Shape 16"/>
          <p:cNvSpPr/>
          <p:nvPr/>
        </p:nvSpPr>
        <p:spPr>
          <a:xfrm>
            <a:off x="5998464" y="3703320"/>
            <a:ext cx="2606040" cy="1691640"/>
          </a:xfrm>
          <a:prstGeom prst="roundRect">
            <a:avLst>
              <a:gd name="adj" fmla="val 4324"/>
            </a:avLst>
          </a:prstGeom>
          <a:solidFill>
            <a:srgbClr val="FFF7F3"/>
          </a:solidFill>
          <a:ln/>
        </p:spPr>
      </p:sp>
      <p:sp>
        <p:nvSpPr>
          <p:cNvPr id="20" name="Text 17"/>
          <p:cNvSpPr/>
          <p:nvPr/>
        </p:nvSpPr>
        <p:spPr>
          <a:xfrm>
            <a:off x="6135624" y="3813048"/>
            <a:ext cx="548640" cy="457200"/>
          </a:xfrm>
          <a:prstGeom prst="rect">
            <a:avLst/>
          </a:prstGeom>
          <a:noFill/>
          <a:ln/>
        </p:spPr>
        <p:txBody>
          <a:bodyPr wrap="square" lIns="0" tIns="0" rIns="0" bIns="0" rtlCol="0" anchor="ctr"/>
          <a:lstStyle/>
          <a:p>
            <a:pPr indent="0" marL="0">
              <a:buNone/>
            </a:pPr>
            <a:r>
              <a:rPr lang="en-US" sz="2000" b="1" dirty="0">
                <a:solidFill>
                  <a:srgbClr val="F96167"/>
                </a:solidFill>
                <a:latin typeface="Cambria" pitchFamily="34" charset="0"/>
                <a:ea typeface="Cambria" pitchFamily="34" charset="-122"/>
                <a:cs typeface="Cambria" pitchFamily="34" charset="-120"/>
              </a:rPr>
              <a:t>3</a:t>
            </a:r>
            <a:endParaRPr lang="en-US" sz="2000" dirty="0"/>
          </a:p>
        </p:txBody>
      </p:sp>
      <p:sp>
        <p:nvSpPr>
          <p:cNvPr id="21" name="Text 18"/>
          <p:cNvSpPr/>
          <p:nvPr/>
        </p:nvSpPr>
        <p:spPr>
          <a:xfrm>
            <a:off x="6135624" y="4297680"/>
            <a:ext cx="2331720" cy="1005840"/>
          </a:xfrm>
          <a:prstGeom prst="rect">
            <a:avLst/>
          </a:prstGeom>
          <a:noFill/>
          <a:ln/>
        </p:spPr>
        <p:txBody>
          <a:bodyPr wrap="square" lIns="0" tIns="0" rIns="0" bIns="0" rtlCol="0" anchor="t"/>
          <a:lstStyle/>
          <a:p>
            <a:pPr indent="0" marL="0">
              <a:lnSpc>
                <a:spcPct val="120000"/>
              </a:lnSpc>
              <a:buNone/>
            </a:pPr>
            <a:r>
              <a:rPr lang="en-US" sz="1100" dirty="0">
                <a:solidFill>
                  <a:srgbClr val="1F2A5C"/>
                </a:solidFill>
                <a:latin typeface="Calibri" pitchFamily="34" charset="0"/>
                <a:ea typeface="Calibri" pitchFamily="34" charset="-122"/>
                <a:cs typeface="Calibri" pitchFamily="34" charset="-120"/>
              </a:rPr>
              <a:t>অক্সালিক এসিড যোগ করে সর্বনিম্ন তাপমাত্রা T₂ পাঠ</a:t>
            </a:r>
            <a:endParaRPr lang="en-US" sz="1100" dirty="0"/>
          </a:p>
        </p:txBody>
      </p:sp>
      <p:sp>
        <p:nvSpPr>
          <p:cNvPr id="22" name="Shape 19"/>
          <p:cNvSpPr/>
          <p:nvPr/>
        </p:nvSpPr>
        <p:spPr>
          <a:xfrm>
            <a:off x="8677656" y="3703320"/>
            <a:ext cx="2606040" cy="1691640"/>
          </a:xfrm>
          <a:prstGeom prst="roundRect">
            <a:avLst>
              <a:gd name="adj" fmla="val 4324"/>
            </a:avLst>
          </a:prstGeom>
          <a:solidFill>
            <a:srgbClr val="FFF9E3"/>
          </a:solidFill>
          <a:ln/>
        </p:spPr>
      </p:sp>
      <p:sp>
        <p:nvSpPr>
          <p:cNvPr id="23" name="Text 20"/>
          <p:cNvSpPr/>
          <p:nvPr/>
        </p:nvSpPr>
        <p:spPr>
          <a:xfrm>
            <a:off x="8814816" y="3813048"/>
            <a:ext cx="548640" cy="457200"/>
          </a:xfrm>
          <a:prstGeom prst="rect">
            <a:avLst/>
          </a:prstGeom>
          <a:noFill/>
          <a:ln/>
        </p:spPr>
        <p:txBody>
          <a:bodyPr wrap="square" lIns="0" tIns="0" rIns="0" bIns="0" rtlCol="0" anchor="ctr"/>
          <a:lstStyle/>
          <a:p>
            <a:pPr indent="0" marL="0">
              <a:buNone/>
            </a:pPr>
            <a:r>
              <a:rPr lang="en-US" sz="2000" b="1" dirty="0">
                <a:solidFill>
                  <a:srgbClr val="F96167"/>
                </a:solidFill>
                <a:latin typeface="Cambria" pitchFamily="34" charset="0"/>
                <a:ea typeface="Cambria" pitchFamily="34" charset="-122"/>
                <a:cs typeface="Cambria" pitchFamily="34" charset="-120"/>
              </a:rPr>
              <a:t>4</a:t>
            </a:r>
            <a:endParaRPr lang="en-US" sz="2000" dirty="0"/>
          </a:p>
        </p:txBody>
      </p:sp>
      <p:sp>
        <p:nvSpPr>
          <p:cNvPr id="24" name="Text 21"/>
          <p:cNvSpPr/>
          <p:nvPr/>
        </p:nvSpPr>
        <p:spPr>
          <a:xfrm>
            <a:off x="8814816" y="4297680"/>
            <a:ext cx="2331720" cy="1005840"/>
          </a:xfrm>
          <a:prstGeom prst="rect">
            <a:avLst/>
          </a:prstGeom>
          <a:noFill/>
          <a:ln/>
        </p:spPr>
        <p:txBody>
          <a:bodyPr wrap="square" lIns="0" tIns="0" rIns="0" bIns="0" rtlCol="0" anchor="t"/>
          <a:lstStyle/>
          <a:p>
            <a:pPr indent="0" marL="0">
              <a:lnSpc>
                <a:spcPct val="120000"/>
              </a:lnSpc>
              <a:buNone/>
            </a:pPr>
            <a:r>
              <a:rPr lang="en-US" sz="1100" dirty="0">
                <a:solidFill>
                  <a:srgbClr val="1F2A5C"/>
                </a:solidFill>
                <a:latin typeface="Calibri" pitchFamily="34" charset="0"/>
                <a:ea typeface="Calibri" pitchFamily="34" charset="-122"/>
                <a:cs typeface="Calibri" pitchFamily="34" charset="-120"/>
              </a:rPr>
              <a:t>ΔT = T₁ − T₂ ধরে Q ও পরে ΔHsoln গণনা</a:t>
            </a:r>
            <a:endParaRPr lang="en-US" sz="1100" dirty="0"/>
          </a:p>
        </p:txBody>
      </p:sp>
      <p:sp>
        <p:nvSpPr>
          <p:cNvPr id="25" name="Text 22"/>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6" name="Text 2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listol.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PROCEDURE</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পরীক্ষার কার্যপদ্ধতি</a:t>
            </a:r>
            <a:endParaRPr lang="en-US" sz="2600" dirty="0"/>
          </a:p>
        </p:txBody>
      </p:sp>
      <p:sp>
        <p:nvSpPr>
          <p:cNvPr id="6" name="Shape 3"/>
          <p:cNvSpPr/>
          <p:nvPr/>
        </p:nvSpPr>
        <p:spPr>
          <a:xfrm>
            <a:off x="640080" y="1600200"/>
            <a:ext cx="5257800" cy="1572768"/>
          </a:xfrm>
          <a:prstGeom prst="roundRect">
            <a:avLst>
              <a:gd name="adj" fmla="val 4651"/>
            </a:avLst>
          </a:prstGeom>
          <a:solidFill>
            <a:srgbClr val="FBFAF6"/>
          </a:solidFill>
          <a:ln w="9525">
            <a:solidFill>
              <a:srgbClr val="EFEFEF"/>
            </a:solidFill>
            <a:prstDash val="solid"/>
          </a:ln>
        </p:spPr>
      </p:sp>
      <p:sp>
        <p:nvSpPr>
          <p:cNvPr id="7" name="Shape 4"/>
          <p:cNvSpPr/>
          <p:nvPr/>
        </p:nvSpPr>
        <p:spPr>
          <a:xfrm>
            <a:off x="822960" y="1764792"/>
            <a:ext cx="457200" cy="457200"/>
          </a:xfrm>
          <a:prstGeom prst="ellipse">
            <a:avLst/>
          </a:prstGeom>
          <a:solidFill>
            <a:srgbClr val="2F3C7E"/>
          </a:solidFill>
          <a:ln/>
        </p:spPr>
      </p:sp>
      <p:sp>
        <p:nvSpPr>
          <p:cNvPr id="8" name="Text 5"/>
          <p:cNvSpPr/>
          <p:nvPr/>
        </p:nvSpPr>
        <p:spPr>
          <a:xfrm>
            <a:off x="822960" y="1764792"/>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9" name="Text 6"/>
          <p:cNvSpPr/>
          <p:nvPr/>
        </p:nvSpPr>
        <p:spPr>
          <a:xfrm>
            <a:off x="1417320" y="1728216"/>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ক্যালরিমিটার প্রস্তুত</a:t>
            </a:r>
            <a:endParaRPr lang="en-US" sz="1300" dirty="0"/>
          </a:p>
        </p:txBody>
      </p:sp>
      <p:sp>
        <p:nvSpPr>
          <p:cNvPr id="10" name="Text 7"/>
          <p:cNvSpPr/>
          <p:nvPr/>
        </p:nvSpPr>
        <p:spPr>
          <a:xfrm>
            <a:off x="1417320" y="2103120"/>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শুষ্ক, পরিষ্কার ক্যালরিমিটারে ২০০ মিলি পাতিত পানি নিন এবং এর ওজন করুন।</a:t>
            </a:r>
            <a:endParaRPr lang="en-US" sz="1080" dirty="0"/>
          </a:p>
        </p:txBody>
      </p:sp>
      <p:sp>
        <p:nvSpPr>
          <p:cNvPr id="11" name="Shape 8"/>
          <p:cNvSpPr/>
          <p:nvPr/>
        </p:nvSpPr>
        <p:spPr>
          <a:xfrm>
            <a:off x="6217920" y="1600200"/>
            <a:ext cx="5257800" cy="1572768"/>
          </a:xfrm>
          <a:prstGeom prst="roundRect">
            <a:avLst>
              <a:gd name="adj" fmla="val 4651"/>
            </a:avLst>
          </a:prstGeom>
          <a:solidFill>
            <a:srgbClr val="FBFAF6"/>
          </a:solidFill>
          <a:ln w="9525">
            <a:solidFill>
              <a:srgbClr val="EFEFEF"/>
            </a:solidFill>
            <a:prstDash val="solid"/>
          </a:ln>
        </p:spPr>
      </p:sp>
      <p:sp>
        <p:nvSpPr>
          <p:cNvPr id="12" name="Shape 9"/>
          <p:cNvSpPr/>
          <p:nvPr/>
        </p:nvSpPr>
        <p:spPr>
          <a:xfrm>
            <a:off x="6400800" y="1764792"/>
            <a:ext cx="457200" cy="457200"/>
          </a:xfrm>
          <a:prstGeom prst="ellipse">
            <a:avLst/>
          </a:prstGeom>
          <a:solidFill>
            <a:srgbClr val="2F3C7E"/>
          </a:solidFill>
          <a:ln/>
        </p:spPr>
      </p:sp>
      <p:sp>
        <p:nvSpPr>
          <p:cNvPr id="13" name="Text 10"/>
          <p:cNvSpPr/>
          <p:nvPr/>
        </p:nvSpPr>
        <p:spPr>
          <a:xfrm>
            <a:off x="6400800" y="1764792"/>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4" name="Text 11"/>
          <p:cNvSpPr/>
          <p:nvPr/>
        </p:nvSpPr>
        <p:spPr>
          <a:xfrm>
            <a:off x="6995160" y="1728216"/>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প্রাথমিক তাপমাত্রা পাঠ</a:t>
            </a:r>
            <a:endParaRPr lang="en-US" sz="1300" dirty="0"/>
          </a:p>
        </p:txBody>
      </p:sp>
      <p:sp>
        <p:nvSpPr>
          <p:cNvPr id="15" name="Text 12"/>
          <p:cNvSpPr/>
          <p:nvPr/>
        </p:nvSpPr>
        <p:spPr>
          <a:xfrm>
            <a:off x="6995160" y="2103120"/>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থার্মোমিটার দ্বারা পানির স্থির প্রাথমিক তাপমাত্রা (T₁) নির্ভুলভাবে রেকর্ড করুন।</a:t>
            </a:r>
            <a:endParaRPr lang="en-US" sz="1080" dirty="0"/>
          </a:p>
        </p:txBody>
      </p:sp>
      <p:sp>
        <p:nvSpPr>
          <p:cNvPr id="16" name="Shape 13"/>
          <p:cNvSpPr/>
          <p:nvPr/>
        </p:nvSpPr>
        <p:spPr>
          <a:xfrm>
            <a:off x="640080" y="3319272"/>
            <a:ext cx="5257800" cy="1572768"/>
          </a:xfrm>
          <a:prstGeom prst="roundRect">
            <a:avLst>
              <a:gd name="adj" fmla="val 4651"/>
            </a:avLst>
          </a:prstGeom>
          <a:solidFill>
            <a:srgbClr val="FBFAF6"/>
          </a:solidFill>
          <a:ln w="9525">
            <a:solidFill>
              <a:srgbClr val="EFEFEF"/>
            </a:solidFill>
            <a:prstDash val="solid"/>
          </a:ln>
        </p:spPr>
      </p:sp>
      <p:sp>
        <p:nvSpPr>
          <p:cNvPr id="17" name="Shape 14"/>
          <p:cNvSpPr/>
          <p:nvPr/>
        </p:nvSpPr>
        <p:spPr>
          <a:xfrm>
            <a:off x="822960" y="3483864"/>
            <a:ext cx="457200" cy="457200"/>
          </a:xfrm>
          <a:prstGeom prst="ellipse">
            <a:avLst/>
          </a:prstGeom>
          <a:solidFill>
            <a:srgbClr val="2F3C7E"/>
          </a:solidFill>
          <a:ln/>
        </p:spPr>
      </p:sp>
      <p:sp>
        <p:nvSpPr>
          <p:cNvPr id="18" name="Text 15"/>
          <p:cNvSpPr/>
          <p:nvPr/>
        </p:nvSpPr>
        <p:spPr>
          <a:xfrm>
            <a:off x="822960" y="3483864"/>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9" name="Text 16"/>
          <p:cNvSpPr/>
          <p:nvPr/>
        </p:nvSpPr>
        <p:spPr>
          <a:xfrm>
            <a:off x="1417320" y="3447288"/>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অক্সালিক এসিড ওজন</a:t>
            </a:r>
            <a:endParaRPr lang="en-US" sz="1300" dirty="0"/>
          </a:p>
        </p:txBody>
      </p:sp>
      <p:sp>
        <p:nvSpPr>
          <p:cNvPr id="20" name="Text 17"/>
          <p:cNvSpPr/>
          <p:nvPr/>
        </p:nvSpPr>
        <p:spPr>
          <a:xfrm>
            <a:off x="1417320" y="3822192"/>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প্রায় ৬.৩ গ্রাম (≈ ০.০৫ মোল) অক্সালিক এসিড স্ফটিক ডিজিটাল তুলায় নির্ভুলভাবে ওজন করুন।</a:t>
            </a:r>
            <a:endParaRPr lang="en-US" sz="1080" dirty="0"/>
          </a:p>
        </p:txBody>
      </p:sp>
      <p:sp>
        <p:nvSpPr>
          <p:cNvPr id="21" name="Shape 18"/>
          <p:cNvSpPr/>
          <p:nvPr/>
        </p:nvSpPr>
        <p:spPr>
          <a:xfrm>
            <a:off x="6217920" y="3319272"/>
            <a:ext cx="5257800" cy="1572768"/>
          </a:xfrm>
          <a:prstGeom prst="roundRect">
            <a:avLst>
              <a:gd name="adj" fmla="val 4651"/>
            </a:avLst>
          </a:prstGeom>
          <a:solidFill>
            <a:srgbClr val="FBFAF6"/>
          </a:solidFill>
          <a:ln w="9525">
            <a:solidFill>
              <a:srgbClr val="EFEFEF"/>
            </a:solidFill>
            <a:prstDash val="solid"/>
          </a:ln>
        </p:spPr>
      </p:sp>
      <p:sp>
        <p:nvSpPr>
          <p:cNvPr id="22" name="Shape 19"/>
          <p:cNvSpPr/>
          <p:nvPr/>
        </p:nvSpPr>
        <p:spPr>
          <a:xfrm>
            <a:off x="6400800" y="3483864"/>
            <a:ext cx="457200" cy="457200"/>
          </a:xfrm>
          <a:prstGeom prst="ellipse">
            <a:avLst/>
          </a:prstGeom>
          <a:solidFill>
            <a:srgbClr val="2F3C7E"/>
          </a:solidFill>
          <a:ln/>
        </p:spPr>
      </p:sp>
      <p:sp>
        <p:nvSpPr>
          <p:cNvPr id="23" name="Text 20"/>
          <p:cNvSpPr/>
          <p:nvPr/>
        </p:nvSpPr>
        <p:spPr>
          <a:xfrm>
            <a:off x="6400800" y="3483864"/>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4" name="Text 21"/>
          <p:cNvSpPr/>
          <p:nvPr/>
        </p:nvSpPr>
        <p:spPr>
          <a:xfrm>
            <a:off x="6995160" y="3447288"/>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দ্রুত মিশ্রণ ও নাড়া</a:t>
            </a:r>
            <a:endParaRPr lang="en-US" sz="1300" dirty="0"/>
          </a:p>
        </p:txBody>
      </p:sp>
      <p:sp>
        <p:nvSpPr>
          <p:cNvPr id="25" name="Text 22"/>
          <p:cNvSpPr/>
          <p:nvPr/>
        </p:nvSpPr>
        <p:spPr>
          <a:xfrm>
            <a:off x="6995160" y="3822192"/>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ওজনকৃত এসিড দ্রুত পানিতে যোগ করে ক্যালরিমিটার ঢেকে অবিরাম নাড়তে থাকুন।</a:t>
            </a:r>
            <a:endParaRPr lang="en-US" sz="1080" dirty="0"/>
          </a:p>
        </p:txBody>
      </p:sp>
      <p:sp>
        <p:nvSpPr>
          <p:cNvPr id="26" name="Shape 23"/>
          <p:cNvSpPr/>
          <p:nvPr/>
        </p:nvSpPr>
        <p:spPr>
          <a:xfrm>
            <a:off x="640080" y="5038344"/>
            <a:ext cx="5257800" cy="1572768"/>
          </a:xfrm>
          <a:prstGeom prst="roundRect">
            <a:avLst>
              <a:gd name="adj" fmla="val 4651"/>
            </a:avLst>
          </a:prstGeom>
          <a:solidFill>
            <a:srgbClr val="FBFAF6"/>
          </a:solidFill>
          <a:ln w="9525">
            <a:solidFill>
              <a:srgbClr val="EFEFEF"/>
            </a:solidFill>
            <a:prstDash val="solid"/>
          </a:ln>
        </p:spPr>
      </p:sp>
      <p:sp>
        <p:nvSpPr>
          <p:cNvPr id="27" name="Shape 24"/>
          <p:cNvSpPr/>
          <p:nvPr/>
        </p:nvSpPr>
        <p:spPr>
          <a:xfrm>
            <a:off x="822960" y="5202936"/>
            <a:ext cx="457200" cy="457200"/>
          </a:xfrm>
          <a:prstGeom prst="ellipse">
            <a:avLst/>
          </a:prstGeom>
          <a:solidFill>
            <a:srgbClr val="2F3C7E"/>
          </a:solidFill>
          <a:ln/>
        </p:spPr>
      </p:sp>
      <p:sp>
        <p:nvSpPr>
          <p:cNvPr id="28" name="Text 25"/>
          <p:cNvSpPr/>
          <p:nvPr/>
        </p:nvSpPr>
        <p:spPr>
          <a:xfrm>
            <a:off x="822960" y="5202936"/>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9" name="Text 26"/>
          <p:cNvSpPr/>
          <p:nvPr/>
        </p:nvSpPr>
        <p:spPr>
          <a:xfrm>
            <a:off x="1417320" y="5166360"/>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সর্বনিম্ন তাপমাত্রা পাঠ</a:t>
            </a:r>
            <a:endParaRPr lang="en-US" sz="1300" dirty="0"/>
          </a:p>
        </p:txBody>
      </p:sp>
      <p:sp>
        <p:nvSpPr>
          <p:cNvPr id="30" name="Text 27"/>
          <p:cNvSpPr/>
          <p:nvPr/>
        </p:nvSpPr>
        <p:spPr>
          <a:xfrm>
            <a:off x="1417320" y="5541264"/>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তাপমাত্রা কমতে কমতে যে সর্বনিম্ন স্থির মান দেখায় তা (T₂) রেকর্ড করুন।</a:t>
            </a:r>
            <a:endParaRPr lang="en-US" sz="1080" dirty="0"/>
          </a:p>
        </p:txBody>
      </p:sp>
      <p:sp>
        <p:nvSpPr>
          <p:cNvPr id="31" name="Shape 28"/>
          <p:cNvSpPr/>
          <p:nvPr/>
        </p:nvSpPr>
        <p:spPr>
          <a:xfrm>
            <a:off x="6217920" y="5038344"/>
            <a:ext cx="5257800" cy="1572768"/>
          </a:xfrm>
          <a:prstGeom prst="roundRect">
            <a:avLst>
              <a:gd name="adj" fmla="val 4651"/>
            </a:avLst>
          </a:prstGeom>
          <a:solidFill>
            <a:srgbClr val="FBFAF6"/>
          </a:solidFill>
          <a:ln w="9525">
            <a:solidFill>
              <a:srgbClr val="EFEFEF"/>
            </a:solidFill>
            <a:prstDash val="solid"/>
          </a:ln>
        </p:spPr>
      </p:sp>
      <p:sp>
        <p:nvSpPr>
          <p:cNvPr id="32" name="Shape 29"/>
          <p:cNvSpPr/>
          <p:nvPr/>
        </p:nvSpPr>
        <p:spPr>
          <a:xfrm>
            <a:off x="6400800" y="5202936"/>
            <a:ext cx="457200" cy="457200"/>
          </a:xfrm>
          <a:prstGeom prst="ellipse">
            <a:avLst/>
          </a:prstGeom>
          <a:solidFill>
            <a:srgbClr val="2F3C7E"/>
          </a:solidFill>
          <a:ln/>
        </p:spPr>
      </p:sp>
      <p:sp>
        <p:nvSpPr>
          <p:cNvPr id="33" name="Text 30"/>
          <p:cNvSpPr/>
          <p:nvPr/>
        </p:nvSpPr>
        <p:spPr>
          <a:xfrm>
            <a:off x="6400800" y="5202936"/>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34" name="Text 31"/>
          <p:cNvSpPr/>
          <p:nvPr/>
        </p:nvSpPr>
        <p:spPr>
          <a:xfrm>
            <a:off x="6995160" y="5166360"/>
            <a:ext cx="429768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গণনা</a:t>
            </a:r>
            <a:endParaRPr lang="en-US" sz="1300" dirty="0"/>
          </a:p>
        </p:txBody>
      </p:sp>
      <p:sp>
        <p:nvSpPr>
          <p:cNvPr id="35" name="Text 32"/>
          <p:cNvSpPr/>
          <p:nvPr/>
        </p:nvSpPr>
        <p:spPr>
          <a:xfrm>
            <a:off x="6995160" y="5541264"/>
            <a:ext cx="4297680" cy="1005840"/>
          </a:xfrm>
          <a:prstGeom prst="rect">
            <a:avLst/>
          </a:prstGeom>
          <a:noFill/>
          <a:ln/>
        </p:spPr>
        <p:txBody>
          <a:bodyPr wrap="square" lIns="0" tIns="0" rIns="0" bIns="0" rtlCol="0" anchor="t"/>
          <a:lstStyle/>
          <a:p>
            <a:pPr indent="0" marL="0">
              <a:lnSpc>
                <a:spcPct val="120000"/>
              </a:lnSpc>
              <a:buNone/>
            </a:pPr>
            <a:r>
              <a:rPr lang="en-US" sz="1080" dirty="0">
                <a:solidFill>
                  <a:srgbClr val="5A5A5A"/>
                </a:solidFill>
                <a:latin typeface="Calibri" pitchFamily="34" charset="0"/>
                <a:ea typeface="Calibri" pitchFamily="34" charset="-122"/>
                <a:cs typeface="Calibri" pitchFamily="34" charset="-120"/>
              </a:rPr>
              <a:t>ΔT = T₁ − T₂ ব্যবহার করে Q ও মোলার দ্রবণ তাপ ΔHsoln গণনা করুন।</a:t>
            </a:r>
            <a:endParaRPr lang="en-US" sz="1080" dirty="0"/>
          </a:p>
        </p:txBody>
      </p:sp>
      <p:sp>
        <p:nvSpPr>
          <p:cNvPr id="36" name="Text 33"/>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37" name="Text 34"/>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table.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OBSERVATION &amp; CALCULATION</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পর্যবেক্ষণ ছক ও নমুনা গণনা</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5486400" cy="3520440"/>
        </p:xfrm>
        <a:graphic>
          <a:graphicData uri="http://schemas.openxmlformats.org/drawingml/2006/table">
            <a:tbl>
              <a:tblPr/>
              <a:tblGrid>
                <a:gridCol w="2743200"/>
                <a:gridCol w="1005840"/>
                <a:gridCol w="1737360"/>
              </a:tblGrid>
              <a:tr h="457200">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রাশি</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solidFill>
                      <a:srgbClr val="2F3C7E"/>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প্রতীক</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solidFill>
                      <a:srgbClr val="2F3C7E"/>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মান</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solidFill>
                      <a:srgbClr val="2F3C7E"/>
                    </a:solidFill>
                  </a:tcPr>
                </a:tc>
              </a:tr>
              <a:tr h="502920">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পানির ভর</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m</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২০০ g</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02920">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ক্যালরিমিটারের পানি-সমতুল্য</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W</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১৫ g</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02920">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গৃহীত অক্সালিক এসিডের ভর</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w</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৬.৩ g</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02920">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প্রাথমিক তাপমাত্রা</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T₁</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২৮.০°C</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02920">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সর্বনিম্ন (চূড়ান্ত) তাপমাত্রা</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T₂</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dirty="0">
                          <a:solidFill>
                            <a:srgbClr val="1F2A5C"/>
                          </a:solidFill>
                          <a:latin typeface="Calibri" pitchFamily="34" charset="0"/>
                          <a:ea typeface="Calibri" pitchFamily="34" charset="-122"/>
                          <a:cs typeface="Calibri" pitchFamily="34" charset="-120"/>
                        </a:rPr>
                        <a:t>২৪.২°C</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r h="502920">
                <a:tc>
                  <a:txBody>
                    <a:bodyPr/>
                    <a:lstStyle/>
                    <a:p>
                      <a:pPr indent="0" marL="0">
                        <a:buNone/>
                      </a:pPr>
                      <a:r>
                        <a:rPr lang="en-US" sz="1150" b="1" dirty="0">
                          <a:solidFill>
                            <a:srgbClr val="1F2A5C"/>
                          </a:solidFill>
                          <a:latin typeface="Calibri" pitchFamily="34" charset="0"/>
                          <a:ea typeface="Calibri" pitchFamily="34" charset="-122"/>
                          <a:cs typeface="Calibri" pitchFamily="34" charset="-120"/>
                        </a:rPr>
                        <a:t>তাপমাত্রার পরিবর্তন</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b="1" dirty="0">
                          <a:solidFill>
                            <a:srgbClr val="1F2A5C"/>
                          </a:solidFill>
                          <a:latin typeface="Calibri" pitchFamily="34" charset="0"/>
                          <a:ea typeface="Calibri" pitchFamily="34" charset="-122"/>
                          <a:cs typeface="Calibri" pitchFamily="34" charset="-120"/>
                        </a:rPr>
                        <a:t>ΔT</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c>
                  <a:txBody>
                    <a:bodyPr/>
                    <a:lstStyle/>
                    <a:p>
                      <a:pPr indent="0" marL="0">
                        <a:buNone/>
                      </a:pPr>
                      <a:r>
                        <a:rPr lang="en-US" sz="1150" b="1" dirty="0">
                          <a:solidFill>
                            <a:srgbClr val="F96167"/>
                          </a:solidFill>
                          <a:latin typeface="Calibri" pitchFamily="34" charset="0"/>
                          <a:ea typeface="Calibri" pitchFamily="34" charset="-122"/>
                          <a:cs typeface="Calibri" pitchFamily="34" charset="-120"/>
                        </a:rPr>
                        <a:t>৩.৮°C</a:t>
                      </a:r>
                      <a:endParaRPr lang="en-US" sz="1150" dirty="0">
                        <a:latin typeface="Calibri" charset="0"/>
                        <a:ea typeface="Calibri" charset="0"/>
                        <a:cs typeface="Calibri" charset="0"/>
                      </a:endParaRPr>
                    </a:p>
                  </a:txBody>
                  <a:tcPr marL="91440" marR="91440" marT="45720" marB="4572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tcPr>
                </a:tc>
              </a:tr>
            </a:tbl>
          </a:graphicData>
        </a:graphic>
      </p:graphicFrame>
      <p:sp>
        <p:nvSpPr>
          <p:cNvPr id="7" name="Shape 3"/>
          <p:cNvSpPr/>
          <p:nvPr/>
        </p:nvSpPr>
        <p:spPr>
          <a:xfrm>
            <a:off x="6400800" y="1600200"/>
            <a:ext cx="5120640" cy="3931920"/>
          </a:xfrm>
          <a:prstGeom prst="roundRect">
            <a:avLst>
              <a:gd name="adj" fmla="val 2326"/>
            </a:avLst>
          </a:prstGeom>
          <a:solidFill>
            <a:srgbClr val="1F2A5C"/>
          </a:solidFill>
          <a:ln/>
        </p:spPr>
      </p:sp>
      <p:sp>
        <p:nvSpPr>
          <p:cNvPr id="8" name="Text 4"/>
          <p:cNvSpPr/>
          <p:nvPr/>
        </p:nvSpPr>
        <p:spPr>
          <a:xfrm>
            <a:off x="6675120" y="1783080"/>
            <a:ext cx="4663440" cy="365760"/>
          </a:xfrm>
          <a:prstGeom prst="rect">
            <a:avLst/>
          </a:prstGeom>
          <a:noFill/>
          <a:ln/>
        </p:spPr>
        <p:txBody>
          <a:bodyPr wrap="square" lIns="0" tIns="0" rIns="0" bIns="0" rtlCol="0" anchor="ctr"/>
          <a:lstStyle/>
          <a:p>
            <a:pPr indent="0" marL="0">
              <a:buNone/>
            </a:pPr>
            <a:r>
              <a:rPr lang="en-US" sz="1350" b="1" dirty="0">
                <a:solidFill>
                  <a:srgbClr val="F9E795"/>
                </a:solidFill>
                <a:latin typeface="Calibri" pitchFamily="34" charset="0"/>
                <a:ea typeface="Calibri" pitchFamily="34" charset="-122"/>
                <a:cs typeface="Calibri" pitchFamily="34" charset="-120"/>
              </a:rPr>
              <a:t>নমুনা গণনা  ·  Sample Calculation</a:t>
            </a:r>
            <a:endParaRPr lang="en-US" sz="1350" dirty="0"/>
          </a:p>
        </p:txBody>
      </p:sp>
      <p:sp>
        <p:nvSpPr>
          <p:cNvPr id="9" name="Text 5"/>
          <p:cNvSpPr/>
          <p:nvPr/>
        </p:nvSpPr>
        <p:spPr>
          <a:xfrm>
            <a:off x="6675120" y="2286000"/>
            <a:ext cx="4663440" cy="2194560"/>
          </a:xfrm>
          <a:prstGeom prst="rect">
            <a:avLst/>
          </a:prstGeom>
          <a:noFill/>
          <a:ln/>
        </p:spPr>
        <p:txBody>
          <a:bodyPr wrap="square" lIns="0" tIns="0" rIns="0" bIns="0" rtlCol="0" anchor="t"/>
          <a:lstStyle/>
          <a:p>
            <a:pPr indent="0" marL="0">
              <a:lnSpc>
                <a:spcPct val="125000"/>
              </a:lnSpc>
              <a:buNone/>
            </a:pPr>
            <a:r>
              <a:rPr lang="en-US" sz="1300" b="1" dirty="0">
                <a:solidFill>
                  <a:srgbClr val="FFFFFF"/>
                </a:solidFill>
                <a:latin typeface="Cambria" pitchFamily="34" charset="0"/>
                <a:ea typeface="Cambria" pitchFamily="34" charset="-122"/>
                <a:cs typeface="Cambria" pitchFamily="34" charset="-120"/>
              </a:rPr>
              <a:t>Q = (W + m) × s × ΔT
</a:t>
            </a:r>
            <a:pPr indent="0" marL="0">
              <a:lnSpc>
                <a:spcPct val="125000"/>
              </a:lnSpc>
              <a:buNone/>
            </a:pPr>
            <a:r>
              <a:rPr lang="en-US" sz="1200" dirty="0">
                <a:solidFill>
                  <a:srgbClr val="D9DFF5"/>
                </a:solidFill>
                <a:latin typeface="Cambria" pitchFamily="34" charset="0"/>
                <a:ea typeface="Cambria" pitchFamily="34" charset="-122"/>
                <a:cs typeface="Cambria" pitchFamily="34" charset="-120"/>
              </a:rPr>
              <a:t>  = (১৫ + ২০০) × ১ × ৩.৮
</a:t>
            </a:r>
            <a:pPr indent="0" marL="0">
              <a:lnSpc>
                <a:spcPct val="125000"/>
              </a:lnSpc>
              <a:buNone/>
            </a:pPr>
            <a:r>
              <a:rPr lang="en-US" sz="1200" dirty="0">
                <a:solidFill>
                  <a:srgbClr val="D9DFF5"/>
                </a:solidFill>
                <a:latin typeface="Cambria" pitchFamily="34" charset="0"/>
                <a:ea typeface="Cambria" pitchFamily="34" charset="-122"/>
                <a:cs typeface="Cambria" pitchFamily="34" charset="-120"/>
              </a:rPr>
              <a:t>  = ৮১৭ cal
</a:t>
            </a:r>
            <a:pPr indent="0" marL="0">
              <a:lnSpc>
                <a:spcPct val="125000"/>
              </a:lnSpc>
              <a:buNone/>
            </a:pPr>
            <a:r>
              <a:rPr lang="en-US" sz="1300" b="1" dirty="0">
                <a:solidFill>
                  <a:srgbClr val="FFFFFF"/>
                </a:solidFill>
                <a:latin typeface="Cambria" pitchFamily="34" charset="0"/>
                <a:ea typeface="Cambria" pitchFamily="34" charset="-122"/>
                <a:cs typeface="Cambria" pitchFamily="34" charset="-120"/>
              </a:rPr>
              <a:t>ΔHsoln = −(Q × M) / w
</a:t>
            </a:r>
            <a:pPr indent="0" marL="0">
              <a:lnSpc>
                <a:spcPct val="125000"/>
              </a:lnSpc>
              <a:buNone/>
            </a:pPr>
            <a:r>
              <a:rPr lang="en-US" sz="1200" dirty="0">
                <a:solidFill>
                  <a:srgbClr val="D9DFF5"/>
                </a:solidFill>
                <a:latin typeface="Cambria" pitchFamily="34" charset="0"/>
                <a:ea typeface="Cambria" pitchFamily="34" charset="-122"/>
                <a:cs typeface="Cambria" pitchFamily="34" charset="-120"/>
              </a:rPr>
              <a:t>  = −(৮১৭ × ১২৬) / ৬.৩
</a:t>
            </a:r>
            <a:pPr indent="0" marL="0">
              <a:lnSpc>
                <a:spcPct val="125000"/>
              </a:lnSpc>
              <a:buNone/>
            </a:pPr>
            <a:r>
              <a:rPr lang="en-US" sz="1200" dirty="0">
                <a:solidFill>
                  <a:srgbClr val="D9DFF5"/>
                </a:solidFill>
                <a:latin typeface="Cambria" pitchFamily="34" charset="0"/>
                <a:ea typeface="Cambria" pitchFamily="34" charset="-122"/>
                <a:cs typeface="Cambria" pitchFamily="34" charset="-120"/>
              </a:rPr>
              <a:t>  = −১৬,৩৪০ cal/mol
</a:t>
            </a:r>
            <a:pPr indent="0" marL="0">
              <a:lnSpc>
                <a:spcPct val="125000"/>
              </a:lnSpc>
              <a:buNone/>
            </a:pPr>
            <a:r>
              <a:rPr lang="en-US" sz="1200" dirty="0">
                <a:solidFill>
                  <a:srgbClr val="D9DFF5"/>
                </a:solidFill>
                <a:latin typeface="Cambria" pitchFamily="34" charset="0"/>
                <a:ea typeface="Cambria" pitchFamily="34" charset="-122"/>
                <a:cs typeface="Cambria" pitchFamily="34" charset="-120"/>
              </a:rPr>
              <a:t>  ≈ −১৬.৩ kcal/mol</a:t>
            </a:r>
            <a:endParaRPr lang="en-US" sz="1300" dirty="0"/>
          </a:p>
        </p:txBody>
      </p:sp>
      <p:sp>
        <p:nvSpPr>
          <p:cNvPr id="10" name="Shape 6"/>
          <p:cNvSpPr/>
          <p:nvPr/>
        </p:nvSpPr>
        <p:spPr>
          <a:xfrm>
            <a:off x="6675120" y="4617720"/>
            <a:ext cx="4572000" cy="0"/>
          </a:xfrm>
          <a:prstGeom prst="line">
            <a:avLst/>
          </a:prstGeom>
          <a:noFill/>
          <a:ln w="12700">
            <a:solidFill>
              <a:srgbClr val="3D477E"/>
            </a:solidFill>
            <a:prstDash val="solid"/>
          </a:ln>
        </p:spPr>
      </p:sp>
      <p:sp>
        <p:nvSpPr>
          <p:cNvPr id="11" name="Text 7"/>
          <p:cNvSpPr/>
          <p:nvPr/>
        </p:nvSpPr>
        <p:spPr>
          <a:xfrm>
            <a:off x="6675120" y="4709160"/>
            <a:ext cx="4663440" cy="777240"/>
          </a:xfrm>
          <a:prstGeom prst="rect">
            <a:avLst/>
          </a:prstGeom>
          <a:noFill/>
          <a:ln/>
        </p:spPr>
        <p:txBody>
          <a:bodyPr wrap="square" lIns="0" tIns="0" rIns="0" bIns="0" rtlCol="0" anchor="t"/>
          <a:lstStyle/>
          <a:p>
            <a:pPr indent="0" marL="0">
              <a:lnSpc>
                <a:spcPct val="120000"/>
              </a:lnSpc>
              <a:buNone/>
            </a:pPr>
            <a:r>
              <a:rPr lang="en-US" sz="1050" i="1" dirty="0">
                <a:solidFill>
                  <a:srgbClr val="C9D3F5"/>
                </a:solidFill>
                <a:latin typeface="Calibri" pitchFamily="34" charset="0"/>
                <a:ea typeface="Calibri" pitchFamily="34" charset="-122"/>
                <a:cs typeface="Calibri" pitchFamily="34" charset="-120"/>
              </a:rPr>
              <a:t>ঋণ চিহ্ন নির্দেশ করে প্রক্রিয়াটি তাপহারী — অর্থাৎ দ্রবণ তার চারপাশ থেকে তাপ শোষণ করেছে (s = ১ cal/g°C পানির জন্য ধরা হয়েছে)।</a:t>
            </a:r>
            <a:endParaRPr lang="en-US" sz="1050" dirty="0"/>
          </a:p>
        </p:txBody>
      </p:sp>
      <p:sp>
        <p:nvSpPr>
          <p:cNvPr id="12" name="Text 8"/>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13"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warning.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PRECAUTIONS &amp; ERRORS</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সতর্কতা ও সম্ভাব্য ত্রুটির উৎস</a:t>
            </a:r>
            <a:endParaRPr lang="en-US" sz="2600" dirty="0"/>
          </a:p>
        </p:txBody>
      </p:sp>
      <p:sp>
        <p:nvSpPr>
          <p:cNvPr id="6" name="Shape 3"/>
          <p:cNvSpPr/>
          <p:nvPr/>
        </p:nvSpPr>
        <p:spPr>
          <a:xfrm>
            <a:off x="640080" y="1600200"/>
            <a:ext cx="5349240" cy="3931920"/>
          </a:xfrm>
          <a:prstGeom prst="roundRect">
            <a:avLst>
              <a:gd name="adj" fmla="val 2326"/>
            </a:avLst>
          </a:prstGeom>
          <a:solidFill>
            <a:srgbClr val="FFF0EE"/>
          </a:solidFill>
          <a:ln/>
        </p:spPr>
      </p:sp>
      <p:sp>
        <p:nvSpPr>
          <p:cNvPr id="7" name="Shape 4"/>
          <p:cNvSpPr/>
          <p:nvPr/>
        </p:nvSpPr>
        <p:spPr>
          <a:xfrm>
            <a:off x="868680" y="1810512"/>
            <a:ext cx="457200" cy="457200"/>
          </a:xfrm>
          <a:prstGeom prst="ellipse">
            <a:avLst/>
          </a:prstGeom>
          <a:solidFill>
            <a:srgbClr val="F96167"/>
          </a:solidFill>
          <a:ln/>
        </p:spPr>
      </p:sp>
      <p:pic>
        <p:nvPicPr>
          <p:cNvPr id="8" name="Image 1" descr="/home/claude/oxalic_acid/icon_warning.png">    </p:cNvPr>
          <p:cNvPicPr>
            <a:picLocks noChangeAspect="1"/>
          </p:cNvPicPr>
          <p:nvPr/>
        </p:nvPicPr>
        <p:blipFill>
          <a:blip r:embed="rId2"/>
          <a:stretch>
            <a:fillRect/>
          </a:stretch>
        </p:blipFill>
        <p:spPr>
          <a:xfrm>
            <a:off x="918972" y="1860804"/>
            <a:ext cx="356616" cy="356616"/>
          </a:xfrm>
          <a:prstGeom prst="rect">
            <a:avLst/>
          </a:prstGeom>
        </p:spPr>
      </p:pic>
      <p:sp>
        <p:nvSpPr>
          <p:cNvPr id="9" name="Text 5"/>
          <p:cNvSpPr/>
          <p:nvPr/>
        </p:nvSpPr>
        <p:spPr>
          <a:xfrm>
            <a:off x="1463040" y="1874520"/>
            <a:ext cx="4297680" cy="365760"/>
          </a:xfrm>
          <a:prstGeom prst="rect">
            <a:avLst/>
          </a:prstGeom>
          <a:noFill/>
          <a:ln/>
        </p:spPr>
        <p:txBody>
          <a:bodyPr wrap="square" lIns="0" tIns="0" rIns="0" bIns="0" rtlCol="0" anchor="ctr"/>
          <a:lstStyle/>
          <a:p>
            <a:pPr indent="0" marL="0">
              <a:buNone/>
            </a:pPr>
            <a:r>
              <a:rPr lang="en-US" sz="1500" b="1" dirty="0">
                <a:solidFill>
                  <a:srgbClr val="1F2A5C"/>
                </a:solidFill>
                <a:latin typeface="Calibri" pitchFamily="34" charset="0"/>
                <a:ea typeface="Calibri" pitchFamily="34" charset="-122"/>
                <a:cs typeface="Calibri" pitchFamily="34" charset="-120"/>
              </a:rPr>
              <a:t>সতর্কতা  ·  Precautions</a:t>
            </a:r>
            <a:endParaRPr lang="en-US" sz="1500" dirty="0"/>
          </a:p>
        </p:txBody>
      </p:sp>
      <p:sp>
        <p:nvSpPr>
          <p:cNvPr id="10" name="Text 6"/>
          <p:cNvSpPr/>
          <p:nvPr/>
        </p:nvSpPr>
        <p:spPr>
          <a:xfrm>
            <a:off x="868680" y="2423160"/>
            <a:ext cx="4892040" cy="2926080"/>
          </a:xfrm>
          <a:prstGeom prst="rect">
            <a:avLst/>
          </a:prstGeom>
          <a:noFill/>
          <a:ln/>
        </p:spPr>
        <p:txBody>
          <a:bodyPr wrap="square" lIns="0" tIns="0" rIns="0" bIns="0" rtlCol="0" anchor="t"/>
          <a:lstStyle/>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থার্মোমিটার নির্ভুলভাবে, চোখ সমতলে রেখে পাঠ নিন</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এসিড দ্রুত যোগ করুন যেন পরিবেশের সাথে তাপ বিনিময় কম হয়</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মিশ্রণকালে অবিরাম ও সমহারে নাড়তে থাকুন</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ক্যালরিমিটারের ঢাকনা সবসময় বন্ধ রাখুন</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শুষ্ক, বিশ্লেষণ মানের স্ফটিক ব্যবহার করুন</a:t>
            </a:r>
            <a:endParaRPr lang="en-US" sz="1200" dirty="0"/>
          </a:p>
        </p:txBody>
      </p:sp>
      <p:sp>
        <p:nvSpPr>
          <p:cNvPr id="11" name="Shape 7"/>
          <p:cNvSpPr/>
          <p:nvPr/>
        </p:nvSpPr>
        <p:spPr>
          <a:xfrm>
            <a:off x="6217920" y="1600200"/>
            <a:ext cx="5349240" cy="3931920"/>
          </a:xfrm>
          <a:prstGeom prst="roundRect">
            <a:avLst>
              <a:gd name="adj" fmla="val 2326"/>
            </a:avLst>
          </a:prstGeom>
          <a:solidFill>
            <a:srgbClr val="FFF9E3"/>
          </a:solidFill>
          <a:ln/>
        </p:spPr>
      </p:sp>
      <p:sp>
        <p:nvSpPr>
          <p:cNvPr id="12" name="Shape 8"/>
          <p:cNvSpPr/>
          <p:nvPr/>
        </p:nvSpPr>
        <p:spPr>
          <a:xfrm>
            <a:off x="6446520" y="1810512"/>
            <a:ext cx="457200" cy="457200"/>
          </a:xfrm>
          <a:prstGeom prst="ellipse">
            <a:avLst/>
          </a:prstGeom>
          <a:solidFill>
            <a:srgbClr val="2F3C7E"/>
          </a:solidFill>
          <a:ln/>
        </p:spPr>
      </p:sp>
      <p:pic>
        <p:nvPicPr>
          <p:cNvPr id="13" name="Image 2" descr="/home/claude/oxalic_acid/icon_snowflake.png">    </p:cNvPr>
          <p:cNvPicPr>
            <a:picLocks noChangeAspect="1"/>
          </p:cNvPicPr>
          <p:nvPr/>
        </p:nvPicPr>
        <p:blipFill>
          <a:blip r:embed="rId3"/>
          <a:stretch>
            <a:fillRect/>
          </a:stretch>
        </p:blipFill>
        <p:spPr>
          <a:xfrm>
            <a:off x="6496812" y="1860804"/>
            <a:ext cx="356616" cy="356616"/>
          </a:xfrm>
          <a:prstGeom prst="rect">
            <a:avLst/>
          </a:prstGeom>
        </p:spPr>
      </p:pic>
      <p:sp>
        <p:nvSpPr>
          <p:cNvPr id="14" name="Text 9"/>
          <p:cNvSpPr/>
          <p:nvPr/>
        </p:nvSpPr>
        <p:spPr>
          <a:xfrm>
            <a:off x="7040880" y="1874520"/>
            <a:ext cx="4297680" cy="365760"/>
          </a:xfrm>
          <a:prstGeom prst="rect">
            <a:avLst/>
          </a:prstGeom>
          <a:noFill/>
          <a:ln/>
        </p:spPr>
        <p:txBody>
          <a:bodyPr wrap="square" lIns="0" tIns="0" rIns="0" bIns="0" rtlCol="0" anchor="ctr"/>
          <a:lstStyle/>
          <a:p>
            <a:pPr indent="0" marL="0">
              <a:buNone/>
            </a:pPr>
            <a:r>
              <a:rPr lang="en-US" sz="1500" b="1" dirty="0">
                <a:solidFill>
                  <a:srgbClr val="1F2A5C"/>
                </a:solidFill>
                <a:latin typeface="Calibri" pitchFamily="34" charset="0"/>
                <a:ea typeface="Calibri" pitchFamily="34" charset="-122"/>
                <a:cs typeface="Calibri" pitchFamily="34" charset="-120"/>
              </a:rPr>
              <a:t>ত্রুটির উৎস  ·  Sources of Error</a:t>
            </a:r>
            <a:endParaRPr lang="en-US" sz="1500" dirty="0"/>
          </a:p>
        </p:txBody>
      </p:sp>
      <p:sp>
        <p:nvSpPr>
          <p:cNvPr id="15" name="Text 10"/>
          <p:cNvSpPr/>
          <p:nvPr/>
        </p:nvSpPr>
        <p:spPr>
          <a:xfrm>
            <a:off x="6446520" y="2423160"/>
            <a:ext cx="4892040" cy="2926080"/>
          </a:xfrm>
          <a:prstGeom prst="rect">
            <a:avLst/>
          </a:prstGeom>
          <a:noFill/>
          <a:ln/>
        </p:spPr>
        <p:txBody>
          <a:bodyPr wrap="square" lIns="0" tIns="0" rIns="0" bIns="0" rtlCol="0" anchor="t"/>
          <a:lstStyle/>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ক্যালরিমিটার থেকে পরিবেশে তাপ বিনিময় (heat loss)</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থার্মোমিটার পাঠে প্যারালাক্স ত্রুটি</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অক্সালিক এসিড স্ফটিকের আর্দ্রতা শোষণ (efflorescence)</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ওজন বা তুলার নির্ভুলতাজনিত ত্রুটি</a:t>
            </a:r>
            <a:endParaRPr lang="en-US" sz="1200" dirty="0"/>
          </a:p>
          <a:p>
            <a:pPr marL="177800" indent="-177800">
              <a:lnSpc>
                <a:spcPct val="135000"/>
              </a:lnSpc>
              <a:buSzPct val="100000"/>
              <a:buChar char="•"/>
            </a:pPr>
            <a:r>
              <a:rPr lang="en-US" sz="1200" dirty="0">
                <a:solidFill>
                  <a:srgbClr val="1F2A5C"/>
                </a:solidFill>
                <a:latin typeface="Calibri" pitchFamily="34" charset="0"/>
                <a:ea typeface="Calibri" pitchFamily="34" charset="-122"/>
                <a:cs typeface="Calibri" pitchFamily="34" charset="-120"/>
              </a:rPr>
              <a:t>অসম্পূর্ণ বা ধীর নাড়ার কারণে তাপমাত্রার অসমতা</a:t>
            </a:r>
            <a:endParaRPr lang="en-US" sz="1200" dirty="0"/>
          </a:p>
        </p:txBody>
      </p:sp>
      <p:sp>
        <p:nvSpPr>
          <p:cNvPr id="16" name="Text 11"/>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17" name="Text 12"/>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566928" cy="566928"/>
          </a:xfrm>
          <a:prstGeom prst="ellipse">
            <a:avLst/>
          </a:prstGeom>
          <a:solidFill>
            <a:srgbClr val="2F3C7E"/>
          </a:solidFill>
          <a:ln/>
        </p:spPr>
      </p:sp>
      <p:pic>
        <p:nvPicPr>
          <p:cNvPr id="3" name="Image 0" descr="/home/claude/oxalic_acid/icon_question.png">    </p:cNvPr>
          <p:cNvPicPr>
            <a:picLocks noChangeAspect="1"/>
          </p:cNvPicPr>
          <p:nvPr/>
        </p:nvPicPr>
        <p:blipFill>
          <a:blip r:embed="rId1"/>
          <a:stretch>
            <a:fillRect/>
          </a:stretch>
        </p:blipFill>
        <p:spPr>
          <a:xfrm>
            <a:off x="702442" y="565282"/>
            <a:ext cx="442204" cy="442204"/>
          </a:xfrm>
          <a:prstGeom prst="rect">
            <a:avLst/>
          </a:prstGeom>
        </p:spPr>
      </p:pic>
      <p:sp>
        <p:nvSpPr>
          <p:cNvPr id="4" name="Text 1"/>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ASSESSMENT</a:t>
            </a:r>
            <a:endParaRPr lang="en-US" sz="1200" dirty="0"/>
          </a:p>
        </p:txBody>
      </p:sp>
      <p:sp>
        <p:nvSpPr>
          <p:cNvPr id="5" name="Text 2"/>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1F2A5C"/>
                </a:solidFill>
                <a:latin typeface="Cambria" pitchFamily="34" charset="0"/>
                <a:ea typeface="Cambria" pitchFamily="34" charset="-122"/>
                <a:cs typeface="Cambria" pitchFamily="34" charset="-120"/>
              </a:rPr>
              <a:t>দ্রুত মূল্যায়ন — বহুনির্বাচনী প্রশ্ন</a:t>
            </a:r>
            <a:endParaRPr lang="en-US" sz="2600" dirty="0"/>
          </a:p>
        </p:txBody>
      </p:sp>
      <p:sp>
        <p:nvSpPr>
          <p:cNvPr id="6" name="Shape 3"/>
          <p:cNvSpPr/>
          <p:nvPr/>
        </p:nvSpPr>
        <p:spPr>
          <a:xfrm>
            <a:off x="640080" y="1645920"/>
            <a:ext cx="10881360" cy="1417320"/>
          </a:xfrm>
          <a:prstGeom prst="roundRect">
            <a:avLst>
              <a:gd name="adj" fmla="val 5161"/>
            </a:avLst>
          </a:prstGeom>
          <a:solidFill>
            <a:srgbClr val="FFF7F3"/>
          </a:solidFill>
          <a:ln/>
        </p:spPr>
      </p:sp>
      <p:sp>
        <p:nvSpPr>
          <p:cNvPr id="7" name="Text 4"/>
          <p:cNvSpPr/>
          <p:nvPr/>
        </p:nvSpPr>
        <p:spPr>
          <a:xfrm>
            <a:off x="868680" y="1755648"/>
            <a:ext cx="1042416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১. অক্সালিক এসিড পানিতে দ্রবীভূত হওয়া কোন ধরনের প্রক্রিয়া?</a:t>
            </a:r>
            <a:endParaRPr lang="en-US" sz="1300" dirty="0"/>
          </a:p>
        </p:txBody>
      </p:sp>
      <p:sp>
        <p:nvSpPr>
          <p:cNvPr id="8" name="Text 5"/>
          <p:cNvSpPr/>
          <p:nvPr/>
        </p:nvSpPr>
        <p:spPr>
          <a:xfrm>
            <a:off x="868680" y="22402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(ক) তাপউৎপাদী</a:t>
            </a:r>
            <a:endParaRPr lang="en-US" sz="1150" dirty="0"/>
          </a:p>
        </p:txBody>
      </p:sp>
      <p:sp>
        <p:nvSpPr>
          <p:cNvPr id="9" name="Text 6"/>
          <p:cNvSpPr/>
          <p:nvPr/>
        </p:nvSpPr>
        <p:spPr>
          <a:xfrm>
            <a:off x="3520440" y="2240280"/>
            <a:ext cx="2606040" cy="640080"/>
          </a:xfrm>
          <a:prstGeom prst="rect">
            <a:avLst/>
          </a:prstGeom>
          <a:solidFill>
            <a:srgbClr val="D9F2D0"/>
          </a:solidFill>
          <a:ln/>
        </p:spPr>
        <p:txBody>
          <a:bodyPr wrap="square" lIns="0" tIns="0" rIns="0" bIns="0" rtlCol="0" anchor="t"/>
          <a:lstStyle/>
          <a:p>
            <a:pPr indent="0" marL="0">
              <a:buNone/>
            </a:pPr>
            <a:r>
              <a:rPr lang="en-US" sz="1150" b="1" dirty="0">
                <a:solidFill>
                  <a:srgbClr val="2F3C7E"/>
                </a:solidFill>
                <a:latin typeface="Calibri" pitchFamily="34" charset="0"/>
                <a:ea typeface="Calibri" pitchFamily="34" charset="-122"/>
                <a:cs typeface="Calibri" pitchFamily="34" charset="-120"/>
              </a:rPr>
              <a:t>(খ) তাপহারী ✓</a:t>
            </a:r>
            <a:endParaRPr lang="en-US" sz="1150" dirty="0"/>
          </a:p>
        </p:txBody>
      </p:sp>
      <p:sp>
        <p:nvSpPr>
          <p:cNvPr id="10" name="Text 7"/>
          <p:cNvSpPr/>
          <p:nvPr/>
        </p:nvSpPr>
        <p:spPr>
          <a:xfrm>
            <a:off x="6172200" y="22402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(গ) সমোষ্ণ</a:t>
            </a:r>
            <a:endParaRPr lang="en-US" sz="1150" dirty="0"/>
          </a:p>
        </p:txBody>
      </p:sp>
      <p:sp>
        <p:nvSpPr>
          <p:cNvPr id="11" name="Text 8"/>
          <p:cNvSpPr/>
          <p:nvPr/>
        </p:nvSpPr>
        <p:spPr>
          <a:xfrm>
            <a:off x="8823960" y="22402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(ঘ) কোনোটিই নয়</a:t>
            </a:r>
            <a:endParaRPr lang="en-US" sz="1150" dirty="0"/>
          </a:p>
        </p:txBody>
      </p:sp>
      <p:sp>
        <p:nvSpPr>
          <p:cNvPr id="12" name="Shape 9"/>
          <p:cNvSpPr/>
          <p:nvPr/>
        </p:nvSpPr>
        <p:spPr>
          <a:xfrm>
            <a:off x="640080" y="3246120"/>
            <a:ext cx="10881360" cy="1417320"/>
          </a:xfrm>
          <a:prstGeom prst="roundRect">
            <a:avLst>
              <a:gd name="adj" fmla="val 5161"/>
            </a:avLst>
          </a:prstGeom>
          <a:solidFill>
            <a:srgbClr val="FFF7F3"/>
          </a:solidFill>
          <a:ln/>
        </p:spPr>
      </p:sp>
      <p:sp>
        <p:nvSpPr>
          <p:cNvPr id="13" name="Text 10"/>
          <p:cNvSpPr/>
          <p:nvPr/>
        </p:nvSpPr>
        <p:spPr>
          <a:xfrm>
            <a:off x="868680" y="3355848"/>
            <a:ext cx="10424160" cy="365760"/>
          </a:xfrm>
          <a:prstGeom prst="rect">
            <a:avLst/>
          </a:prstGeom>
          <a:noFill/>
          <a:ln/>
        </p:spPr>
        <p:txBody>
          <a:bodyPr wrap="square" lIns="0" tIns="0" rIns="0" bIns="0" rtlCol="0" anchor="ctr"/>
          <a:lstStyle/>
          <a:p>
            <a:pPr indent="0" marL="0">
              <a:buNone/>
            </a:pPr>
            <a:r>
              <a:rPr lang="en-US" sz="1300" b="1" dirty="0">
                <a:solidFill>
                  <a:srgbClr val="1F2A5C"/>
                </a:solidFill>
                <a:latin typeface="Calibri" pitchFamily="34" charset="0"/>
                <a:ea typeface="Calibri" pitchFamily="34" charset="-122"/>
                <a:cs typeface="Calibri" pitchFamily="34" charset="-120"/>
              </a:rPr>
              <a:t>২. মোলার দ্রবণ তাপ নির্ণয়ের সূত্রে ঋণাত্মক চিহ্ন কী নির্দেশ করে?</a:t>
            </a:r>
            <a:endParaRPr lang="en-US" sz="1300" dirty="0"/>
          </a:p>
        </p:txBody>
      </p:sp>
      <p:sp>
        <p:nvSpPr>
          <p:cNvPr id="14" name="Text 11"/>
          <p:cNvSpPr/>
          <p:nvPr/>
        </p:nvSpPr>
        <p:spPr>
          <a:xfrm>
            <a:off x="868680" y="38404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(ক) তাপ নির্গত হয়েছে</a:t>
            </a:r>
            <a:endParaRPr lang="en-US" sz="1150" dirty="0"/>
          </a:p>
        </p:txBody>
      </p:sp>
      <p:sp>
        <p:nvSpPr>
          <p:cNvPr id="15" name="Text 12"/>
          <p:cNvSpPr/>
          <p:nvPr/>
        </p:nvSpPr>
        <p:spPr>
          <a:xfrm>
            <a:off x="3520440" y="3840480"/>
            <a:ext cx="2606040" cy="640080"/>
          </a:xfrm>
          <a:prstGeom prst="rect">
            <a:avLst/>
          </a:prstGeom>
          <a:solidFill>
            <a:srgbClr val="D9F2D0"/>
          </a:solidFill>
          <a:ln/>
        </p:spPr>
        <p:txBody>
          <a:bodyPr wrap="square" lIns="0" tIns="0" rIns="0" bIns="0" rtlCol="0" anchor="t"/>
          <a:lstStyle/>
          <a:p>
            <a:pPr indent="0" marL="0">
              <a:buNone/>
            </a:pPr>
            <a:r>
              <a:rPr lang="en-US" sz="1150" b="1" dirty="0">
                <a:solidFill>
                  <a:srgbClr val="2F3C7E"/>
                </a:solidFill>
                <a:latin typeface="Calibri" pitchFamily="34" charset="0"/>
                <a:ea typeface="Calibri" pitchFamily="34" charset="-122"/>
                <a:cs typeface="Calibri" pitchFamily="34" charset="-120"/>
              </a:rPr>
              <a:t>(খ) তাপ শোষিত হয়েছে ✓</a:t>
            </a:r>
            <a:endParaRPr lang="en-US" sz="1150" dirty="0"/>
          </a:p>
        </p:txBody>
      </p:sp>
      <p:sp>
        <p:nvSpPr>
          <p:cNvPr id="16" name="Text 13"/>
          <p:cNvSpPr/>
          <p:nvPr/>
        </p:nvSpPr>
        <p:spPr>
          <a:xfrm>
            <a:off x="6172200" y="38404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(গ) কোনো তাপ পরিবর্তন হয়নি</a:t>
            </a:r>
            <a:endParaRPr lang="en-US" sz="1150" dirty="0"/>
          </a:p>
        </p:txBody>
      </p:sp>
      <p:sp>
        <p:nvSpPr>
          <p:cNvPr id="17" name="Text 14"/>
          <p:cNvSpPr/>
          <p:nvPr/>
        </p:nvSpPr>
        <p:spPr>
          <a:xfrm>
            <a:off x="8823960" y="3840480"/>
            <a:ext cx="2606040" cy="640080"/>
          </a:xfrm>
          <a:prstGeom prst="rect">
            <a:avLst/>
          </a:prstGeom>
          <a:noFill/>
          <a:ln/>
        </p:spPr>
        <p:txBody>
          <a:bodyPr wrap="square" lIns="0" tIns="0" rIns="0" bIns="0" rtlCol="0" anchor="t"/>
          <a:lstStyle/>
          <a:p>
            <a:pPr indent="0" marL="0">
              <a:buNone/>
            </a:pPr>
            <a:r>
              <a:rPr lang="en-US" sz="1150" dirty="0">
                <a:solidFill>
                  <a:srgbClr val="5A5A5A"/>
                </a:solidFill>
                <a:latin typeface="Calibri" pitchFamily="34" charset="0"/>
                <a:ea typeface="Calibri" pitchFamily="34" charset="-122"/>
                <a:cs typeface="Calibri" pitchFamily="34" charset="-120"/>
              </a:rPr>
              <a:t>(ঘ) গণনায় ত্রুটি</a:t>
            </a:r>
            <a:endParaRPr lang="en-US" sz="1150" dirty="0"/>
          </a:p>
        </p:txBody>
      </p:sp>
      <p:sp>
        <p:nvSpPr>
          <p:cNvPr id="18" name="Shape 15"/>
          <p:cNvSpPr/>
          <p:nvPr/>
        </p:nvSpPr>
        <p:spPr>
          <a:xfrm>
            <a:off x="640080" y="4846320"/>
            <a:ext cx="10881360" cy="914400"/>
          </a:xfrm>
          <a:prstGeom prst="roundRect">
            <a:avLst>
              <a:gd name="adj" fmla="val 8000"/>
            </a:avLst>
          </a:prstGeom>
          <a:solidFill>
            <a:srgbClr val="1F2A5C"/>
          </a:solidFill>
          <a:ln/>
        </p:spPr>
      </p:sp>
      <p:sp>
        <p:nvSpPr>
          <p:cNvPr id="19" name="Shape 16"/>
          <p:cNvSpPr/>
          <p:nvPr/>
        </p:nvSpPr>
        <p:spPr>
          <a:xfrm>
            <a:off x="822960" y="5020056"/>
            <a:ext cx="548640" cy="548640"/>
          </a:xfrm>
          <a:prstGeom prst="ellipse">
            <a:avLst/>
          </a:prstGeom>
          <a:solidFill>
            <a:srgbClr val="F96167"/>
          </a:solidFill>
          <a:ln/>
        </p:spPr>
      </p:sp>
      <p:pic>
        <p:nvPicPr>
          <p:cNvPr id="20" name="Image 1" descr="/home/claude/oxalic_acid/icon_bullseye.png">    </p:cNvPr>
          <p:cNvPicPr>
            <a:picLocks noChangeAspect="1"/>
          </p:cNvPicPr>
          <p:nvPr/>
        </p:nvPicPr>
        <p:blipFill>
          <a:blip r:embed="rId2"/>
          <a:stretch>
            <a:fillRect/>
          </a:stretch>
        </p:blipFill>
        <p:spPr>
          <a:xfrm>
            <a:off x="883310" y="5080406"/>
            <a:ext cx="427939" cy="427939"/>
          </a:xfrm>
          <a:prstGeom prst="rect">
            <a:avLst/>
          </a:prstGeom>
        </p:spPr>
      </p:pic>
      <p:sp>
        <p:nvSpPr>
          <p:cNvPr id="21" name="Text 17"/>
          <p:cNvSpPr/>
          <p:nvPr/>
        </p:nvSpPr>
        <p:spPr>
          <a:xfrm>
            <a:off x="1554480" y="4937760"/>
            <a:ext cx="9784080" cy="731520"/>
          </a:xfrm>
          <a:prstGeom prst="rect">
            <a:avLst/>
          </a:prstGeom>
          <a:noFill/>
          <a:ln/>
        </p:spPr>
        <p:txBody>
          <a:bodyPr wrap="square" lIns="0" tIns="0" rIns="0" bIns="0" rtlCol="0" anchor="ctr"/>
          <a:lstStyle/>
          <a:p>
            <a:pPr indent="0" marL="0">
              <a:lnSpc>
                <a:spcPct val="115000"/>
              </a:lnSpc>
              <a:buNone/>
            </a:pPr>
            <a:r>
              <a:rPr lang="en-US" sz="1200" b="1" dirty="0">
                <a:solidFill>
                  <a:srgbClr val="F9E795"/>
                </a:solidFill>
                <a:latin typeface="Calibri" pitchFamily="34" charset="0"/>
                <a:ea typeface="Calibri" pitchFamily="34" charset="-122"/>
                <a:cs typeface="Calibri" pitchFamily="34" charset="-120"/>
              </a:rPr>
              <a:t>Think–Pair–Share:  </a:t>
            </a:r>
            <a:pPr indent="0" marL="0">
              <a:lnSpc>
                <a:spcPct val="115000"/>
              </a:lnSpc>
              <a:buNone/>
            </a:pPr>
            <a:r>
              <a:rPr lang="en-US" sz="1200" dirty="0">
                <a:solidFill>
                  <a:srgbClr val="FFFFFF"/>
                </a:solidFill>
                <a:latin typeface="Calibri" pitchFamily="34" charset="0"/>
                <a:ea typeface="Calibri" pitchFamily="34" charset="-122"/>
                <a:cs typeface="Calibri" pitchFamily="34" charset="-120"/>
              </a:rPr>
              <a:t>সোডিয়াম হাইড্রোক্সাইড পানিতে দ্রবীভূত হলে তাপমাত্রা কী হবে ও কেন — জোড়ায় ১ মিনিট আলোচনা করে শ্রেণিতে শেয়ার কর।</a:t>
            </a:r>
            <a:endParaRPr lang="en-US" sz="1200" dirty="0"/>
          </a:p>
        </p:txBody>
      </p:sp>
      <p:sp>
        <p:nvSpPr>
          <p:cNvPr id="22" name="Text 18"/>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3" name="Text 1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2A5C"/>
        </a:solidFill>
      </p:bgPr>
    </p:bg>
    <p:spTree>
      <p:nvGrpSpPr>
        <p:cNvPr id="1" name=""/>
        <p:cNvGrpSpPr/>
        <p:nvPr/>
      </p:nvGrpSpPr>
      <p:grpSpPr>
        <a:xfrm>
          <a:off x="0" y="0"/>
          <a:ext cx="0" cy="0"/>
          <a:chOff x="0" y="0"/>
          <a:chExt cx="0" cy="0"/>
        </a:xfrm>
      </p:grpSpPr>
      <p:sp>
        <p:nvSpPr>
          <p:cNvPr id="2" name="Shape 0"/>
          <p:cNvSpPr/>
          <p:nvPr/>
        </p:nvSpPr>
        <p:spPr>
          <a:xfrm>
            <a:off x="9692640" y="4206240"/>
            <a:ext cx="3657600" cy="3657600"/>
          </a:xfrm>
          <a:prstGeom prst="ellipse">
            <a:avLst/>
          </a:prstGeom>
          <a:solidFill>
            <a:srgbClr val="F96167">
              <a:alpha val="13000"/>
            </a:srgbClr>
          </a:solidFill>
          <a:ln/>
        </p:spPr>
      </p:sp>
      <p:sp>
        <p:nvSpPr>
          <p:cNvPr id="3" name="Shape 1"/>
          <p:cNvSpPr/>
          <p:nvPr/>
        </p:nvSpPr>
        <p:spPr>
          <a:xfrm>
            <a:off x="640080" y="502920"/>
            <a:ext cx="566928" cy="566928"/>
          </a:xfrm>
          <a:prstGeom prst="ellipse">
            <a:avLst/>
          </a:prstGeom>
          <a:solidFill>
            <a:srgbClr val="F96167"/>
          </a:solidFill>
          <a:ln/>
        </p:spPr>
      </p:sp>
      <p:pic>
        <p:nvPicPr>
          <p:cNvPr id="4" name="Image 0" descr="/home/claude/oxalic_acid/icon_home.png">    </p:cNvPr>
          <p:cNvPicPr>
            <a:picLocks noChangeAspect="1"/>
          </p:cNvPicPr>
          <p:nvPr/>
        </p:nvPicPr>
        <p:blipFill>
          <a:blip r:embed="rId1"/>
          <a:stretch>
            <a:fillRect/>
          </a:stretch>
        </p:blipFill>
        <p:spPr>
          <a:xfrm>
            <a:off x="702442" y="565282"/>
            <a:ext cx="442204" cy="442204"/>
          </a:xfrm>
          <a:prstGeom prst="rect">
            <a:avLst/>
          </a:prstGeom>
        </p:spPr>
      </p:pic>
      <p:sp>
        <p:nvSpPr>
          <p:cNvPr id="5" name="Text 2"/>
          <p:cNvSpPr/>
          <p:nvPr/>
        </p:nvSpPr>
        <p:spPr>
          <a:xfrm>
            <a:off x="1417320" y="475488"/>
            <a:ext cx="7315200" cy="274320"/>
          </a:xfrm>
          <a:prstGeom prst="rect">
            <a:avLst/>
          </a:prstGeom>
          <a:noFill/>
          <a:ln/>
        </p:spPr>
        <p:txBody>
          <a:bodyPr wrap="square" rtlCol="0" anchor="ctr"/>
          <a:lstStyle/>
          <a:p>
            <a:pPr indent="0" marL="0">
              <a:buNone/>
            </a:pPr>
            <a:r>
              <a:rPr lang="en-US" sz="1200" b="1" spc="120" kern="0" dirty="0">
                <a:solidFill>
                  <a:srgbClr val="F96167"/>
                </a:solidFill>
                <a:latin typeface="Calibri" pitchFamily="34" charset="0"/>
                <a:ea typeface="Calibri" pitchFamily="34" charset="-122"/>
                <a:cs typeface="Calibri" pitchFamily="34" charset="-120"/>
              </a:rPr>
              <a:t>HOMEWORK &amp; SUMMARY</a:t>
            </a:r>
            <a:endParaRPr lang="en-US" sz="1200" dirty="0"/>
          </a:p>
        </p:txBody>
      </p:sp>
      <p:sp>
        <p:nvSpPr>
          <p:cNvPr id="6" name="Text 3"/>
          <p:cNvSpPr/>
          <p:nvPr/>
        </p:nvSpPr>
        <p:spPr>
          <a:xfrm>
            <a:off x="1417320" y="722376"/>
            <a:ext cx="9601200" cy="50292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বাড়ির কাজ ও পাঠ সারাংশ</a:t>
            </a:r>
            <a:endParaRPr lang="en-US" sz="2600" dirty="0"/>
          </a:p>
        </p:txBody>
      </p:sp>
      <p:sp>
        <p:nvSpPr>
          <p:cNvPr id="7" name="Shape 4"/>
          <p:cNvSpPr/>
          <p:nvPr/>
        </p:nvSpPr>
        <p:spPr>
          <a:xfrm>
            <a:off x="640080" y="1691640"/>
            <a:ext cx="5120640" cy="1508760"/>
          </a:xfrm>
          <a:prstGeom prst="roundRect">
            <a:avLst>
              <a:gd name="adj" fmla="val 6061"/>
            </a:avLst>
          </a:prstGeom>
          <a:solidFill>
            <a:srgbClr val="263169"/>
          </a:solidFill>
          <a:ln/>
        </p:spPr>
      </p:sp>
      <p:sp>
        <p:nvSpPr>
          <p:cNvPr id="8" name="Shape 5"/>
          <p:cNvSpPr/>
          <p:nvPr/>
        </p:nvSpPr>
        <p:spPr>
          <a:xfrm>
            <a:off x="822960" y="1856232"/>
            <a:ext cx="1188720" cy="365760"/>
          </a:xfrm>
          <a:prstGeom prst="roundRect">
            <a:avLst>
              <a:gd name="adj" fmla="val 50000"/>
            </a:avLst>
          </a:prstGeom>
          <a:solidFill>
            <a:srgbClr val="F96167"/>
          </a:solidFill>
          <a:ln/>
        </p:spPr>
      </p:sp>
      <p:sp>
        <p:nvSpPr>
          <p:cNvPr id="9" name="Text 6"/>
          <p:cNvSpPr/>
          <p:nvPr/>
        </p:nvSpPr>
        <p:spPr>
          <a:xfrm>
            <a:off x="822960" y="1856232"/>
            <a:ext cx="118872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লিখিত</a:t>
            </a:r>
            <a:endParaRPr lang="en-US" sz="1100" dirty="0"/>
          </a:p>
        </p:txBody>
      </p:sp>
      <p:sp>
        <p:nvSpPr>
          <p:cNvPr id="10" name="Text 7"/>
          <p:cNvSpPr/>
          <p:nvPr/>
        </p:nvSpPr>
        <p:spPr>
          <a:xfrm>
            <a:off x="822960" y="2295144"/>
            <a:ext cx="4754880" cy="822960"/>
          </a:xfrm>
          <a:prstGeom prst="rect">
            <a:avLst/>
          </a:prstGeom>
          <a:noFill/>
          <a:ln/>
        </p:spPr>
        <p:txBody>
          <a:bodyPr wrap="square" lIns="0" tIns="0" rIns="0" bIns="0" rtlCol="0" anchor="t"/>
          <a:lstStyle/>
          <a:p>
            <a:pPr indent="0" marL="0">
              <a:lnSpc>
                <a:spcPct val="120000"/>
              </a:lnSpc>
              <a:buNone/>
            </a:pPr>
            <a:r>
              <a:rPr lang="en-US" sz="1100" dirty="0">
                <a:solidFill>
                  <a:srgbClr val="D9DFF5"/>
                </a:solidFill>
                <a:latin typeface="Calibri" pitchFamily="34" charset="0"/>
                <a:ea typeface="Calibri" pitchFamily="34" charset="-122"/>
                <a:cs typeface="Calibri" pitchFamily="34" charset="-120"/>
              </a:rPr>
              <a:t>দ্রবণ তাপের সংজ্ঞা ও তাপহারী-তাপউৎপাদী প্রক্রিয়ার ৩টি করে উদাহরণ লেখ।</a:t>
            </a:r>
            <a:endParaRPr lang="en-US" sz="1100" dirty="0"/>
          </a:p>
        </p:txBody>
      </p:sp>
      <p:sp>
        <p:nvSpPr>
          <p:cNvPr id="11" name="Shape 8"/>
          <p:cNvSpPr/>
          <p:nvPr/>
        </p:nvSpPr>
        <p:spPr>
          <a:xfrm>
            <a:off x="6035040" y="1691640"/>
            <a:ext cx="5120640" cy="1508760"/>
          </a:xfrm>
          <a:prstGeom prst="roundRect">
            <a:avLst>
              <a:gd name="adj" fmla="val 6061"/>
            </a:avLst>
          </a:prstGeom>
          <a:solidFill>
            <a:srgbClr val="263169"/>
          </a:solidFill>
          <a:ln/>
        </p:spPr>
      </p:sp>
      <p:sp>
        <p:nvSpPr>
          <p:cNvPr id="12" name="Shape 9"/>
          <p:cNvSpPr/>
          <p:nvPr/>
        </p:nvSpPr>
        <p:spPr>
          <a:xfrm>
            <a:off x="6217920" y="1856232"/>
            <a:ext cx="1188720" cy="365760"/>
          </a:xfrm>
          <a:prstGeom prst="roundRect">
            <a:avLst>
              <a:gd name="adj" fmla="val 50000"/>
            </a:avLst>
          </a:prstGeom>
          <a:solidFill>
            <a:srgbClr val="F96167"/>
          </a:solidFill>
          <a:ln/>
        </p:spPr>
      </p:sp>
      <p:sp>
        <p:nvSpPr>
          <p:cNvPr id="13" name="Text 10"/>
          <p:cNvSpPr/>
          <p:nvPr/>
        </p:nvSpPr>
        <p:spPr>
          <a:xfrm>
            <a:off x="6217920" y="1856232"/>
            <a:ext cx="118872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গাণিতিক</a:t>
            </a:r>
            <a:endParaRPr lang="en-US" sz="1100" dirty="0"/>
          </a:p>
        </p:txBody>
      </p:sp>
      <p:sp>
        <p:nvSpPr>
          <p:cNvPr id="14" name="Text 11"/>
          <p:cNvSpPr/>
          <p:nvPr/>
        </p:nvSpPr>
        <p:spPr>
          <a:xfrm>
            <a:off x="6217920" y="2295144"/>
            <a:ext cx="4754880" cy="822960"/>
          </a:xfrm>
          <a:prstGeom prst="rect">
            <a:avLst/>
          </a:prstGeom>
          <a:noFill/>
          <a:ln/>
        </p:spPr>
        <p:txBody>
          <a:bodyPr wrap="square" lIns="0" tIns="0" rIns="0" bIns="0" rtlCol="0" anchor="t"/>
          <a:lstStyle/>
          <a:p>
            <a:pPr indent="0" marL="0">
              <a:lnSpc>
                <a:spcPct val="120000"/>
              </a:lnSpc>
              <a:buNone/>
            </a:pPr>
            <a:r>
              <a:rPr lang="en-US" sz="1100" dirty="0">
                <a:solidFill>
                  <a:srgbClr val="D9DFF5"/>
                </a:solidFill>
                <a:latin typeface="Calibri" pitchFamily="34" charset="0"/>
                <a:ea typeface="Calibri" pitchFamily="34" charset="-122"/>
                <a:cs typeface="Calibri" pitchFamily="34" charset="-120"/>
              </a:rPr>
              <a:t>৫.০৪ g অক্সালিক এসিড, ১৫০ mL পানিতে (ΔT = ৩.২°C, W = ১০ g) দ্রবীভূত করলে ΔHsoln নির্ণয় কর।</a:t>
            </a:r>
            <a:endParaRPr lang="en-US" sz="1100" dirty="0"/>
          </a:p>
        </p:txBody>
      </p:sp>
      <p:sp>
        <p:nvSpPr>
          <p:cNvPr id="15" name="Shape 12"/>
          <p:cNvSpPr/>
          <p:nvPr/>
        </p:nvSpPr>
        <p:spPr>
          <a:xfrm>
            <a:off x="640080" y="3429000"/>
            <a:ext cx="5120640" cy="1508760"/>
          </a:xfrm>
          <a:prstGeom prst="roundRect">
            <a:avLst>
              <a:gd name="adj" fmla="val 6061"/>
            </a:avLst>
          </a:prstGeom>
          <a:solidFill>
            <a:srgbClr val="263169"/>
          </a:solidFill>
          <a:ln/>
        </p:spPr>
      </p:sp>
      <p:sp>
        <p:nvSpPr>
          <p:cNvPr id="16" name="Shape 13"/>
          <p:cNvSpPr/>
          <p:nvPr/>
        </p:nvSpPr>
        <p:spPr>
          <a:xfrm>
            <a:off x="822960" y="3593592"/>
            <a:ext cx="1188720" cy="365760"/>
          </a:xfrm>
          <a:prstGeom prst="roundRect">
            <a:avLst>
              <a:gd name="adj" fmla="val 50000"/>
            </a:avLst>
          </a:prstGeom>
          <a:solidFill>
            <a:srgbClr val="F96167"/>
          </a:solidFill>
          <a:ln/>
        </p:spPr>
      </p:sp>
      <p:sp>
        <p:nvSpPr>
          <p:cNvPr id="17" name="Text 14"/>
          <p:cNvSpPr/>
          <p:nvPr/>
        </p:nvSpPr>
        <p:spPr>
          <a:xfrm>
            <a:off x="822960" y="3593592"/>
            <a:ext cx="118872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গবেষণা</a:t>
            </a:r>
            <a:endParaRPr lang="en-US" sz="1100" dirty="0"/>
          </a:p>
        </p:txBody>
      </p:sp>
      <p:sp>
        <p:nvSpPr>
          <p:cNvPr id="18" name="Text 15"/>
          <p:cNvSpPr/>
          <p:nvPr/>
        </p:nvSpPr>
        <p:spPr>
          <a:xfrm>
            <a:off x="822960" y="4032504"/>
            <a:ext cx="4754880" cy="822960"/>
          </a:xfrm>
          <a:prstGeom prst="rect">
            <a:avLst/>
          </a:prstGeom>
          <a:noFill/>
          <a:ln/>
        </p:spPr>
        <p:txBody>
          <a:bodyPr wrap="square" lIns="0" tIns="0" rIns="0" bIns="0" rtlCol="0" anchor="t"/>
          <a:lstStyle/>
          <a:p>
            <a:pPr indent="0" marL="0">
              <a:lnSpc>
                <a:spcPct val="120000"/>
              </a:lnSpc>
              <a:buNone/>
            </a:pPr>
            <a:r>
              <a:rPr lang="en-US" sz="1100" dirty="0">
                <a:solidFill>
                  <a:srgbClr val="D9DFF5"/>
                </a:solidFill>
                <a:latin typeface="Calibri" pitchFamily="34" charset="0"/>
                <a:ea typeface="Calibri" pitchFamily="34" charset="-122"/>
                <a:cs typeface="Calibri" pitchFamily="34" charset="-120"/>
              </a:rPr>
              <a:t>দৈনন্দিন জীবনে তাপহারী প্রক্রিয়ার ২টি বাস্তব উদাহরণ খুঁজে বের কর (যেমন—তাৎক্ষণিক কোল্ড প্যাক)।</a:t>
            </a:r>
            <a:endParaRPr lang="en-US" sz="1100" dirty="0"/>
          </a:p>
        </p:txBody>
      </p:sp>
      <p:sp>
        <p:nvSpPr>
          <p:cNvPr id="19" name="Shape 16"/>
          <p:cNvSpPr/>
          <p:nvPr/>
        </p:nvSpPr>
        <p:spPr>
          <a:xfrm>
            <a:off x="6035040" y="3429000"/>
            <a:ext cx="5120640" cy="1508760"/>
          </a:xfrm>
          <a:prstGeom prst="roundRect">
            <a:avLst>
              <a:gd name="adj" fmla="val 6061"/>
            </a:avLst>
          </a:prstGeom>
          <a:solidFill>
            <a:srgbClr val="263169"/>
          </a:solidFill>
          <a:ln/>
        </p:spPr>
      </p:sp>
      <p:sp>
        <p:nvSpPr>
          <p:cNvPr id="20" name="Shape 17"/>
          <p:cNvSpPr/>
          <p:nvPr/>
        </p:nvSpPr>
        <p:spPr>
          <a:xfrm>
            <a:off x="6217920" y="3593592"/>
            <a:ext cx="1188720" cy="365760"/>
          </a:xfrm>
          <a:prstGeom prst="roundRect">
            <a:avLst>
              <a:gd name="adj" fmla="val 50000"/>
            </a:avLst>
          </a:prstGeom>
          <a:solidFill>
            <a:srgbClr val="F96167"/>
          </a:solidFill>
          <a:ln/>
        </p:spPr>
      </p:sp>
      <p:sp>
        <p:nvSpPr>
          <p:cNvPr id="21" name="Text 18"/>
          <p:cNvSpPr/>
          <p:nvPr/>
        </p:nvSpPr>
        <p:spPr>
          <a:xfrm>
            <a:off x="6217920" y="3593592"/>
            <a:ext cx="1188720" cy="3657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সৃজনশীল</a:t>
            </a:r>
            <a:endParaRPr lang="en-US" sz="1100" dirty="0"/>
          </a:p>
        </p:txBody>
      </p:sp>
      <p:sp>
        <p:nvSpPr>
          <p:cNvPr id="22" name="Text 19"/>
          <p:cNvSpPr/>
          <p:nvPr/>
        </p:nvSpPr>
        <p:spPr>
          <a:xfrm>
            <a:off x="6217920" y="4032504"/>
            <a:ext cx="4754880" cy="822960"/>
          </a:xfrm>
          <a:prstGeom prst="rect">
            <a:avLst/>
          </a:prstGeom>
          <a:noFill/>
          <a:ln/>
        </p:spPr>
        <p:txBody>
          <a:bodyPr wrap="square" lIns="0" tIns="0" rIns="0" bIns="0" rtlCol="0" anchor="t"/>
          <a:lstStyle/>
          <a:p>
            <a:pPr indent="0" marL="0">
              <a:lnSpc>
                <a:spcPct val="120000"/>
              </a:lnSpc>
              <a:buNone/>
            </a:pPr>
            <a:r>
              <a:rPr lang="en-US" sz="1100" dirty="0">
                <a:solidFill>
                  <a:srgbClr val="D9DFF5"/>
                </a:solidFill>
                <a:latin typeface="Calibri" pitchFamily="34" charset="0"/>
                <a:ea typeface="Calibri" pitchFamily="34" charset="-122"/>
                <a:cs typeface="Calibri" pitchFamily="34" charset="-120"/>
              </a:rPr>
              <a:t>একটি সংক্ষিপ্ত পোস্টার বা চার্ট তৈরি কর যা তাপহারী ও তাপউৎপাদী প্রক্রিয়ার তুলনা দেখায়।</a:t>
            </a:r>
            <a:endParaRPr lang="en-US" sz="1100" dirty="0"/>
          </a:p>
        </p:txBody>
      </p:sp>
      <p:sp>
        <p:nvSpPr>
          <p:cNvPr id="23" name="Shape 20"/>
          <p:cNvSpPr/>
          <p:nvPr/>
        </p:nvSpPr>
        <p:spPr>
          <a:xfrm>
            <a:off x="640080" y="5166360"/>
            <a:ext cx="10881360" cy="0"/>
          </a:xfrm>
          <a:prstGeom prst="line">
            <a:avLst/>
          </a:prstGeom>
          <a:noFill/>
          <a:ln w="12700">
            <a:solidFill>
              <a:srgbClr val="3D477E"/>
            </a:solidFill>
            <a:prstDash val="solid"/>
          </a:ln>
        </p:spPr>
      </p:sp>
      <p:sp>
        <p:nvSpPr>
          <p:cNvPr id="24" name="Text 21"/>
          <p:cNvSpPr/>
          <p:nvPr/>
        </p:nvSpPr>
        <p:spPr>
          <a:xfrm>
            <a:off x="640080" y="5349240"/>
            <a:ext cx="10881360" cy="685800"/>
          </a:xfrm>
          <a:prstGeom prst="rect">
            <a:avLst/>
          </a:prstGeom>
          <a:noFill/>
          <a:ln/>
        </p:spPr>
        <p:txBody>
          <a:bodyPr wrap="square" lIns="0" tIns="0" rIns="0" bIns="0" rtlCol="0" anchor="t"/>
          <a:lstStyle/>
          <a:p>
            <a:pPr indent="0" marL="0">
              <a:lnSpc>
                <a:spcPct val="120000"/>
              </a:lnSpc>
              <a:buNone/>
            </a:pPr>
            <a:r>
              <a:rPr lang="en-US" sz="1300" b="1" dirty="0">
                <a:solidFill>
                  <a:srgbClr val="F9E795"/>
                </a:solidFill>
                <a:latin typeface="Calibri" pitchFamily="34" charset="0"/>
                <a:ea typeface="Calibri" pitchFamily="34" charset="-122"/>
                <a:cs typeface="Calibri" pitchFamily="34" charset="-120"/>
              </a:rPr>
              <a:t>সারাংশ:  </a:t>
            </a:r>
            <a:pPr indent="0" marL="0">
              <a:lnSpc>
                <a:spcPct val="120000"/>
              </a:lnSpc>
              <a:buNone/>
            </a:pPr>
            <a:r>
              <a:rPr lang="en-US" sz="1300" dirty="0">
                <a:solidFill>
                  <a:srgbClr val="FFFFFF"/>
                </a:solidFill>
                <a:latin typeface="Calibri" pitchFamily="34" charset="0"/>
                <a:ea typeface="Calibri" pitchFamily="34" charset="-122"/>
                <a:cs typeface="Calibri" pitchFamily="34" charset="-120"/>
              </a:rPr>
              <a:t>আজ আমরা ক্যালরিমিতি পদ্ধতিতে অক্সালিক এসিডের মোলার দ্রবণ তাপ নির্ণয় করলাম এবং দেখলাম এটি একটি তাপহারী প্রক্রিয়া।</a:t>
            </a:r>
            <a:endParaRPr lang="en-US" sz="1300" dirty="0"/>
          </a:p>
        </p:txBody>
      </p:sp>
      <p:sp>
        <p:nvSpPr>
          <p:cNvPr id="25" name="Text 22"/>
          <p:cNvSpPr/>
          <p:nvPr/>
        </p:nvSpPr>
        <p:spPr>
          <a:xfrm>
            <a:off x="640080" y="6126480"/>
            <a:ext cx="7315200" cy="365760"/>
          </a:xfrm>
          <a:prstGeom prst="rect">
            <a:avLst/>
          </a:prstGeom>
          <a:noFill/>
          <a:ln/>
        </p:spPr>
        <p:txBody>
          <a:bodyPr wrap="square" lIns="0" tIns="0" rIns="0" bIns="0" rtlCol="0" anchor="ctr"/>
          <a:lstStyle/>
          <a:p>
            <a:pPr indent="0" marL="0">
              <a:buNone/>
            </a:pPr>
            <a:r>
              <a:rPr lang="en-US" sz="1400" i="1" dirty="0">
                <a:solidFill>
                  <a:srgbClr val="C9D3F5"/>
                </a:solidFill>
                <a:latin typeface="Cambria" pitchFamily="34" charset="0"/>
                <a:ea typeface="Cambria" pitchFamily="34" charset="-122"/>
                <a:cs typeface="Cambria" pitchFamily="34" charset="-120"/>
              </a:rPr>
              <a:t>ধন্যবাদ  ·  Thank You</a:t>
            </a:r>
            <a:endParaRPr lang="en-US" sz="1400" dirty="0"/>
          </a:p>
        </p:txBody>
      </p:sp>
      <p:sp>
        <p:nvSpPr>
          <p:cNvPr id="26" name="Text 23"/>
          <p:cNvSpPr/>
          <p:nvPr/>
        </p:nvSpPr>
        <p:spPr>
          <a:xfrm>
            <a:off x="457200" y="6473952"/>
            <a:ext cx="7315200" cy="274320"/>
          </a:xfrm>
          <a:prstGeom prst="rect">
            <a:avLst/>
          </a:prstGeom>
          <a:noFill/>
          <a:ln/>
        </p:spPr>
        <p:txBody>
          <a:bodyPr wrap="square" lIns="0" tIns="0" rIns="0" bIns="0" rtlCol="0" anchor="ctr"/>
          <a:lstStyle/>
          <a:p>
            <a:pPr indent="0" marL="0">
              <a:buNone/>
            </a:pPr>
            <a:r>
              <a:rPr lang="en-US" sz="900" dirty="0">
                <a:solidFill>
                  <a:srgbClr val="9A9A9A"/>
                </a:solidFill>
                <a:latin typeface="Calibri" pitchFamily="34" charset="0"/>
                <a:ea typeface="Calibri" pitchFamily="34" charset="-122"/>
                <a:cs typeface="Calibri" pitchFamily="34" charset="-120"/>
              </a:rPr>
              <a:t>অক্সালিক এসিডের দ্রবণ তাপ নির্ণয়  ·  রসায়ন ব্যবহারিক  ·  HSC</a:t>
            </a:r>
            <a:endParaRPr lang="en-US" sz="900" dirty="0"/>
          </a:p>
        </p:txBody>
      </p:sp>
      <p:sp>
        <p:nvSpPr>
          <p:cNvPr id="27" name="Text 24"/>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9A9A9A"/>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2026-08-15T00:43:13Z</dcterms:created>
  <dcterms:modified xsi:type="dcterms:W3CDTF">2026-08-15T00:43:13Z</dcterms:modified>
</cp:coreProperties>
</file>