
<file path=[Content_Types].xml><?xml version="1.0" encoding="utf-8"?>
<Types xmlns="http://schemas.openxmlformats.org/package/2006/content-types">
  <Default Extension="jfif" ContentType="image/j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6" r:id="rId1"/>
  </p:sldMasterIdLst>
  <p:notesMasterIdLst>
    <p:notesMasterId r:id="rId28"/>
  </p:notesMasterIdLst>
  <p:sldIdLst>
    <p:sldId id="256" r:id="rId2"/>
    <p:sldId id="276" r:id="rId3"/>
    <p:sldId id="257" r:id="rId4"/>
    <p:sldId id="258" r:id="rId5"/>
    <p:sldId id="259" r:id="rId6"/>
    <p:sldId id="271" r:id="rId7"/>
    <p:sldId id="264" r:id="rId8"/>
    <p:sldId id="282" r:id="rId9"/>
    <p:sldId id="285" r:id="rId10"/>
    <p:sldId id="279" r:id="rId11"/>
    <p:sldId id="268" r:id="rId12"/>
    <p:sldId id="280" r:id="rId13"/>
    <p:sldId id="283" r:id="rId14"/>
    <p:sldId id="284" r:id="rId15"/>
    <p:sldId id="261" r:id="rId16"/>
    <p:sldId id="272" r:id="rId17"/>
    <p:sldId id="281" r:id="rId18"/>
    <p:sldId id="263" r:id="rId19"/>
    <p:sldId id="277" r:id="rId20"/>
    <p:sldId id="278" r:id="rId21"/>
    <p:sldId id="265" r:id="rId22"/>
    <p:sldId id="273" r:id="rId23"/>
    <p:sldId id="270" r:id="rId24"/>
    <p:sldId id="275" r:id="rId25"/>
    <p:sldId id="274" r:id="rId26"/>
    <p:sldId id="267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-1476" y="-4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4C6E5C-D793-4FC0-AC21-C022CEAB6CB0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9CE3E1-1644-4526-A0E2-331C354E12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480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9CE3E1-1644-4526-A0E2-331C354E12B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4023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7039-0AB0-4802-A760-82A146C55CDA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4AC5E-6A38-451F-BEFB-53622E242BF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7039-0AB0-4802-A760-82A146C55CDA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4AC5E-6A38-451F-BEFB-53622E242BF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7039-0AB0-4802-A760-82A146C55CDA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4AC5E-6A38-451F-BEFB-53622E242BF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7039-0AB0-4802-A760-82A146C55CDA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4AC5E-6A38-451F-BEFB-53622E242BF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7039-0AB0-4802-A760-82A146C55CDA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4AC5E-6A38-451F-BEFB-53622E242BF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7039-0AB0-4802-A760-82A146C55CDA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4AC5E-6A38-451F-BEFB-53622E242BF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7039-0AB0-4802-A760-82A146C55CDA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4AC5E-6A38-451F-BEFB-53622E242BF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7039-0AB0-4802-A760-82A146C55CDA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4F4AC5E-6A38-451F-BEFB-53622E242BF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7039-0AB0-4802-A760-82A146C55CDA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4AC5E-6A38-451F-BEFB-53622E242BF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7039-0AB0-4802-A760-82A146C55CDA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4AC5E-6A38-451F-BEFB-53622E242BF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67039-0AB0-4802-A760-82A146C55CDA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4AC5E-6A38-451F-BEFB-53622E242BF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25A67039-0AB0-4802-A760-82A146C55CDA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34F4AC5E-6A38-451F-BEFB-53622E242BF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7" r:id="rId1"/>
    <p:sldLayoutId id="2147484028" r:id="rId2"/>
    <p:sldLayoutId id="2147484029" r:id="rId3"/>
    <p:sldLayoutId id="2147484030" r:id="rId4"/>
    <p:sldLayoutId id="2147484031" r:id="rId5"/>
    <p:sldLayoutId id="2147484032" r:id="rId6"/>
    <p:sldLayoutId id="2147484033" r:id="rId7"/>
    <p:sldLayoutId id="2147484034" r:id="rId8"/>
    <p:sldLayoutId id="2147484035" r:id="rId9"/>
    <p:sldLayoutId id="2147484036" r:id="rId10"/>
    <p:sldLayoutId id="2147484037" r:id="rId11"/>
  </p:sldLayoutIdLst>
  <p:transition spd="slow">
    <p:fade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f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hyperlink" Target="mailto:ayeasin564@gmail.com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fif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fif"/><Relationship Id="rId2" Type="http://schemas.openxmlformats.org/officeDocument/2006/relationships/image" Target="../media/image8.jf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fi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fif"/><Relationship Id="rId2" Type="http://schemas.openxmlformats.org/officeDocument/2006/relationships/image" Target="../media/image12.jf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f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f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f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fif"/><Relationship Id="rId2" Type="http://schemas.openxmlformats.org/officeDocument/2006/relationships/image" Target="../media/image18.jf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f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8DADF18-236F-CD86-ACE8-A3215D21B3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3345" y="389297"/>
            <a:ext cx="10377055" cy="4348958"/>
          </a:xfrm>
        </p:spPr>
        <p:txBody>
          <a:bodyPr>
            <a:noAutofit/>
          </a:bodyPr>
          <a:lstStyle/>
          <a:p>
            <a:r>
              <a:rPr lang="en-US" sz="15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শিক্ষার্থীদের আন্তরিক শুভেচ্ছা </a:t>
            </a:r>
            <a:endParaRPr lang="en-US" sz="15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02904"/>
            <a:ext cx="12058650" cy="2833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564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স্বাগতম ও লাল গোলাপের অভিন্দন ও শুভেচ্ছা  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52551"/>
            <a:ext cx="11963400" cy="5505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3423532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17EFC0B-65C3-6011-A727-40D3E7A1661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133600" y="287338"/>
            <a:ext cx="10058400" cy="1449387"/>
          </a:xfrm>
        </p:spPr>
        <p:txBody>
          <a:bodyPr/>
          <a:lstStyle/>
          <a:p>
            <a:r>
              <a:rPr lang="en-US" sz="6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="" xmlns:a16="http://schemas.microsoft.com/office/drawing/2014/main" id="{408F7A66-7E35-6CC0-D640-BF9863828A0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736725"/>
            <a:ext cx="10058400" cy="4022725"/>
          </a:xfrm>
        </p:spPr>
        <p:txBody>
          <a:bodyPr/>
          <a:lstStyle/>
          <a:p>
            <a:pPr marL="914400" lvl="8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মোঃ ইয়াছিন আলী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প্রাং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914400" lvl="8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সহকারি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9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(গণিত)</a:t>
            </a:r>
          </a:p>
          <a:p>
            <a:pPr marL="914400" lvl="8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খাদিজা খাতুন ইসলামিয়া আলিম মাদ্রাসা,দুপচাঁচিয়া, বগুড়া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914400" lvl="8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 smtClean="0">
                <a:latin typeface="+mj-lt"/>
                <a:cs typeface="NikoshBAN" panose="02000000000000000000" pitchFamily="2" charset="0"/>
              </a:rPr>
              <a:t>E-mail: </a:t>
            </a:r>
            <a:r>
              <a:rPr lang="en-US" sz="3600" dirty="0" smtClean="0">
                <a:latin typeface="+mj-lt"/>
                <a:cs typeface="NikoshBAN" panose="02000000000000000000" pitchFamily="2" charset="0"/>
                <a:hlinkClick r:id="rId2"/>
              </a:rPr>
              <a:t>ayeasin564@gmail.com</a:t>
            </a:r>
            <a:endParaRPr lang="en-US" sz="3600" dirty="0" smtClean="0">
              <a:latin typeface="+mj-lt"/>
              <a:cs typeface="NikoshBAN" panose="02000000000000000000" pitchFamily="2" charset="0"/>
            </a:endParaRPr>
          </a:p>
          <a:p>
            <a:pPr marL="914400" lvl="8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 smtClean="0">
                <a:latin typeface="+mj-lt"/>
                <a:cs typeface="NikoshBAN" panose="02000000000000000000" pitchFamily="2" charset="0"/>
              </a:rPr>
              <a:t>MobLe no . 01724121754</a:t>
            </a:r>
            <a:endParaRPr lang="en-US" sz="3600" dirty="0">
              <a:latin typeface="+mj-lt"/>
              <a:cs typeface="NikoshBAN" panose="02000000000000000000" pitchFamily="2" charset="0"/>
            </a:endParaRPr>
          </a:p>
          <a:p>
            <a:pPr marL="914400" lvl="8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E6A085D1-F320-8E5E-18CA-D50D6CDA59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5897" y="277090"/>
            <a:ext cx="3591524" cy="323839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68911858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DFCAF8E-2355-2126-4562-9C5348A90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			</a:t>
            </a:r>
            <a:r>
              <a:rPr lang="en-US" sz="8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9E8CDF0D-9A84-A7AB-4C71-76238D0312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608560" lvl="8" indent="0" algn="just">
              <a:buNone/>
            </a:pPr>
            <a:r>
              <a:rPr lang="en-US" sz="3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শ্রেণিঃ -10ম </a:t>
            </a:r>
            <a:endParaRPr lang="en-US" sz="3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1608560" lvl="8" indent="0" algn="just">
              <a:buNone/>
            </a:pPr>
            <a:r>
              <a:rPr lang="en-US" sz="3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অধ্যায়-১6</a:t>
            </a:r>
            <a:endParaRPr lang="en-US" sz="3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1608560" lvl="8" indent="0" algn="just">
              <a:buNone/>
            </a:pPr>
            <a:r>
              <a:rPr lang="en-US" sz="3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(পরিমিতি)</a:t>
            </a:r>
          </a:p>
          <a:p>
            <a:pPr marL="1608560" lvl="8" indent="0" algn="just">
              <a:buNone/>
            </a:pPr>
            <a:r>
              <a:rPr lang="en-US" sz="3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অনুশীলনী-16.৪</a:t>
            </a:r>
            <a:endParaRPr lang="en-US" sz="3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dirty="0"/>
              <a:t>      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0290" y="1570084"/>
            <a:ext cx="5279795" cy="534333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07502"/>
            <a:ext cx="6830290" cy="2250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6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7C3594B-20C4-3972-B6F1-A1060F036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 জানতে পারবে  :</a:t>
            </a:r>
            <a:endParaRPr lang="en-US" sz="6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60844" y="1288474"/>
            <a:ext cx="10058400" cy="4502726"/>
          </a:xfrm>
        </p:spPr>
        <p:txBody>
          <a:bodyPr>
            <a:normAutofit fontScale="92500" lnSpcReduction="20000"/>
          </a:bodyPr>
          <a:lstStyle/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আয়তাকার 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ঘ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নবস্তুর আয়তন ও সমগ্রতলের ক্ষেত্রফল এবং কর্ণের দৈর্ঘ্য নির্ণয় করতে  পারবে ।</a:t>
            </a:r>
          </a:p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আয়তাকার  বস্তুর বিভিন্ন সমস্যা  সমাধান করতে পারবে। </a:t>
            </a:r>
          </a:p>
          <a:p>
            <a:r>
              <a:rPr lang="en-US" sz="4800" dirty="0">
                <a:latin typeface="NikoshBAN" pitchFamily="2" charset="0"/>
                <a:cs typeface="NikoshBAN" pitchFamily="2" charset="0"/>
              </a:rPr>
              <a:t>ঘ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নকের  সমগ্রতলের ক্ষেত্রফল নির্ণয়  ও আয়তন  ও কর্ণ নির্ণয় করতে পারবে ।</a:t>
            </a:r>
          </a:p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আয়তক্ষেত্রের ক্ষেত্রফল ও কর্ণ নির্ণয় করতে পারবে ।</a:t>
            </a:r>
          </a:p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পাইপের আয়তন নির্ণয় করতে পারবে  ।</a:t>
            </a:r>
          </a:p>
          <a:p>
            <a:endParaRPr lang="en-US" sz="2800" dirty="0">
              <a:latin typeface="NikoshBAN" pitchFamily="2" charset="0"/>
              <a:cs typeface="NikoshBAN" pitchFamily="2" charset="0"/>
            </a:endParaRPr>
          </a:p>
          <a:p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3518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rmAutofit fontScale="90000"/>
          </a:bodyPr>
          <a:lstStyle/>
          <a:p>
            <a:r>
              <a:rPr lang="en-US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আজকের পাঠ : আয়তাকার ঘনবস্তু 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1" y="1532658"/>
            <a:ext cx="8858250" cy="311554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1450" y="2502477"/>
            <a:ext cx="3905250" cy="34809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6950" y="3600450"/>
            <a:ext cx="5753100" cy="1657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065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xmlns:a14="http://schemas.microsoft.com/office/drawing/2010/main" xmlns:mc="http://schemas.openxmlformats.org/markup-compatibility/2006" id="{7E440620-858E-ECEB-71D3-251F17E00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291" y="628650"/>
            <a:ext cx="10058400" cy="5981700"/>
          </a:xfrm>
        </p:spPr>
        <p:txBody>
          <a:bodyPr>
            <a:noAutofit/>
          </a:bodyPr>
          <a:lstStyle/>
          <a:p>
            <a:r>
              <a:rPr lang="en-US" sz="19900" dirty="0" smtClean="0">
                <a:latin typeface="NikoshBAN" pitchFamily="2" charset="0"/>
                <a:cs typeface="NikoshBAN" pitchFamily="2" charset="0"/>
              </a:rPr>
              <a:t>   উদ্দিপক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sz="3600" dirty="0" smtClean="0">
                <a:latin typeface="NikoshBAN" pitchFamily="2" charset="0"/>
                <a:cs typeface="NikoshBAN" pitchFamily="2" charset="0"/>
              </a:rPr>
            </a:b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একটি লোহার পাইপের ভিতরের  ব্যাস ও  বাইরের ব্যাস যথাক্রমে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30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সে,মি  ও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32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সে.মি  এবং পাইপের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উচ্চতা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মিটার  । এক ঘন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. মিটার লোহার ওজন 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7.2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গ্রাম  হলে  পাইপের লোহার ওজন নির্ণয় কর  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5620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নিচের চিত্র লক্ষ্য কর :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9394" y="1985168"/>
            <a:ext cx="7295356" cy="2853531"/>
          </a:xfrm>
        </p:spPr>
      </p:pic>
    </p:spTree>
    <p:extLst>
      <p:ext uri="{BB962C8B-B14F-4D97-AF65-F5344CB8AC3E}">
        <p14:creationId xmlns:p14="http://schemas.microsoft.com/office/powerpoint/2010/main" val="247556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ছবি</a:t>
            </a:r>
            <a:r>
              <a:rPr lang="en-US" smtClean="0"/>
              <a:t>  </a:t>
            </a:r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3333750"/>
            <a:ext cx="5214937" cy="321945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1905000"/>
            <a:ext cx="4438649" cy="346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1121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প্রশ্ন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4400" dirty="0">
                <a:latin typeface="NikoshBAN" pitchFamily="2" charset="0"/>
                <a:cs typeface="NikoshBAN" pitchFamily="2" charset="0"/>
              </a:rPr>
              <a:t>ক.  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একটি ঘর্ণকের প্রতিটি  বাহুর দৈর্ঘ্য  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6</a:t>
            </a:r>
            <a:endParaRPr lang="en-US" sz="4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. মিটার হলে সমগ্রতলর ক্ষেত্রফল নির্ণয় কর ।</a:t>
            </a:r>
          </a:p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খ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. 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লোহার পাইপের  ওজন /আয়তন নির্ণয় কর 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। </a:t>
            </a:r>
          </a:p>
          <a:p>
            <a:r>
              <a:rPr lang="en-US" sz="4400" dirty="0">
                <a:latin typeface="NikoshBAN" pitchFamily="2" charset="0"/>
                <a:cs typeface="NikoshBAN" pitchFamily="2" charset="0"/>
              </a:rPr>
              <a:t>গ .   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পাইপটিকে গলিয়ে   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সেন্টিমিটার ব্যাসার্ধ বিশিষ্ট একটি নিরেটদন্ডে পরিনত করা হলে দন্ডটির উচ্চতা নির্ণয় কর  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3873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852" y="0"/>
            <a:ext cx="101600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প্রশ্নের সমাধান :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84327" y="813347"/>
                <a:ext cx="10058400" cy="5618450"/>
              </a:xfrm>
            </p:spPr>
            <p:txBody>
              <a:bodyPr>
                <a:noAutofit/>
              </a:bodyPr>
              <a:lstStyle/>
              <a:p>
                <a:r>
                  <a:rPr lang="en-US" sz="3200" dirty="0" smtClean="0">
                    <a:solidFill>
                      <a:srgbClr val="0070C0"/>
                    </a:solidFill>
                    <a:latin typeface="NikoshBAN" pitchFamily="2" charset="0"/>
                    <a:cs typeface="NikoshBAN" pitchFamily="2" charset="0"/>
                  </a:rPr>
                  <a:t>ক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. </a:t>
                </a:r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আমরা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জানি, ঘর্নকের সমগ্রতলের ক্ষেত্রফল  = </a:t>
                </a:r>
                <a:r>
                  <a:rPr lang="en-US" sz="3200" dirty="0">
                    <a:latin typeface="Times New Roman" pitchFamily="18" charset="0"/>
                    <a:cs typeface="Times New Roman" pitchFamily="18" charset="0"/>
                  </a:rPr>
                  <a:t>6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  <a:ea typeface="Cambria Math"/>
                        <a:cs typeface="Times New Roman" pitchFamily="18" charset="0"/>
                      </a:rPr>
                      <m:t>×</m:t>
                    </m:r>
                  </m:oMath>
                </a14:m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dirty="0" smtClean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বাহু</m:t>
                        </m:r>
                        <m:r>
                          <a:rPr lang="en-US" sz="3200" b="0" i="1" dirty="0" smtClean="0">
                            <a:latin typeface="Cambria Math"/>
                            <a:cs typeface="NikoshBAN" pitchFamily="2" charset="0"/>
                          </a:rPr>
                          <m:t>)</m:t>
                        </m:r>
                      </m:e>
                      <m:sup>
                        <m:r>
                          <a:rPr lang="en-US" sz="3200" i="1" dirty="0" smtClean="0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  ঘন</a:t>
                </a:r>
                <a:r>
                  <a:rPr lang="en-US" sz="40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একক</a:t>
                </a:r>
              </a:p>
              <a:p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                                                      =  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6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  <a:ea typeface="Cambria Math"/>
                        <a:cs typeface="Times New Roman" pitchFamily="18" charset="0"/>
                      </a:rPr>
                      <m:t>×</m:t>
                    </m:r>
                  </m:oMath>
                </a14:m>
                <a:r>
                  <a:rPr lang="en-US" sz="2800" dirty="0">
                    <a:latin typeface="NikoshBAN" pitchFamily="2" charset="0"/>
                    <a:cs typeface="NikoshBAN" pitchFamily="2" charset="0"/>
                  </a:rPr>
                  <a:t>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dirty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2800" b="0" i="1" dirty="0" smtClean="0">
                            <a:latin typeface="Cambria Math"/>
                            <a:cs typeface="NikoshBAN" pitchFamily="2" charset="0"/>
                          </a:rPr>
                          <m:t>6</m:t>
                        </m:r>
                        <m:r>
                          <a:rPr lang="en-US" sz="2800" i="1" dirty="0">
                            <a:latin typeface="Cambria Math"/>
                            <a:cs typeface="NikoshBAN" pitchFamily="2" charset="0"/>
                          </a:rPr>
                          <m:t>)</m:t>
                        </m:r>
                      </m:e>
                      <m:sup>
                        <m:r>
                          <a:rPr lang="en-US" sz="2800" i="1" dirty="0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3200" dirty="0">
                    <a:latin typeface="NikoshBAN" pitchFamily="2" charset="0"/>
                    <a:ea typeface="Cambria Math"/>
                    <a:cs typeface="NikoshBAN" pitchFamily="2" charset="0"/>
                  </a:rPr>
                  <a:t> ঘন সেন্টিমিটার </a:t>
                </a:r>
                <a:endParaRPr lang="en-US" sz="3200" dirty="0" smtClean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sz="44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400" dirty="0" smtClean="0">
                    <a:latin typeface="NikoshBAN" pitchFamily="2" charset="0"/>
                    <a:cs typeface="NikoshBAN" pitchFamily="2" charset="0"/>
                  </a:rPr>
                  <a:t>                                =</a:t>
                </a:r>
                <a14:m>
                  <m:oMath xmlns:m="http://schemas.openxmlformats.org/officeDocument/2006/math">
                    <m:r>
                      <a:rPr lang="en-US" sz="4400" dirty="0">
                        <a:latin typeface="Cambria Math"/>
                        <a:cs typeface="Times New Roman" pitchFamily="18" charset="0"/>
                      </a:rPr>
                      <m:t>6</m:t>
                    </m:r>
                    <m:r>
                      <a:rPr lang="en-US" sz="4400" b="0" i="0" dirty="0" smtClean="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sz="4400" i="1" dirty="0">
                        <a:latin typeface="Cambria Math"/>
                        <a:ea typeface="Cambria Math"/>
                        <a:cs typeface="NikoshBAN" pitchFamily="2" charset="0"/>
                      </a:rPr>
                      <m:t>×</m:t>
                    </m:r>
                    <m:r>
                      <a:rPr lang="en-US" sz="4400" b="0" i="0" dirty="0" smtClean="0">
                        <a:latin typeface="Cambria Math"/>
                        <a:ea typeface="Cambria Math"/>
                        <a:cs typeface="NikoshBAN" pitchFamily="2" charset="0"/>
                      </a:rPr>
                      <m:t>36</m:t>
                    </m:r>
                    <m:r>
                      <a:rPr lang="en-US" sz="4400" b="0" i="0" dirty="0" smtClean="0">
                        <a:latin typeface="Cambria Math"/>
                        <a:ea typeface="Cambria Math"/>
                        <a:cs typeface="NikoshBAN" pitchFamily="2" charset="0"/>
                      </a:rPr>
                      <m:t>  </m:t>
                    </m:r>
                  </m:oMath>
                </a14:m>
                <a:r>
                  <a:rPr lang="en-US" sz="4400" b="0" dirty="0" smtClean="0">
                    <a:latin typeface="NikoshBAN" pitchFamily="2" charset="0"/>
                    <a:ea typeface="Cambria Math"/>
                    <a:cs typeface="NikoshBAN" pitchFamily="2" charset="0"/>
                  </a:rPr>
                  <a:t>ঘনসেন্টিমিটার </a:t>
                </a:r>
              </a:p>
              <a:p>
                <a:r>
                  <a:rPr lang="en-US" sz="4400" dirty="0" smtClean="0">
                    <a:latin typeface="NikoshBAN" pitchFamily="2" charset="0"/>
                    <a:cs typeface="NikoshBAN" pitchFamily="2" charset="0"/>
                  </a:rPr>
                  <a:t>                                    =</a:t>
                </a:r>
                <a:r>
                  <a:rPr lang="en-US" sz="44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US" sz="4400" dirty="0" smtClean="0">
                    <a:latin typeface="Times New Roman" pitchFamily="18" charset="0"/>
                    <a:cs typeface="Times New Roman" pitchFamily="18" charset="0"/>
                  </a:rPr>
                  <a:t>16 </a:t>
                </a:r>
                <a14:m>
                  <m:oMath xmlns:m="http://schemas.openxmlformats.org/officeDocument/2006/math">
                    <m:r>
                      <a:rPr lang="en-US" sz="4400" dirty="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</m:oMath>
                </a14:m>
                <a:r>
                  <a:rPr lang="en-US" sz="4400" dirty="0">
                    <a:latin typeface="NikoshBAN" pitchFamily="2" charset="0"/>
                    <a:ea typeface="Cambria Math"/>
                    <a:cs typeface="NikoshBAN" pitchFamily="2" charset="0"/>
                  </a:rPr>
                  <a:t>ঘন সেন্টিমিটার </a:t>
                </a:r>
                <a:endParaRPr lang="en-US" sz="4400" dirty="0" smtClean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sz="44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400" dirty="0" smtClean="0">
                    <a:latin typeface="NikoshBAN" pitchFamily="2" charset="0"/>
                    <a:cs typeface="NikoshBAN" pitchFamily="2" charset="0"/>
                  </a:rPr>
                  <a:t>               </a:t>
                </a:r>
                <a:endParaRPr lang="en-US" sz="4800" dirty="0">
                  <a:latin typeface="NikoshBAN" pitchFamily="2" charset="0"/>
                  <a:cs typeface="NikoshBAN" pitchFamily="2" charset="0"/>
                </a:endParaRPr>
              </a:p>
              <a:p>
                <a:endParaRPr lang="en-US" sz="3200" dirty="0" smtClean="0">
                  <a:latin typeface="NikoshBAN" pitchFamily="2" charset="0"/>
                  <a:cs typeface="NikoshBAN" pitchFamily="2" charset="0"/>
                </a:endParaRPr>
              </a:p>
              <a:p>
                <a:pPr marL="114300" indent="0">
                  <a:buNone/>
                </a:pPr>
                <a:endParaRPr lang="en-US" sz="3200" dirty="0" smtClean="0">
                  <a:latin typeface="NikoshBAN" pitchFamily="2" charset="0"/>
                  <a:cs typeface="NikoshBAN" pitchFamily="2" charset="0"/>
                </a:endParaRPr>
              </a:p>
              <a:p>
                <a:pPr marL="114300" indent="0">
                  <a:buNone/>
                </a:pPr>
                <a:endParaRPr lang="en-US" sz="3200" dirty="0" smtClean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4327" y="813347"/>
                <a:ext cx="10058400" cy="5618450"/>
              </a:xfrm>
              <a:blipFill rotWithShape="1">
                <a:blip r:embed="rId3"/>
                <a:stretch>
                  <a:fillRect l="-2424" t="-18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27222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সমাধান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78873" y="1080655"/>
                <a:ext cx="10972800" cy="5777346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en-US" sz="4000" dirty="0" smtClean="0">
                    <a:latin typeface="NikoshBAN" pitchFamily="2" charset="0"/>
                    <a:cs typeface="NikoshBAN" pitchFamily="2" charset="0"/>
                  </a:rPr>
                  <a:t>খ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. একটি পাইপের ভিতরের ব্যাস </a:t>
                </a:r>
                <a:r>
                  <a:rPr lang="en-US" sz="3200" dirty="0" smtClean="0">
                    <a:latin typeface="Times New Roman" pitchFamily="18" charset="0"/>
                    <a:cs typeface="Times New Roman" pitchFamily="18" charset="0"/>
                  </a:rPr>
                  <a:t>d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=</a:t>
                </a:r>
                <a:r>
                  <a:rPr lang="en-US" sz="3200" dirty="0">
                    <a:cs typeface="NikoshBAN" pitchFamily="2" charset="0"/>
                  </a:rPr>
                  <a:t>3</a:t>
                </a:r>
                <a:r>
                  <a:rPr lang="en-US" sz="3200" dirty="0" smtClean="0">
                    <a:cs typeface="NikoshBAN" pitchFamily="2" charset="0"/>
                  </a:rPr>
                  <a:t>0</a:t>
                </a:r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সেন্টিমিটার</m:t>
                    </m:r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</m:oMath>
                </a14:m>
                <a:endParaRPr lang="en-US" sz="3200" dirty="0">
                  <a:cs typeface="NikoshBAN" pitchFamily="2" charset="0"/>
                </a:endParaRPr>
              </a:p>
              <a:p>
                <a:endParaRPr lang="en-US" sz="3200" dirty="0" smtClean="0">
                  <a:latin typeface="NikoshBAN" pitchFamily="2" charset="0"/>
                  <a:cs typeface="NikoshBAN" pitchFamily="2" charset="0"/>
                </a:endParaRPr>
              </a:p>
              <a:p>
                <a:pPr marL="0" indent="0">
                  <a:buNone/>
                </a:pPr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                     ভিতরের ব্যাসার্ধ </a:t>
                </a:r>
                <a:r>
                  <a:rPr lang="en-US" sz="3200" dirty="0" smtClean="0">
                    <a:latin typeface="Times New Roman" pitchFamily="18" charset="0"/>
                    <a:cs typeface="Times New Roman" pitchFamily="18" charset="0"/>
                  </a:rPr>
                  <a:t>r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  <m:t>30</m:t>
                        </m:r>
                      </m:num>
                      <m:den>
                        <m: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den>
                    </m:f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সেন্টিমিটার</m:t>
                    </m:r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</m:oMath>
                </a14:m>
                <a:endParaRPr lang="en-US" sz="3200" dirty="0">
                  <a:cs typeface="NikoshBAN" pitchFamily="2" charset="0"/>
                </a:endParaRPr>
              </a:p>
              <a:p>
                <a:pPr marL="0" indent="0">
                  <a:buNone/>
                </a:pPr>
                <a:endParaRPr lang="en-US" sz="3200" dirty="0" smtClean="0">
                  <a:latin typeface="NikoshBAN" pitchFamily="2" charset="0"/>
                  <a:cs typeface="NikoshBAN" pitchFamily="2" charset="0"/>
                </a:endParaRPr>
              </a:p>
              <a:p>
                <a:pPr marL="0" indent="0">
                  <a:buNone/>
                </a:pPr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                                             =</a:t>
                </a:r>
                <a:r>
                  <a:rPr lang="en-US" sz="3200" dirty="0" smtClean="0">
                    <a:latin typeface="Times New Roman" pitchFamily="18" charset="0"/>
                    <a:cs typeface="Times New Roman" pitchFamily="18" charset="0"/>
                  </a:rPr>
                  <a:t>15</a:t>
                </a:r>
                <a:r>
                  <a:rPr lang="en-US" sz="3200" dirty="0" smtClean="0"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সেন্টিমিটার</m:t>
                    </m:r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</m:oMath>
                </a14:m>
                <a:endParaRPr lang="en-US" sz="3200" dirty="0">
                  <a:cs typeface="NikoshBAN" pitchFamily="2" charset="0"/>
                </a:endParaRPr>
              </a:p>
              <a:p>
                <a:pPr marL="0" indent="0">
                  <a:buNone/>
                </a:pP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endParaRPr lang="en-US" sz="3200" dirty="0">
                  <a:latin typeface="NikoshBAN" pitchFamily="2" charset="0"/>
                  <a:cs typeface="NikoshBAN" pitchFamily="2" charset="0"/>
                </a:endParaRPr>
              </a:p>
              <a:p>
                <a:pPr marL="114300" indent="0">
                  <a:buNone/>
                </a:pP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এবং পাইপের বাইরের ব্যাস </a:t>
                </a:r>
                <a:r>
                  <a:rPr lang="en-US" sz="2800" dirty="0" smtClean="0">
                    <a:latin typeface="Times New Roman" pitchFamily="18" charset="0"/>
                    <a:cs typeface="Times New Roman" pitchFamily="18" charset="0"/>
                  </a:rPr>
                  <a:t>D</a:t>
                </a: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  = 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3</a:t>
                </a:r>
                <a:r>
                  <a:rPr lang="en-US" sz="2800" dirty="0" smtClean="0">
                    <a:latin typeface="Times New Roman" pitchFamily="18" charset="0"/>
                    <a:cs typeface="Times New Roman" pitchFamily="18" charset="0"/>
                  </a:rPr>
                  <a:t>2</a:t>
                </a:r>
                <a14:m>
                  <m:oMath xmlns:m="http://schemas.openxmlformats.org/officeDocument/2006/math">
                    <m:r>
                      <a:rPr lang="en-US" sz="2800">
                        <a:latin typeface="Cambria Math"/>
                        <a:ea typeface="Cambria Math"/>
                        <a:cs typeface="NikoshBAN" pitchFamily="2" charset="0"/>
                      </a:rPr>
                      <m:t>সেন্টিমিটার</m:t>
                    </m:r>
                    <m:r>
                      <a:rPr lang="en-US" sz="280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</m:oMath>
                </a14:m>
                <a:endParaRPr lang="en-US" sz="2800" dirty="0">
                  <a:cs typeface="NikoshBAN" pitchFamily="2" charset="0"/>
                </a:endParaRPr>
              </a:p>
              <a:p>
                <a:pPr marL="114300" indent="0">
                  <a:buNone/>
                </a:pPr>
                <a:endParaRPr lang="en-US" sz="2800" dirty="0" smtClean="0">
                  <a:latin typeface="NikoshBAN" pitchFamily="2" charset="0"/>
                  <a:cs typeface="NikoshBAN" pitchFamily="2" charset="0"/>
                </a:endParaRPr>
              </a:p>
              <a:p>
                <a:pPr marL="114300" indent="0">
                  <a:buNone/>
                </a:pPr>
                <a:r>
                  <a:rPr lang="en-US" sz="28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               বাইরের ব্যাসার্ধ </a:t>
                </a:r>
                <a:r>
                  <a:rPr lang="en-US" sz="2800" dirty="0" smtClean="0">
                    <a:latin typeface="Times New Roman" pitchFamily="18" charset="0"/>
                    <a:cs typeface="Times New Roman" pitchFamily="18" charset="0"/>
                  </a:rPr>
                  <a:t>R</a:t>
                </a: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/>
                            <a:cs typeface="NikoshBAN" pitchFamily="2" charset="0"/>
                          </a:rPr>
                          <m:t>32</m:t>
                        </m:r>
                      </m:num>
                      <m:den>
                        <m:r>
                          <a:rPr lang="en-US" sz="2800" i="1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den>
                    </m:f>
                    <m:r>
                      <a:rPr lang="en-US" sz="2800">
                        <a:latin typeface="Cambria Math"/>
                        <a:ea typeface="Cambria Math"/>
                        <a:cs typeface="NikoshBAN" pitchFamily="2" charset="0"/>
                      </a:rPr>
                      <m:t>সেন্টিমিটার</m:t>
                    </m:r>
                    <m:r>
                      <a:rPr lang="en-US" sz="280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</m:oMath>
                </a14:m>
                <a:endParaRPr lang="en-US" sz="2800" dirty="0">
                  <a:cs typeface="NikoshBAN" pitchFamily="2" charset="0"/>
                </a:endParaRPr>
              </a:p>
              <a:p>
                <a:pPr marL="114300" indent="0">
                  <a:buNone/>
                </a:pPr>
                <a:endParaRPr lang="en-US" sz="2800" dirty="0" smtClean="0">
                  <a:cs typeface="NikoshBAN" pitchFamily="2" charset="0"/>
                </a:endParaRPr>
              </a:p>
              <a:p>
                <a:pPr marL="114300" indent="0">
                  <a:buNone/>
                </a:pPr>
                <a:r>
                  <a:rPr lang="en-US" sz="2800" dirty="0">
                    <a:cs typeface="NikoshBAN" pitchFamily="2" charset="0"/>
                  </a:rPr>
                  <a:t> </a:t>
                </a:r>
                <a:r>
                  <a:rPr lang="en-US" sz="2800" dirty="0" smtClean="0">
                    <a:cs typeface="NikoshBAN" pitchFamily="2" charset="0"/>
                  </a:rPr>
                  <a:t>                                =16 </a:t>
                </a:r>
                <a14:m>
                  <m:oMath xmlns:m="http://schemas.openxmlformats.org/officeDocument/2006/math">
                    <m:r>
                      <a:rPr lang="en-US" sz="2800">
                        <a:latin typeface="Cambria Math"/>
                        <a:ea typeface="Cambria Math"/>
                        <a:cs typeface="NikoshBAN" pitchFamily="2" charset="0"/>
                      </a:rPr>
                      <m:t>মিটার</m:t>
                    </m:r>
                    <m:r>
                      <a:rPr lang="en-US" sz="280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</m:oMath>
                </a14:m>
                <a:endParaRPr lang="en-US" sz="2800" dirty="0">
                  <a:cs typeface="NikoshBAN" pitchFamily="2" charset="0"/>
                </a:endParaRPr>
              </a:p>
              <a:p>
                <a:pPr marL="114300" indent="0">
                  <a:buNone/>
                </a:pPr>
                <a:endParaRPr lang="en-US" sz="2800" dirty="0" smtClean="0">
                  <a:cs typeface="NikoshBAN" pitchFamily="2" charset="0"/>
                </a:endParaRPr>
              </a:p>
              <a:p>
                <a:pPr marL="114300" indent="0">
                  <a:buNone/>
                </a:pPr>
                <a:r>
                  <a:rPr lang="en-US" sz="2800" dirty="0">
                    <a:cs typeface="NikoshBAN" pitchFamily="2" charset="0"/>
                  </a:rPr>
                  <a:t> </a:t>
                </a: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পাইপের উচ্চতা   =  </a:t>
                </a:r>
                <a:r>
                  <a:rPr lang="en-US" sz="2800" dirty="0" smtClean="0">
                    <a:cs typeface="NikoshBAN" pitchFamily="2" charset="0"/>
                  </a:rPr>
                  <a:t> </a:t>
                </a:r>
                <a:r>
                  <a:rPr lang="en-US" sz="2800" dirty="0">
                    <a:cs typeface="NikoshBAN" pitchFamily="2" charset="0"/>
                  </a:rPr>
                  <a:t>6</a:t>
                </a:r>
                <a14:m>
                  <m:oMath xmlns:m="http://schemas.openxmlformats.org/officeDocument/2006/math">
                    <m:r>
                      <a:rPr lang="en-US" sz="2800">
                        <a:latin typeface="Cambria Math"/>
                        <a:ea typeface="Cambria Math"/>
                        <a:cs typeface="NikoshBAN" pitchFamily="2" charset="0"/>
                      </a:rPr>
                      <m:t>মিটার</m:t>
                    </m:r>
                    <m:r>
                      <a:rPr lang="en-US" sz="280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</m:oMath>
                </a14:m>
                <a:endParaRPr lang="en-US" sz="2800" dirty="0">
                  <a:cs typeface="NikoshBAN" pitchFamily="2" charset="0"/>
                </a:endParaRPr>
              </a:p>
              <a:p>
                <a:pPr marL="114300" indent="0">
                  <a:buNone/>
                </a:pPr>
                <a:r>
                  <a:rPr lang="en-US" sz="2800" dirty="0" smtClean="0">
                    <a:cs typeface="NikoshBAN" pitchFamily="2" charset="0"/>
                  </a:rPr>
                  <a:t> </a:t>
                </a:r>
              </a:p>
              <a:p>
                <a:pPr marL="114300" indent="0">
                  <a:buNone/>
                </a:pPr>
                <a:r>
                  <a:rPr lang="en-US" sz="2800" dirty="0">
                    <a:cs typeface="NikoshBAN" pitchFamily="2" charset="0"/>
                  </a:rPr>
                  <a:t> </a:t>
                </a:r>
                <a:r>
                  <a:rPr lang="en-US" sz="2800" dirty="0" smtClean="0">
                    <a:cs typeface="NikoshBAN" pitchFamily="2" charset="0"/>
                  </a:rPr>
                  <a:t>                   = </a:t>
                </a:r>
                <a:r>
                  <a:rPr lang="en-US" sz="2800" dirty="0">
                    <a:cs typeface="NikoshBAN" pitchFamily="2" charset="0"/>
                  </a:rPr>
                  <a:t>6</a:t>
                </a:r>
                <a14:m>
                  <m:oMath xmlns:m="http://schemas.openxmlformats.org/officeDocument/2006/math">
                    <m:r>
                      <a:rPr lang="en-US" sz="2800" i="1" smtClean="0">
                        <a:latin typeface="Cambria Math"/>
                        <a:ea typeface="Cambria Math"/>
                        <a:cs typeface="NikoshBAN" pitchFamily="2" charset="0"/>
                      </a:rPr>
                      <m:t>×</m:t>
                    </m:r>
                    <m:r>
                      <a:rPr lang="en-US" sz="2800" b="0" i="1" smtClean="0">
                        <a:latin typeface="Cambria Math"/>
                        <a:ea typeface="Cambria Math"/>
                        <a:cs typeface="NikoshBAN" pitchFamily="2" charset="0"/>
                      </a:rPr>
                      <m:t>100</m:t>
                    </m:r>
                    <m:r>
                      <a:rPr lang="en-US" sz="2800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সেন্টিমিটার</m:t>
                    </m:r>
                    <m:r>
                      <a:rPr lang="en-US" sz="2800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</m:oMath>
                </a14:m>
                <a:r>
                  <a:rPr lang="en-US" sz="2800" dirty="0" smtClean="0">
                    <a:cs typeface="NikoshBAN" pitchFamily="2" charset="0"/>
                  </a:rPr>
                  <a:t>   =600 </a:t>
                </a:r>
                <a14:m>
                  <m:oMath xmlns:m="http://schemas.openxmlformats.org/officeDocument/2006/math">
                    <m:r>
                      <a:rPr lang="en-US" sz="2800">
                        <a:latin typeface="Cambria Math"/>
                        <a:ea typeface="Cambria Math"/>
                        <a:cs typeface="NikoshBAN" pitchFamily="2" charset="0"/>
                      </a:rPr>
                      <m:t>সেন্টিমিটার</m:t>
                    </m:r>
                    <m:r>
                      <a:rPr lang="en-US" sz="280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</m:oMath>
                </a14:m>
                <a:endParaRPr lang="en-US" sz="2800" dirty="0">
                  <a:cs typeface="NikoshBAN" pitchFamily="2" charset="0"/>
                </a:endParaRPr>
              </a:p>
              <a:p>
                <a:pPr marL="114300" indent="0">
                  <a:buNone/>
                </a:pPr>
                <a:endParaRPr lang="en-US" sz="2800" dirty="0">
                  <a:cs typeface="NikoshBAN" pitchFamily="2" charset="0"/>
                </a:endParaRPr>
              </a:p>
              <a:p>
                <a:pPr marL="114300" indent="0">
                  <a:buNone/>
                </a:pPr>
                <a:endParaRPr lang="en-US" sz="2800" dirty="0" smtClean="0">
                  <a:cs typeface="NikoshBAN" pitchFamily="2" charset="0"/>
                </a:endParaRPr>
              </a:p>
              <a:p>
                <a:pPr marL="114300" indent="0">
                  <a:buNone/>
                </a:pPr>
                <a:endParaRPr lang="en-US" sz="4400" dirty="0" smtClean="0">
                  <a:latin typeface="NikoshBAN" pitchFamily="2" charset="0"/>
                  <a:cs typeface="NikoshBAN" pitchFamily="2" charset="0"/>
                </a:endParaRPr>
              </a:p>
              <a:p>
                <a:pPr marL="114300" indent="0">
                  <a:buNone/>
                </a:pPr>
                <a:endParaRPr lang="en-US" sz="4400" dirty="0">
                  <a:latin typeface="NikoshBAN" pitchFamily="2" charset="0"/>
                  <a:cs typeface="NikoshBAN" pitchFamily="2" charset="0"/>
                </a:endParaRPr>
              </a:p>
              <a:p>
                <a:endParaRPr lang="en-US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8873" y="1080655"/>
                <a:ext cx="10972800" cy="5777346"/>
              </a:xfrm>
              <a:blipFill rotWithShape="1">
                <a:blip r:embed="rId2"/>
                <a:stretch>
                  <a:fillRect l="-1111" t="-2110" b="-353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22893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NikoshBAN" pitchFamily="2" charset="0"/>
                <a:cs typeface="NikoshBAN" pitchFamily="2" charset="0"/>
              </a:rPr>
              <a:t>সমাধান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ln>
                <a:solidFill>
                  <a:schemeClr val="accent1"/>
                </a:solidFill>
              </a:ln>
            </p:spPr>
            <p:txBody>
              <a:bodyPr>
                <a:normAutofit fontScale="85000" lnSpcReduction="20000"/>
              </a:bodyPr>
              <a:lstStyle/>
              <a:p>
                <a:r>
                  <a:rPr lang="en-US" sz="2200" dirty="0" smtClean="0">
                    <a:latin typeface="NikoshBAN" pitchFamily="2" charset="0"/>
                    <a:cs typeface="NikoshBAN" pitchFamily="2" charset="0"/>
                  </a:rPr>
                  <a:t>খ পাইপেরর ভিতরের আয়তন  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i="1" smtClean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2200" i="1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  <m:t>𝜋</m:t>
                        </m:r>
                        <m:r>
                          <a:rPr lang="en-US" sz="2200" b="0" i="1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  <m:t>𝑟</m:t>
                        </m:r>
                      </m:e>
                      <m:sup>
                        <m:r>
                          <a:rPr lang="en-US" sz="2200" i="1" smtClean="0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sup>
                    </m:sSup>
                    <m:r>
                      <a:rPr lang="en-US" sz="2200" b="0" i="1" smtClean="0">
                        <a:latin typeface="Cambria Math"/>
                        <a:cs typeface="NikoshBAN" pitchFamily="2" charset="0"/>
                      </a:rPr>
                      <m:t>h</m:t>
                    </m:r>
                    <m:r>
                      <a:rPr lang="en-US" sz="2200" b="0" i="0" smtClean="0">
                        <a:latin typeface="Cambria Math"/>
                        <a:cs typeface="NikoshBAN" pitchFamily="2" charset="0"/>
                      </a:rPr>
                      <m:t> </m:t>
                    </m:r>
                    <m:r>
                      <a:rPr lang="en-US" sz="2200" b="0" i="0" smtClean="0">
                        <a:latin typeface="Cambria Math"/>
                        <a:cs typeface="NikoshBAN" pitchFamily="2" charset="0"/>
                      </a:rPr>
                      <m:t>ঘন</m:t>
                    </m:r>
                    <m:r>
                      <a:rPr lang="en-US" sz="2200" b="0" i="0" smtClean="0">
                        <a:latin typeface="Cambria Math"/>
                        <a:cs typeface="NikoshBAN" pitchFamily="2" charset="0"/>
                      </a:rPr>
                      <m:t> </m:t>
                    </m:r>
                    <m:r>
                      <a:rPr lang="en-US" sz="2200" b="0" i="0" smtClean="0">
                        <a:latin typeface="Cambria Math"/>
                        <a:cs typeface="NikoshBAN" pitchFamily="2" charset="0"/>
                      </a:rPr>
                      <m:t>একক</m:t>
                    </m:r>
                  </m:oMath>
                </a14:m>
                <a:endParaRPr lang="en-US" sz="2200" b="0" dirty="0" smtClean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sz="2200" dirty="0" smtClean="0">
                    <a:latin typeface="NikoshBAN" pitchFamily="2" charset="0"/>
                    <a:cs typeface="NikoshBAN" pitchFamily="2" charset="0"/>
                  </a:rPr>
                  <a:t>                                    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i="1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/>
                            <a:ea typeface="Cambria Math"/>
                            <a:cs typeface="NikoshBAN" pitchFamily="2" charset="0"/>
                          </a:rPr>
                          <m:t>𝜋</m:t>
                        </m:r>
                        <m:r>
                          <a:rPr lang="en-US" sz="2200" b="0" i="1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  <m:t>( </m:t>
                        </m:r>
                        <m:r>
                          <a:rPr lang="en-US" sz="2200" b="0" i="1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  <m:t>15</m:t>
                        </m:r>
                        <m:r>
                          <a:rPr lang="en-US" sz="2200" b="0" i="1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  <m:t>)</m:t>
                        </m:r>
                      </m:e>
                      <m:sup>
                        <m:r>
                          <a:rPr lang="en-US" sz="2200" i="1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sup>
                    </m:sSup>
                    <m:r>
                      <a:rPr lang="en-US" sz="2200" i="1">
                        <a:latin typeface="Cambria Math"/>
                        <a:cs typeface="NikoshBAN" pitchFamily="2" charset="0"/>
                      </a:rPr>
                      <m:t>h</m:t>
                    </m:r>
                    <m:r>
                      <a:rPr lang="en-US" sz="2200">
                        <a:latin typeface="Cambria Math"/>
                        <a:cs typeface="NikoshBAN" pitchFamily="2" charset="0"/>
                      </a:rPr>
                      <m:t> </m:t>
                    </m:r>
                  </m:oMath>
                </a14:m>
                <a:r>
                  <a:rPr lang="en-US" sz="2200" dirty="0" smtClean="0">
                    <a:latin typeface="NikoshBAN" pitchFamily="2" charset="0"/>
                    <a:cs typeface="NikoshBAN" pitchFamily="2" charset="0"/>
                  </a:rPr>
                  <a:t>   ঘন সেন্টিমিটার </a:t>
                </a:r>
              </a:p>
              <a:p>
                <a:r>
                  <a:rPr lang="en-US" sz="2200" dirty="0" smtClean="0">
                    <a:latin typeface="NikoshBAN" pitchFamily="2" charset="0"/>
                    <a:cs typeface="NikoshBAN" pitchFamily="2" charset="0"/>
                  </a:rPr>
                  <a:t>                                     =    </a:t>
                </a:r>
                <a14:m>
                  <m:oMath xmlns:m="http://schemas.openxmlformats.org/officeDocument/2006/math">
                    <m:r>
                      <a:rPr lang="en-US" sz="2200" i="1" smtClean="0">
                        <a:latin typeface="Cambria Math"/>
                        <a:ea typeface="Cambria Math"/>
                        <a:cs typeface="NikoshBAN" pitchFamily="2" charset="0"/>
                      </a:rPr>
                      <m:t>𝜋</m:t>
                    </m:r>
                    <m:r>
                      <a:rPr lang="en-US" sz="2200" i="1" smtClean="0">
                        <a:latin typeface="Cambria Math"/>
                        <a:ea typeface="Cambria Math"/>
                        <a:cs typeface="NikoshBAN" pitchFamily="2" charset="0"/>
                      </a:rPr>
                      <m:t>×</m:t>
                    </m:r>
                  </m:oMath>
                </a14:m>
                <a:r>
                  <a:rPr lang="en-US" sz="22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200" dirty="0">
                        <a:latin typeface="Cambria Math"/>
                        <a:ea typeface="Cambria Math"/>
                        <a:cs typeface="Times New Roman" pitchFamily="18" charset="0"/>
                      </a:rPr>
                      <m:t>1</m:t>
                    </m:r>
                    <m:r>
                      <a:rPr lang="en-US" sz="2200" b="0" i="0" dirty="0" smtClean="0">
                        <a:latin typeface="Cambria Math"/>
                        <a:ea typeface="Cambria Math"/>
                        <a:cs typeface="Times New Roman" pitchFamily="18" charset="0"/>
                      </a:rPr>
                      <m:t>225</m:t>
                    </m:r>
                    <m:r>
                      <a:rPr lang="en-US" sz="2200" i="1" dirty="0" smtClean="0">
                        <a:latin typeface="Cambria Math"/>
                        <a:ea typeface="Cambria Math"/>
                        <a:cs typeface="Times New Roman" pitchFamily="18" charset="0"/>
                      </a:rPr>
                      <m:t>×</m:t>
                    </m:r>
                  </m:oMath>
                </a14:m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  <a:cs typeface="NikoshBAN" pitchFamily="2" charset="0"/>
                      </a:rPr>
                      <m:t>h</m:t>
                    </m:r>
                    <m:r>
                      <a:rPr lang="en-US" sz="2200">
                        <a:latin typeface="Cambria Math"/>
                        <a:cs typeface="NikoshBAN" pitchFamily="2" charset="0"/>
                      </a:rPr>
                      <m:t> </m:t>
                    </m:r>
                  </m:oMath>
                </a14:m>
                <a:r>
                  <a:rPr lang="en-US" sz="2200" dirty="0" smtClean="0">
                    <a:latin typeface="NikoshBAN" pitchFamily="2" charset="0"/>
                    <a:cs typeface="NikoshBAN" pitchFamily="2" charset="0"/>
                  </a:rPr>
                  <a:t>  </a:t>
                </a:r>
                <a:r>
                  <a:rPr lang="en-US" sz="2200" dirty="0">
                    <a:latin typeface="NikoshBAN" pitchFamily="2" charset="0"/>
                    <a:cs typeface="NikoshBAN" pitchFamily="2" charset="0"/>
                  </a:rPr>
                  <a:t>ঘন </a:t>
                </a:r>
                <a:r>
                  <a:rPr lang="en-US" sz="2200" dirty="0" smtClean="0">
                    <a:latin typeface="NikoshBAN" pitchFamily="2" charset="0"/>
                    <a:cs typeface="NikoshBAN" pitchFamily="2" charset="0"/>
                  </a:rPr>
                  <a:t>সেন্টিমিটার</a:t>
                </a:r>
              </a:p>
              <a:p>
                <a:r>
                  <a:rPr lang="en-US" sz="22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200" dirty="0" smtClean="0">
                    <a:latin typeface="NikoshBAN" pitchFamily="2" charset="0"/>
                    <a:cs typeface="NikoshBAN" pitchFamily="2" charset="0"/>
                  </a:rPr>
                  <a:t>                                    =</a:t>
                </a:r>
                <a:r>
                  <a:rPr lang="en-US" sz="2200" dirty="0">
                    <a:ea typeface="Cambria Math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  <a:ea typeface="Cambria Math"/>
                        <a:cs typeface="NikoshBAN" pitchFamily="2" charset="0"/>
                      </a:rPr>
                      <m:t>𝜋</m:t>
                    </m:r>
                    <m:r>
                      <a:rPr lang="en-US" sz="2200" i="1">
                        <a:latin typeface="Cambria Math"/>
                        <a:ea typeface="Cambria Math"/>
                        <a:cs typeface="NikoshBAN" pitchFamily="2" charset="0"/>
                      </a:rPr>
                      <m:t>×</m:t>
                    </m:r>
                  </m:oMath>
                </a14:m>
                <a:r>
                  <a:rPr lang="en-US" sz="22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55</a:t>
                </a:r>
                <a14:m>
                  <m:oMath xmlns:m="http://schemas.openxmlformats.org/officeDocument/2006/math">
                    <m:r>
                      <a:rPr lang="en-US" sz="2200" i="1" dirty="0">
                        <a:latin typeface="Cambria Math"/>
                        <a:ea typeface="Cambria Math"/>
                        <a:cs typeface="Times New Roman" pitchFamily="18" charset="0"/>
                      </a:rPr>
                      <m:t>×</m:t>
                    </m:r>
                    <m:r>
                      <a:rPr lang="en-US" sz="2200" b="0" i="0" dirty="0" smtClean="0">
                        <a:latin typeface="Cambria Math"/>
                        <a:ea typeface="Cambria Math"/>
                        <a:cs typeface="Times New Roman" pitchFamily="18" charset="0"/>
                      </a:rPr>
                      <m:t>7</m:t>
                    </m:r>
                  </m:oMath>
                </a14:m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00  </a:t>
                </a:r>
                <a:r>
                  <a:rPr lang="en-US" sz="2200" dirty="0" smtClean="0">
                    <a:latin typeface="NikoshBAN" pitchFamily="2" charset="0"/>
                    <a:cs typeface="NikoshBAN" pitchFamily="2" charset="0"/>
                  </a:rPr>
                  <a:t>ঘন সেন্টিমিটার</a:t>
                </a:r>
              </a:p>
              <a:p>
                <a:r>
                  <a:rPr lang="en-US" sz="2200" dirty="0" smtClean="0">
                    <a:latin typeface="NikoshBAN" pitchFamily="2" charset="0"/>
                    <a:cs typeface="NikoshBAN" pitchFamily="2" charset="0"/>
                  </a:rPr>
                  <a:t>                                    </a:t>
                </a:r>
                <a:r>
                  <a:rPr lang="en-US" sz="2200" dirty="0">
                    <a:latin typeface="NikoshBAN" pitchFamily="2" charset="0"/>
                    <a:cs typeface="NikoshBAN" pitchFamily="2" charset="0"/>
                  </a:rPr>
                  <a:t>=</a:t>
                </a:r>
                <a:r>
                  <a:rPr lang="en-US" sz="2200" dirty="0">
                    <a:ea typeface="Cambria Math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500" i="1">
                        <a:latin typeface="Cambria Math"/>
                        <a:ea typeface="Cambria Math"/>
                        <a:cs typeface="NikoshBAN" pitchFamily="2" charset="0"/>
                      </a:rPr>
                      <m:t>𝜋</m:t>
                    </m:r>
                    <m:r>
                      <a:rPr lang="en-US" sz="3500" i="1">
                        <a:latin typeface="Cambria Math"/>
                        <a:ea typeface="Cambria Math"/>
                        <a:cs typeface="NikoshBAN" pitchFamily="2" charset="0"/>
                      </a:rPr>
                      <m:t>×</m:t>
                    </m:r>
                    <m:r>
                      <a:rPr lang="en-US" sz="3500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1575</m:t>
                    </m:r>
                    <m:r>
                      <a:rPr lang="en-US" sz="3500" b="0" i="0" dirty="0" smtClean="0">
                        <a:latin typeface="Cambria Math"/>
                        <a:ea typeface="Cambria Math"/>
                        <a:cs typeface="Times New Roman" pitchFamily="18" charset="0"/>
                      </a:rPr>
                      <m:t>0</m:t>
                    </m:r>
                  </m:oMath>
                </a14:m>
                <a:r>
                  <a:rPr lang="en-US" sz="3500" dirty="0">
                    <a:latin typeface="Times New Roman" pitchFamily="18" charset="0"/>
                    <a:cs typeface="Times New Roman" pitchFamily="18" charset="0"/>
                  </a:rPr>
                  <a:t>0</a:t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200" dirty="0">
                    <a:latin typeface="NikoshBAN" pitchFamily="2" charset="0"/>
                    <a:cs typeface="NikoshBAN" pitchFamily="2" charset="0"/>
                  </a:rPr>
                  <a:t> ঘন সেন্টিমিটার</a:t>
                </a:r>
                <a:r>
                  <a:rPr lang="en-US" sz="2200" dirty="0" smtClean="0">
                    <a:latin typeface="NikoshBAN" pitchFamily="2" charset="0"/>
                    <a:cs typeface="NikoshBAN" pitchFamily="2" charset="0"/>
                  </a:rPr>
                  <a:t>   </a:t>
                </a:r>
                <a:endParaRPr lang="en-US" sz="2200" dirty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200">
                        <a:latin typeface="Cambria Math"/>
                        <a:cs typeface="NikoshBAN" pitchFamily="2" charset="0"/>
                      </a:rPr>
                      <m:t> </m:t>
                    </m:r>
                  </m:oMath>
                </a14:m>
                <a:r>
                  <a:rPr lang="en-US" sz="2200" dirty="0">
                    <a:latin typeface="NikoshBAN" pitchFamily="2" charset="0"/>
                    <a:cs typeface="NikoshBAN" pitchFamily="2" charset="0"/>
                  </a:rPr>
                  <a:t>পাইপেরর </a:t>
                </a:r>
                <a:r>
                  <a:rPr lang="en-US" sz="2200" dirty="0" smtClean="0">
                    <a:latin typeface="NikoshBAN" pitchFamily="2" charset="0"/>
                    <a:cs typeface="NikoshBAN" pitchFamily="2" charset="0"/>
                  </a:rPr>
                  <a:t>বাইরের আয়তন  </a:t>
                </a:r>
                <a:r>
                  <a:rPr lang="en-US" sz="2200" dirty="0">
                    <a:latin typeface="NikoshBAN" pitchFamily="2" charset="0"/>
                    <a:cs typeface="NikoshBAN" pitchFamily="2" charset="0"/>
                  </a:rPr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i="1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/>
                            <a:ea typeface="Cambria Math"/>
                            <a:cs typeface="NikoshBAN" pitchFamily="2" charset="0"/>
                          </a:rPr>
                          <m:t>𝜋</m:t>
                        </m:r>
                        <m:r>
                          <a:rPr lang="en-US" sz="2200" i="1">
                            <a:latin typeface="Cambria Math"/>
                            <a:ea typeface="Cambria Math"/>
                            <a:cs typeface="NikoshBAN" pitchFamily="2" charset="0"/>
                          </a:rPr>
                          <m:t>𝑟</m:t>
                        </m:r>
                      </m:e>
                      <m:sup>
                        <m:r>
                          <a:rPr lang="en-US" sz="2200" i="1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sup>
                    </m:sSup>
                    <m:r>
                      <a:rPr lang="en-US" sz="2200" i="1">
                        <a:latin typeface="Cambria Math"/>
                        <a:cs typeface="NikoshBAN" pitchFamily="2" charset="0"/>
                      </a:rPr>
                      <m:t>h</m:t>
                    </m:r>
                    <m:r>
                      <a:rPr lang="en-US" sz="2200">
                        <a:latin typeface="Cambria Math"/>
                        <a:cs typeface="NikoshBAN" pitchFamily="2" charset="0"/>
                      </a:rPr>
                      <m:t> </m:t>
                    </m:r>
                    <m:r>
                      <a:rPr lang="en-US" sz="2200">
                        <a:latin typeface="Cambria Math"/>
                        <a:cs typeface="NikoshBAN" pitchFamily="2" charset="0"/>
                      </a:rPr>
                      <m:t>ঘন</m:t>
                    </m:r>
                    <m:r>
                      <a:rPr lang="en-US" sz="2200">
                        <a:latin typeface="Cambria Math"/>
                        <a:cs typeface="NikoshBAN" pitchFamily="2" charset="0"/>
                      </a:rPr>
                      <m:t> </m:t>
                    </m:r>
                    <m:r>
                      <a:rPr lang="en-US" sz="2200">
                        <a:latin typeface="Cambria Math"/>
                        <a:cs typeface="NikoshBAN" pitchFamily="2" charset="0"/>
                      </a:rPr>
                      <m:t>একক</m:t>
                    </m:r>
                  </m:oMath>
                </a14:m>
                <a:endParaRPr lang="en-US" sz="2200" dirty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sz="2200" dirty="0">
                    <a:latin typeface="NikoshBAN" pitchFamily="2" charset="0"/>
                    <a:cs typeface="NikoshBAN" pitchFamily="2" charset="0"/>
                  </a:rPr>
                  <a:t>                                    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i="1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/>
                            <a:ea typeface="Cambria Math"/>
                            <a:cs typeface="NikoshBAN" pitchFamily="2" charset="0"/>
                          </a:rPr>
                          <m:t>𝜋</m:t>
                        </m:r>
                        <m:r>
                          <a:rPr lang="en-US" sz="2200" i="1">
                            <a:latin typeface="Cambria Math"/>
                            <a:ea typeface="Cambria Math"/>
                            <a:cs typeface="NikoshBAN" pitchFamily="2" charset="0"/>
                          </a:rPr>
                          <m:t>( </m:t>
                        </m:r>
                        <m:r>
                          <a:rPr lang="en-US" sz="2200" b="0" i="1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  <m:t>1</m:t>
                        </m:r>
                        <m:r>
                          <a:rPr lang="en-US" sz="2200" b="1" i="1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  <m:t>𝟔</m:t>
                        </m:r>
                        <m:r>
                          <a:rPr lang="en-US" sz="2200" i="1">
                            <a:latin typeface="Cambria Math"/>
                            <a:ea typeface="Cambria Math"/>
                            <a:cs typeface="NikoshBAN" pitchFamily="2" charset="0"/>
                          </a:rPr>
                          <m:t>)</m:t>
                        </m:r>
                      </m:e>
                      <m:sup>
                        <m:r>
                          <a:rPr lang="en-US" sz="2200" i="1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sup>
                    </m:sSup>
                    <m:r>
                      <a:rPr lang="en-US" sz="2200" i="1">
                        <a:latin typeface="Cambria Math"/>
                        <a:cs typeface="NikoshBAN" pitchFamily="2" charset="0"/>
                      </a:rPr>
                      <m:t>h</m:t>
                    </m:r>
                    <m:r>
                      <a:rPr lang="en-US" sz="2200">
                        <a:latin typeface="Cambria Math"/>
                        <a:cs typeface="NikoshBAN" pitchFamily="2" charset="0"/>
                      </a:rPr>
                      <m:t> </m:t>
                    </m:r>
                  </m:oMath>
                </a14:m>
                <a:r>
                  <a:rPr lang="en-US" sz="22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2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200" dirty="0">
                    <a:latin typeface="NikoshBAN" pitchFamily="2" charset="0"/>
                    <a:cs typeface="NikoshBAN" pitchFamily="2" charset="0"/>
                  </a:rPr>
                  <a:t>ঘন সেন্টিমিটার </a:t>
                </a:r>
              </a:p>
              <a:p>
                <a:r>
                  <a:rPr lang="en-US" sz="2200" dirty="0">
                    <a:latin typeface="NikoshBAN" pitchFamily="2" charset="0"/>
                    <a:cs typeface="NikoshBAN" pitchFamily="2" charset="0"/>
                  </a:rPr>
                  <a:t>                                     =   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  <a:ea typeface="Cambria Math"/>
                        <a:cs typeface="NikoshBAN" pitchFamily="2" charset="0"/>
                      </a:rPr>
                      <m:t>𝜋</m:t>
                    </m:r>
                    <m:r>
                      <a:rPr lang="en-US" sz="2200" i="1">
                        <a:latin typeface="Cambria Math"/>
                        <a:ea typeface="Cambria Math"/>
                        <a:cs typeface="NikoshBAN" pitchFamily="2" charset="0"/>
                      </a:rPr>
                      <m:t>×</m:t>
                    </m:r>
                  </m:oMath>
                </a14:m>
                <a:r>
                  <a:rPr lang="en-US" sz="22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56</a:t>
                </a:r>
                <a14:m>
                  <m:oMath xmlns:m="http://schemas.openxmlformats.org/officeDocument/2006/math">
                    <m:r>
                      <a:rPr lang="en-US" sz="2200" i="1" dirty="0">
                        <a:latin typeface="Cambria Math"/>
                        <a:ea typeface="Cambria Math"/>
                        <a:cs typeface="Times New Roman" pitchFamily="18" charset="0"/>
                      </a:rPr>
                      <m:t>×</m:t>
                    </m:r>
                  </m:oMath>
                </a14:m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  <a:cs typeface="NikoshBAN" pitchFamily="2" charset="0"/>
                      </a:rPr>
                      <m:t>h</m:t>
                    </m:r>
                    <m:r>
                      <a:rPr lang="en-US" sz="2200">
                        <a:latin typeface="Cambria Math"/>
                        <a:cs typeface="NikoshBAN" pitchFamily="2" charset="0"/>
                      </a:rPr>
                      <m:t> </m:t>
                    </m:r>
                  </m:oMath>
                </a14:m>
                <a:r>
                  <a:rPr lang="en-US" sz="2200" dirty="0">
                    <a:latin typeface="NikoshBAN" pitchFamily="2" charset="0"/>
                    <a:cs typeface="NikoshBAN" pitchFamily="2" charset="0"/>
                  </a:rPr>
                  <a:t>  ঘন সেন্টিমিটার</a:t>
                </a:r>
              </a:p>
              <a:p>
                <a:r>
                  <a:rPr lang="en-US" sz="2200" dirty="0">
                    <a:latin typeface="NikoshBAN" pitchFamily="2" charset="0"/>
                    <a:cs typeface="NikoshBAN" pitchFamily="2" charset="0"/>
                  </a:rPr>
                  <a:t>                                     =</a:t>
                </a:r>
                <a:r>
                  <a:rPr lang="en-US" sz="2200" dirty="0">
                    <a:ea typeface="Cambria Math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  <a:ea typeface="Cambria Math"/>
                        <a:cs typeface="NikoshBAN" pitchFamily="2" charset="0"/>
                      </a:rPr>
                      <m:t>𝜋</m:t>
                    </m:r>
                    <m:r>
                      <a:rPr lang="en-US" sz="2200" i="1">
                        <a:latin typeface="Cambria Math"/>
                        <a:ea typeface="Cambria Math"/>
                        <a:cs typeface="NikoshBAN" pitchFamily="2" charset="0"/>
                      </a:rPr>
                      <m:t>×</m:t>
                    </m:r>
                  </m:oMath>
                </a14:m>
                <a:r>
                  <a:rPr lang="en-US" sz="22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0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US" sz="3000" dirty="0" smtClean="0">
                    <a:latin typeface="Times New Roman" pitchFamily="18" charset="0"/>
                    <a:cs typeface="Times New Roman" pitchFamily="18" charset="0"/>
                  </a:rPr>
                  <a:t>56</a:t>
                </a:r>
                <a14:m>
                  <m:oMath xmlns:m="http://schemas.openxmlformats.org/officeDocument/2006/math">
                    <m:r>
                      <a:rPr lang="en-US" sz="3000" i="1" dirty="0">
                        <a:latin typeface="Cambria Math"/>
                        <a:ea typeface="Cambria Math"/>
                        <a:cs typeface="Times New Roman" pitchFamily="18" charset="0"/>
                      </a:rPr>
                      <m:t>×</m:t>
                    </m:r>
                    <m:r>
                      <a:rPr lang="en-US" sz="3000" b="0" i="0" dirty="0" smtClean="0">
                        <a:latin typeface="Cambria Math"/>
                        <a:ea typeface="Cambria Math"/>
                        <a:cs typeface="Times New Roman" pitchFamily="18" charset="0"/>
                      </a:rPr>
                      <m:t>7</m:t>
                    </m:r>
                  </m:oMath>
                </a14:m>
                <a:r>
                  <a:rPr lang="en-US" sz="3000" dirty="0">
                    <a:latin typeface="Times New Roman" pitchFamily="18" charset="0"/>
                    <a:cs typeface="Times New Roman" pitchFamily="18" charset="0"/>
                  </a:rPr>
                  <a:t>00</a:t>
                </a:r>
                <a:r>
                  <a:rPr lang="en-US" sz="2200" dirty="0">
                    <a:latin typeface="Times New Roman" pitchFamily="18" charset="0"/>
                    <a:cs typeface="Times New Roman" pitchFamily="18" charset="0"/>
                  </a:rPr>
                  <a:t>  </a:t>
                </a:r>
                <a:r>
                  <a:rPr lang="en-US" sz="2200" dirty="0">
                    <a:latin typeface="NikoshBAN" pitchFamily="2" charset="0"/>
                    <a:cs typeface="NikoshBAN" pitchFamily="2" charset="0"/>
                  </a:rPr>
                  <a:t>ঘন সেন্টিমিটার</a:t>
                </a:r>
              </a:p>
              <a:p>
                <a:r>
                  <a:rPr lang="en-US" sz="2200" dirty="0">
                    <a:latin typeface="NikoshBAN" pitchFamily="2" charset="0"/>
                    <a:cs typeface="NikoshBAN" pitchFamily="2" charset="0"/>
                  </a:rPr>
                  <a:t>                                    =</a:t>
                </a:r>
                <a:r>
                  <a:rPr lang="en-US" sz="2200" dirty="0">
                    <a:ea typeface="Cambria Math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  <a:ea typeface="Cambria Math"/>
                        <a:cs typeface="NikoshBAN" pitchFamily="2" charset="0"/>
                      </a:rPr>
                      <m:t>𝜋</m:t>
                    </m:r>
                    <m:r>
                      <a:rPr lang="en-US" sz="2200" i="1">
                        <a:latin typeface="Cambria Math"/>
                        <a:ea typeface="Cambria Math"/>
                        <a:cs typeface="NikoshBAN" pitchFamily="2" charset="0"/>
                      </a:rPr>
                      <m:t>×</m:t>
                    </m:r>
                  </m:oMath>
                </a14:m>
                <a:r>
                  <a:rPr lang="en-US" sz="22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200" dirty="0" smtClean="0">
                    <a:latin typeface="Times New Roman" pitchFamily="18" charset="0"/>
                    <a:cs typeface="Times New Roman" pitchFamily="18" charset="0"/>
                  </a:rPr>
                  <a:t>179200</a:t>
                </a:r>
                <a:r>
                  <a:rPr lang="en-US" sz="22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200" dirty="0">
                    <a:latin typeface="NikoshBAN" pitchFamily="2" charset="0"/>
                    <a:cs typeface="NikoshBAN" pitchFamily="2" charset="0"/>
                  </a:rPr>
                  <a:t>ঘন সেন্টিমিটার   </a:t>
                </a:r>
              </a:p>
              <a:p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486" t="-1698" b="-8319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82414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NikoshBAN" pitchFamily="2" charset="0"/>
                <a:cs typeface="NikoshBAN" pitchFamily="2" charset="0"/>
              </a:rPr>
              <a:t>সমাধান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খ</a:t>
                </a:r>
              </a:p>
              <a:p>
                <a:r>
                  <a:rPr lang="en-US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                   =</a:t>
                </a:r>
                <a:r>
                  <a:rPr lang="en-US" dirty="0">
                    <a:ea typeface="Cambria Math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  <a:cs typeface="NikoshBAN" pitchFamily="2" charset="0"/>
                      </a:rPr>
                      <m:t>𝜋</m:t>
                    </m:r>
                    <m:r>
                      <a:rPr lang="en-US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(</m:t>
                    </m:r>
                  </m:oMath>
                </a14:m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  </a:t>
                </a:r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444" t="-1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/>
              <p:cNvSpPr txBox="1">
                <a:spLocks/>
              </p:cNvSpPr>
              <p:nvPr/>
            </p:nvSpPr>
            <p:spPr>
              <a:xfrm>
                <a:off x="762000" y="1108365"/>
                <a:ext cx="10972800" cy="552103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92500" lnSpcReduction="10000"/>
              </a:bodyPr>
              <a:lstStyle>
                <a:lvl1pPr marL="1828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5000"/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90000"/>
                  <a:buFont typeface="Arial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188720" indent="-13716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100000"/>
                  <a:buFont typeface="Arial" pitchFamily="34" charset="0"/>
                  <a:buChar char="•"/>
                  <a:defRPr sz="14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37160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3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55448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3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173736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3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1920240" indent="-182880" algn="l" defTabSz="914400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Font typeface="Arial" pitchFamily="34" charset="0"/>
                  <a:buChar char="•"/>
                  <a:defRPr sz="13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endParaRPr lang="en-US" dirty="0" smtClean="0">
                  <a:latin typeface="NikoshBAN" pitchFamily="2" charset="0"/>
                  <a:cs typeface="NikoshBAN" pitchFamily="2" charset="0"/>
                </a:endParaRPr>
              </a:p>
              <a:p>
                <a:pPr marL="0" indent="0">
                  <a:buNone/>
                </a:pPr>
                <a:endParaRPr lang="en-US" dirty="0" smtClean="0">
                  <a:latin typeface="NikoshBAN" pitchFamily="2" charset="0"/>
                  <a:cs typeface="NikoshBAN" pitchFamily="2" charset="0"/>
                </a:endParaRPr>
              </a:p>
              <a:p>
                <a:pPr marL="0" indent="0">
                  <a:buNone/>
                </a:pPr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সুতরাং লোহার ওজন / আয়তন   </a:t>
                </a:r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=</a:t>
                </a:r>
                <a:r>
                  <a:rPr lang="en-US" sz="3600" dirty="0">
                    <a:ea typeface="Cambria Math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  <a:ea typeface="Cambria Math"/>
                        <a:cs typeface="NikoshBAN" pitchFamily="2" charset="0"/>
                      </a:rPr>
                      <m:t>𝜋</m:t>
                    </m:r>
                    <m:r>
                      <a:rPr lang="en-US" sz="3600" i="1">
                        <a:latin typeface="Cambria Math"/>
                        <a:ea typeface="Cambria Math"/>
                        <a:cs typeface="NikoshBAN" pitchFamily="2" charset="0"/>
                      </a:rPr>
                      <m:t>×</m:t>
                    </m:r>
                  </m:oMath>
                </a14:m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600" b="0" i="0" dirty="0" smtClean="0">
                        <a:latin typeface="Cambria Math"/>
                        <a:ea typeface="Cambria Math"/>
                        <a:cs typeface="Times New Roman" pitchFamily="18" charset="0"/>
                      </a:rPr>
                      <m:t>(</m:t>
                    </m:r>
                    <m:r>
                      <a:rPr lang="en-US" sz="3600" b="0" i="1" dirty="0" smtClean="0">
                        <a:latin typeface="Cambria Math"/>
                        <a:ea typeface="Cambria Math"/>
                        <a:cs typeface="Times New Roman" pitchFamily="18" charset="0"/>
                      </a:rPr>
                      <m:t>1792</m:t>
                    </m:r>
                  </m:oMath>
                </a14:m>
                <a:r>
                  <a:rPr lang="en-US" sz="3600" dirty="0">
                    <a:latin typeface="Times New Roman" pitchFamily="18" charset="0"/>
                    <a:cs typeface="Times New Roman" pitchFamily="18" charset="0"/>
                  </a:rPr>
                  <a:t>0</a:t>
                </a:r>
                <a:r>
                  <a:rPr lang="en-US" sz="3600" dirty="0" smtClean="0">
                    <a:latin typeface="Times New Roman" pitchFamily="18" charset="0"/>
                    <a:cs typeface="Times New Roman" pitchFamily="18" charset="0"/>
                  </a:rPr>
                  <a:t>0</a:t>
                </a:r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 ঘন সেন্টিমিটার </a:t>
                </a:r>
                <a14:m>
                  <m:oMath xmlns:m="http://schemas.openxmlformats.org/officeDocument/2006/math">
                    <m:r>
                      <a:rPr lang="en-US" sz="3600" i="1" smtClean="0">
                        <a:latin typeface="Cambria Math"/>
                        <a:ea typeface="Cambria Math"/>
                        <a:cs typeface="NikoshBAN" pitchFamily="2" charset="0"/>
                      </a:rPr>
                      <m:t>−</m:t>
                    </m:r>
                  </m:oMath>
                </a14:m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600" i="1" dirty="0">
                        <a:latin typeface="Cambria Math"/>
                        <a:ea typeface="Cambria Math"/>
                        <a:cs typeface="Times New Roman" pitchFamily="18" charset="0"/>
                      </a:rPr>
                      <m:t>1</m:t>
                    </m:r>
                    <m:r>
                      <a:rPr lang="en-US" sz="3600" b="0" i="1" dirty="0" smtClean="0">
                        <a:latin typeface="Cambria Math"/>
                        <a:ea typeface="Cambria Math"/>
                        <a:cs typeface="Times New Roman" pitchFamily="18" charset="0"/>
                      </a:rPr>
                      <m:t>575</m:t>
                    </m:r>
                    <m:r>
                      <a:rPr lang="en-US" sz="3600" b="0" i="0" dirty="0" smtClean="0">
                        <a:latin typeface="Cambria Math"/>
                        <a:ea typeface="Cambria Math"/>
                        <a:cs typeface="Times New Roman" pitchFamily="18" charset="0"/>
                      </a:rPr>
                      <m:t>0</m:t>
                    </m:r>
                  </m:oMath>
                </a14:m>
                <a:r>
                  <a:rPr lang="en-US" sz="3600" dirty="0">
                    <a:latin typeface="Times New Roman" pitchFamily="18" charset="0"/>
                    <a:cs typeface="Times New Roman" pitchFamily="18" charset="0"/>
                  </a:rPr>
                  <a:t>0</a:t>
                </a:r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 ঘন </a:t>
                </a:r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সেন্টিমিটার  )</a:t>
                </a:r>
              </a:p>
              <a:p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                       =</a:t>
                </a:r>
                <a:r>
                  <a:rPr lang="en-US" sz="3600" dirty="0">
                    <a:ea typeface="Cambria Math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  <a:ea typeface="Cambria Math"/>
                        <a:cs typeface="NikoshBAN" pitchFamily="2" charset="0"/>
                      </a:rPr>
                      <m:t>𝜋</m:t>
                    </m:r>
                    <m:r>
                      <a:rPr lang="en-US" sz="3600" smtClean="0">
                        <a:latin typeface="Cambria Math"/>
                        <a:ea typeface="Cambria Math"/>
                        <a:cs typeface="NikoshBAN" pitchFamily="2" charset="0"/>
                      </a:rPr>
                      <m:t>(</m:t>
                    </m:r>
                  </m:oMath>
                </a14:m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  </a:t>
                </a:r>
                <a:r>
                  <a:rPr lang="en-US" sz="3600" dirty="0" smtClean="0">
                    <a:latin typeface="Times New Roman" pitchFamily="18" charset="0"/>
                    <a:cs typeface="Times New Roman" pitchFamily="18" charset="0"/>
                  </a:rPr>
                  <a:t>179200</a:t>
                </a:r>
                <a14:m>
                  <m:oMath xmlns:m="http://schemas.openxmlformats.org/officeDocument/2006/math">
                    <m:r>
                      <a:rPr lang="en-US" sz="3600" i="1" dirty="0" smtClean="0">
                        <a:latin typeface="Cambria Math"/>
                        <a:ea typeface="Cambria Math"/>
                        <a:cs typeface="Times New Roman" pitchFamily="18" charset="0"/>
                      </a:rPr>
                      <m:t>−</m:t>
                    </m:r>
                    <m:r>
                      <a:rPr lang="en-US" sz="3600" b="0" i="1" dirty="0" smtClean="0">
                        <a:latin typeface="Cambria Math"/>
                        <a:ea typeface="Cambria Math"/>
                        <a:cs typeface="Times New Roman" pitchFamily="18" charset="0"/>
                      </a:rPr>
                      <m:t>157500</m:t>
                    </m:r>
                    <m:r>
                      <a:rPr lang="en-US" sz="3600" b="0" i="1" dirty="0" smtClean="0">
                        <a:latin typeface="Cambria Math"/>
                        <a:ea typeface="Cambria Math"/>
                        <a:cs typeface="Times New Roman" pitchFamily="18" charset="0"/>
                      </a:rPr>
                      <m:t>)  </m:t>
                    </m:r>
                  </m:oMath>
                </a14:m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ঘন সেন্টিমিটার </a:t>
                </a:r>
                <a:endParaRPr lang="en-US" sz="3600" dirty="0" smtClean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                       =  </a:t>
                </a:r>
                <a14:m>
                  <m:oMath xmlns:m="http://schemas.openxmlformats.org/officeDocument/2006/math">
                    <m:r>
                      <a:rPr lang="en-US" sz="3600" i="1" smtClean="0">
                        <a:latin typeface="Cambria Math"/>
                        <a:ea typeface="Cambria Math"/>
                        <a:cs typeface="NikoshBAN" pitchFamily="2" charset="0"/>
                      </a:rPr>
                      <m:t>𝜋</m:t>
                    </m:r>
                    <m:r>
                      <a:rPr lang="en-US" sz="3600" i="1" smtClean="0">
                        <a:latin typeface="Cambria Math"/>
                        <a:ea typeface="Cambria Math"/>
                        <a:cs typeface="NikoshBAN" pitchFamily="2" charset="0"/>
                      </a:rPr>
                      <m:t>×</m:t>
                    </m:r>
                    <m:r>
                      <a:rPr lang="en-US" sz="3600" b="0" i="1" smtClean="0">
                        <a:latin typeface="Cambria Math"/>
                        <a:ea typeface="Cambria Math"/>
                        <a:cs typeface="NikoshBAN" pitchFamily="2" charset="0"/>
                      </a:rPr>
                      <m:t>21700</m:t>
                    </m:r>
                    <m:r>
                      <m:rPr>
                        <m:nor/>
                      </m:rPr>
                      <a:rPr lang="en-US" sz="3600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   </m:t>
                    </m:r>
                    <m:r>
                      <m:rPr>
                        <m:nor/>
                      </m:rPr>
                      <a:rPr lang="en-US" sz="3600">
                        <a:latin typeface="NikoshBAN" pitchFamily="2" charset="0"/>
                        <a:cs typeface="NikoshBAN" pitchFamily="2" charset="0"/>
                      </a:rPr>
                      <m:t>ঘন</m:t>
                    </m:r>
                    <m:r>
                      <m:rPr>
                        <m:nor/>
                      </m:rPr>
                      <a:rPr lang="en-US" sz="3600" dirty="0">
                        <a:latin typeface="NikoshBAN" pitchFamily="2" charset="0"/>
                        <a:cs typeface="NikoshBAN" pitchFamily="2" charset="0"/>
                      </a:rPr>
                      <m:t> </m:t>
                    </m:r>
                    <m:r>
                      <m:rPr>
                        <m:nor/>
                      </m:rPr>
                      <a:rPr lang="en-US" sz="3600">
                        <a:latin typeface="NikoshBAN" pitchFamily="2" charset="0"/>
                        <a:cs typeface="NikoshBAN" pitchFamily="2" charset="0"/>
                      </a:rPr>
                      <m:t>সেন্টিমিটার</m:t>
                    </m:r>
                    <m:r>
                      <m:rPr>
                        <m:nor/>
                      </m:rPr>
                      <a:rPr lang="en-US" sz="3600" dirty="0">
                        <a:latin typeface="NikoshBAN" pitchFamily="2" charset="0"/>
                        <a:cs typeface="NikoshBAN" pitchFamily="2" charset="0"/>
                      </a:rPr>
                      <m:t> </m:t>
                    </m:r>
                  </m:oMath>
                </a14:m>
                <a:endParaRPr lang="en-US" sz="3600" dirty="0" smtClean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                        =</a:t>
                </a:r>
                <a:r>
                  <a:rPr lang="en-US" sz="3600" dirty="0" smtClean="0">
                    <a:latin typeface="Times New Roman" pitchFamily="18" charset="0"/>
                    <a:cs typeface="Times New Roman" pitchFamily="18" charset="0"/>
                  </a:rPr>
                  <a:t>  3.1416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  <a:ea typeface="Cambria Math"/>
                        <a:cs typeface="NikoshBAN" pitchFamily="2" charset="0"/>
                      </a:rPr>
                      <m:t>×</m:t>
                    </m:r>
                    <m:r>
                      <a:rPr lang="en-US" sz="3600" b="0" i="1" smtClean="0">
                        <a:latin typeface="Cambria Math"/>
                        <a:ea typeface="Cambria Math"/>
                        <a:cs typeface="NikoshBAN" pitchFamily="2" charset="0"/>
                      </a:rPr>
                      <m:t>2170</m:t>
                    </m:r>
                    <m:r>
                      <a:rPr lang="en-US" sz="3600" i="1">
                        <a:latin typeface="Cambria Math"/>
                        <a:ea typeface="Cambria Math"/>
                        <a:cs typeface="NikoshBAN" pitchFamily="2" charset="0"/>
                      </a:rPr>
                      <m:t>0</m:t>
                    </m:r>
                    <m:r>
                      <m:rPr>
                        <m:nor/>
                      </m:rPr>
                      <a:rPr lang="en-US" sz="360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m:rPr>
                        <m:nor/>
                      </m:rPr>
                      <a:rPr lang="en-US" sz="3600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  </m:t>
                    </m:r>
                    <m:r>
                      <m:rPr>
                        <m:nor/>
                      </m:rPr>
                      <a:rPr lang="en-US" sz="3600">
                        <a:latin typeface="NikoshBAN" pitchFamily="2" charset="0"/>
                        <a:cs typeface="NikoshBAN" pitchFamily="2" charset="0"/>
                      </a:rPr>
                      <m:t>ঘন</m:t>
                    </m:r>
                    <m:r>
                      <m:rPr>
                        <m:nor/>
                      </m:rPr>
                      <a:rPr lang="en-US" sz="3600" dirty="0">
                        <a:latin typeface="NikoshBAN" pitchFamily="2" charset="0"/>
                        <a:cs typeface="NikoshBAN" pitchFamily="2" charset="0"/>
                      </a:rPr>
                      <m:t> </m:t>
                    </m:r>
                    <m:r>
                      <m:rPr>
                        <m:nor/>
                      </m:rPr>
                      <a:rPr lang="en-US" sz="3600">
                        <a:latin typeface="NikoshBAN" pitchFamily="2" charset="0"/>
                        <a:cs typeface="NikoshBAN" pitchFamily="2" charset="0"/>
                      </a:rPr>
                      <m:t>সেন্টিমিটার</m:t>
                    </m:r>
                    <m:r>
                      <m:rPr>
                        <m:nor/>
                      </m:rPr>
                      <a:rPr lang="en-US" sz="3600" dirty="0">
                        <a:latin typeface="NikoshBAN" pitchFamily="2" charset="0"/>
                        <a:cs typeface="NikoshBAN" pitchFamily="2" charset="0"/>
                      </a:rPr>
                      <m:t> </m:t>
                    </m:r>
                  </m:oMath>
                </a14:m>
                <a:endParaRPr lang="en-US" sz="3600" dirty="0" smtClean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                       </a:t>
                </a:r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  =   </a:t>
                </a:r>
                <a:r>
                  <a:rPr lang="en-US" sz="3600" dirty="0" smtClean="0">
                    <a:latin typeface="Times New Roman" pitchFamily="18" charset="0"/>
                    <a:cs typeface="Times New Roman" pitchFamily="18" charset="0"/>
                  </a:rPr>
                  <a:t>68172.72 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3600">
                        <a:latin typeface="NikoshBAN" pitchFamily="2" charset="0"/>
                        <a:cs typeface="NikoshBAN" pitchFamily="2" charset="0"/>
                      </a:rPr>
                      <m:t>ঘন</m:t>
                    </m:r>
                    <m:r>
                      <m:rPr>
                        <m:nor/>
                      </m:rPr>
                      <a:rPr lang="en-US" sz="3600" dirty="0">
                        <a:latin typeface="NikoshBAN" pitchFamily="2" charset="0"/>
                        <a:cs typeface="NikoshBAN" pitchFamily="2" charset="0"/>
                      </a:rPr>
                      <m:t> </m:t>
                    </m:r>
                    <m:r>
                      <m:rPr>
                        <m:nor/>
                      </m:rPr>
                      <a:rPr lang="en-US" sz="3600">
                        <a:latin typeface="NikoshBAN" pitchFamily="2" charset="0"/>
                        <a:cs typeface="NikoshBAN" pitchFamily="2" charset="0"/>
                      </a:rPr>
                      <m:t>সেন্টিমিটার</m:t>
                    </m:r>
                    <m:r>
                      <m:rPr>
                        <m:nor/>
                      </m:rPr>
                      <a:rPr lang="en-US" sz="3600" dirty="0">
                        <a:latin typeface="NikoshBAN" pitchFamily="2" charset="0"/>
                        <a:cs typeface="NikoshBAN" pitchFamily="2" charset="0"/>
                      </a:rPr>
                      <m:t> </m:t>
                    </m:r>
                  </m:oMath>
                </a14:m>
                <a:endParaRPr lang="en-US" sz="3600" dirty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      </a:t>
                </a:r>
              </a:p>
              <a:p>
                <a:r>
                  <a:rPr lang="en-US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             </a:t>
                </a:r>
                <a:endParaRPr lang="en-US" dirty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   </a:t>
                </a:r>
                <a:endParaRPr lang="en-US" dirty="0">
                  <a:latin typeface="NikoshBAN" pitchFamily="2" charset="0"/>
                  <a:cs typeface="NikoshBAN" pitchFamily="2" charset="0"/>
                </a:endParaRPr>
              </a:p>
              <a:p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4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1108365"/>
                <a:ext cx="10972800" cy="5521036"/>
              </a:xfrm>
              <a:prstGeom prst="rect">
                <a:avLst/>
              </a:prstGeom>
              <a:blipFill rotWithShape="1">
                <a:blip r:embed="rId3"/>
                <a:stretch>
                  <a:fillRect l="-1444" t="-1214" r="-2056" b="-11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6424456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id="{D1AC7A16-8793-9A47-EAD9-2B8000179DC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30104" y="883407"/>
                <a:ext cx="10058400" cy="4835471"/>
              </a:xfrm>
            </p:spPr>
            <p:txBody>
              <a:bodyPr>
                <a:normAutofit fontScale="77500" lnSpcReduction="20000"/>
              </a:bodyPr>
              <a:lstStyle/>
              <a:p>
                <a:pPr marL="411480" lvl="1" indent="0">
                  <a:buNone/>
                </a:pP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খ </a:t>
                </a:r>
                <a:r>
                  <a:rPr lang="en-US" sz="2800" dirty="0" smtClean="0">
                    <a:latin typeface="Times New Roman" pitchFamily="18" charset="0"/>
                    <a:cs typeface="Times New Roman" pitchFamily="18" charset="0"/>
                  </a:rPr>
                  <a:t>1 </a:t>
                </a: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ঘন সেন্টিমিটার লোহার ওজন   = </a:t>
                </a:r>
                <a:r>
                  <a:rPr lang="en-US" sz="2800" dirty="0" smtClean="0">
                    <a:latin typeface="Times New Roman" pitchFamily="18" charset="0"/>
                    <a:cs typeface="Times New Roman" pitchFamily="18" charset="0"/>
                  </a:rPr>
                  <a:t>7.2</a:t>
                </a: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800" dirty="0" err="1" smtClean="0">
                    <a:latin typeface="NikoshBAN" pitchFamily="2" charset="0"/>
                    <a:cs typeface="NikoshBAN" pitchFamily="2" charset="0"/>
                  </a:rPr>
                  <a:t>গ্রাম</a:t>
                </a: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</a:p>
              <a:p>
                <a:pPr marL="411480" lvl="1" indent="0">
                  <a:buNone/>
                </a:pPr>
                <a:r>
                  <a:rPr lang="en-US" sz="28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                                                     ( আমরা জানি  </a:t>
                </a:r>
                <a:r>
                  <a:rPr lang="en-US" sz="2800" dirty="0" smtClean="0">
                    <a:latin typeface="Times New Roman" pitchFamily="18" charset="0"/>
                    <a:cs typeface="Times New Roman" pitchFamily="18" charset="0"/>
                  </a:rPr>
                  <a:t>1000</a:t>
                </a: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 গ্রাম = </a:t>
                </a:r>
                <a:r>
                  <a:rPr lang="en-US" sz="2800" dirty="0" smtClean="0"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 কেজি/ কি.গ্রাম )</a:t>
                </a:r>
              </a:p>
              <a:p>
                <a:pPr marL="411480" lvl="1" indent="0">
                  <a:buNone/>
                </a:pP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800" dirty="0">
                    <a:latin typeface="NikoshBAN" pitchFamily="2" charset="0"/>
                    <a:cs typeface="NikoshBAN" pitchFamily="2" charset="0"/>
                  </a:rPr>
                  <a:t>= 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68172.72</a:t>
                </a:r>
                <a:r>
                  <a:rPr lang="en-US" sz="28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 ঘন </a:t>
                </a:r>
                <a:r>
                  <a:rPr lang="en-US" sz="2800" dirty="0">
                    <a:latin typeface="NikoshBAN" pitchFamily="2" charset="0"/>
                    <a:cs typeface="NikoshBAN" pitchFamily="2" charset="0"/>
                  </a:rPr>
                  <a:t>সেন্টি মিটার লোহার ওজন </a:t>
                </a: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= </a:t>
                </a:r>
                <a:r>
                  <a:rPr lang="en-US" sz="28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7.2</a:t>
                </a:r>
                <a:r>
                  <a:rPr lang="en-US" sz="2800" dirty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i="1" smtClean="0">
                        <a:latin typeface="Cambria Math"/>
                        <a:ea typeface="Cambria Math"/>
                        <a:cs typeface="NikoshBAN" pitchFamily="2" charset="0"/>
                      </a:rPr>
                      <m:t>×</m:t>
                    </m:r>
                    <m:r>
                      <m:rPr>
                        <m:nor/>
                      </m:rPr>
                      <a:rPr lang="en-US" sz="4000" dirty="0">
                        <a:latin typeface="Times New Roman" pitchFamily="18" charset="0"/>
                        <a:cs typeface="Times New Roman" pitchFamily="18" charset="0"/>
                      </a:rPr>
                      <m:t>68172.72</m:t>
                    </m:r>
                  </m:oMath>
                </a14:m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 ঘ </a:t>
                </a:r>
                <a:r>
                  <a:rPr lang="en-US" sz="2800" dirty="0">
                    <a:latin typeface="NikoshBAN" pitchFamily="2" charset="0"/>
                    <a:cs typeface="NikoshBAN" pitchFamily="2" charset="0"/>
                  </a:rPr>
                  <a:t>ন </a:t>
                </a: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সেন্টি            </a:t>
                </a:r>
                <a:r>
                  <a:rPr lang="en-US" sz="2800" dirty="0">
                    <a:latin typeface="NikoshBAN" pitchFamily="2" charset="0"/>
                    <a:cs typeface="NikoshBAN" pitchFamily="2" charset="0"/>
                  </a:rPr>
                  <a:t>=  </a:t>
                </a: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        </a:t>
                </a:r>
                <a:endParaRPr lang="en-US" sz="2800" dirty="0">
                  <a:latin typeface="Times New Roman" pitchFamily="18" charset="0"/>
                  <a:cs typeface="Times New Roman" pitchFamily="18" charset="0"/>
                </a:endParaRPr>
              </a:p>
              <a:p>
                <a:pPr marL="411480" lvl="1" indent="0">
                  <a:buNone/>
                </a:pPr>
                <a:r>
                  <a:rPr lang="en-US" sz="2800" dirty="0" smtClean="0">
                    <a:latin typeface="Times New Roman" pitchFamily="18" charset="0"/>
                    <a:cs typeface="Times New Roman" pitchFamily="18" charset="0"/>
                  </a:rPr>
                  <a:t>    =   4908435.84 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800">
                        <a:latin typeface="NikoshBAN" pitchFamily="2" charset="0"/>
                        <a:cs typeface="NikoshBAN" pitchFamily="2" charset="0"/>
                      </a:rPr>
                      <m:t>ঘন</m:t>
                    </m:r>
                    <m:r>
                      <m:rPr>
                        <m:nor/>
                      </m:rPr>
                      <a:rPr lang="en-US" sz="2800" dirty="0">
                        <a:latin typeface="NikoshBAN" pitchFamily="2" charset="0"/>
                        <a:cs typeface="NikoshBAN" pitchFamily="2" charset="0"/>
                      </a:rPr>
                      <m:t>সেন্টিমিটার </m:t>
                    </m:r>
                  </m:oMath>
                </a14:m>
                <a:endParaRPr lang="en-US" sz="2800" dirty="0">
                  <a:latin typeface="NikoshBAN" pitchFamily="2" charset="0"/>
                  <a:cs typeface="NikoshBAN" pitchFamily="2" charset="0"/>
                </a:endParaRPr>
              </a:p>
              <a:p>
                <a:pPr marL="411480" lvl="1" indent="0">
                  <a:buNone/>
                </a:pPr>
                <a:endParaRPr lang="en-US" sz="2800" dirty="0" smtClean="0">
                  <a:latin typeface="NikoshBAN" pitchFamily="2" charset="0"/>
                  <a:cs typeface="NikoshBAN" pitchFamily="2" charset="0"/>
                </a:endParaRPr>
              </a:p>
              <a:p>
                <a:pPr marL="411480" lvl="1" indent="0">
                  <a:buNone/>
                </a:pPr>
                <a:r>
                  <a:rPr lang="en-US" sz="28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               </a:t>
                </a:r>
                <a:endParaRPr lang="en-US" sz="2800" dirty="0">
                  <a:latin typeface="NikoshBAN" pitchFamily="2" charset="0"/>
                  <a:cs typeface="NikoshBAN" pitchFamily="2" charset="0"/>
                </a:endParaRPr>
              </a:p>
              <a:p>
                <a:pPr marL="411480" lvl="1" indent="0">
                  <a:buNone/>
                </a:pP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                =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/>
                            <a:cs typeface="NikoshBAN" pitchFamily="2" charset="0"/>
                          </a:rPr>
                          <m:t>4908435</m:t>
                        </m:r>
                        <m:r>
                          <a:rPr lang="en-US" sz="2800" b="0" i="1" smtClean="0">
                            <a:latin typeface="Cambria Math"/>
                            <a:cs typeface="NikoshBAN" pitchFamily="2" charset="0"/>
                          </a:rPr>
                          <m:t>.</m:t>
                        </m:r>
                        <m:r>
                          <a:rPr lang="en-US" sz="2800" b="0" i="1" smtClean="0">
                            <a:latin typeface="Cambria Math"/>
                            <a:cs typeface="NikoshBAN" pitchFamily="2" charset="0"/>
                          </a:rPr>
                          <m:t>84</m:t>
                        </m:r>
                        <m:r>
                          <m:rPr>
                            <m:nor/>
                          </m:rPr>
                          <a:rPr lang="en-US" sz="3200" dirty="0">
                            <a:latin typeface="Times New Roman" pitchFamily="18" charset="0"/>
                            <a:cs typeface="Times New Roman" pitchFamily="18" charset="0"/>
                          </a:rPr>
                          <m:t> </m:t>
                        </m:r>
                      </m:num>
                      <m:den>
                        <m:r>
                          <a:rPr lang="en-US" sz="2800" b="0" i="1" smtClean="0">
                            <a:latin typeface="Cambria Math"/>
                            <a:cs typeface="NikoshBAN" pitchFamily="2" charset="0"/>
                          </a:rPr>
                          <m:t>1000</m:t>
                        </m:r>
                      </m:den>
                    </m:f>
                  </m:oMath>
                </a14:m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        কেজি/কি.গ্রাম</a:t>
                </a:r>
                <a:endParaRPr lang="en-US" sz="2800" dirty="0">
                  <a:latin typeface="NikoshBAN" pitchFamily="2" charset="0"/>
                  <a:cs typeface="NikoshBAN" pitchFamily="2" charset="0"/>
                </a:endParaRPr>
              </a:p>
              <a:p>
                <a:pPr marL="411480" lvl="1" indent="0">
                  <a:buNone/>
                </a:pPr>
                <a:endParaRPr lang="en-US" sz="2800" dirty="0" smtClean="0">
                  <a:latin typeface="NikoshBAN" pitchFamily="2" charset="0"/>
                  <a:cs typeface="NikoshBAN" pitchFamily="2" charset="0"/>
                </a:endParaRPr>
              </a:p>
              <a:p>
                <a:pPr marL="411480" lvl="1" indent="0">
                  <a:buNone/>
                </a:pP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       </a:t>
                </a:r>
                <a:r>
                  <a:rPr lang="en-US" sz="28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=  </a:t>
                </a:r>
                <a:r>
                  <a:rPr lang="en-US" sz="2800" dirty="0" smtClean="0">
                    <a:latin typeface="Times New Roman" pitchFamily="18" charset="0"/>
                    <a:cs typeface="Times New Roman" pitchFamily="18" charset="0"/>
                  </a:rPr>
                  <a:t>4908.43584</a:t>
                </a: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  কেজি/</a:t>
                </a:r>
                <a:r>
                  <a:rPr lang="en-US" sz="2800" dirty="0" err="1" smtClean="0">
                    <a:latin typeface="NikoshBAN" pitchFamily="2" charset="0"/>
                    <a:cs typeface="NikoshBAN" pitchFamily="2" charset="0"/>
                  </a:rPr>
                  <a:t>কি.গ্রাম</a:t>
                </a: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endParaRPr lang="en-US" sz="2800" dirty="0">
                  <a:latin typeface="NikoshBAN" pitchFamily="2" charset="0"/>
                  <a:cs typeface="NikoshBAN" pitchFamily="2" charset="0"/>
                </a:endParaRPr>
              </a:p>
              <a:p>
                <a:pPr marL="137160" indent="0">
                  <a:buNone/>
                </a:pPr>
                <a:endParaRPr lang="en-US" sz="3200" dirty="0" smtClean="0">
                  <a:latin typeface="NikoshBAN" pitchFamily="2" charset="0"/>
                  <a:cs typeface="NikoshBAN" pitchFamily="2" charset="0"/>
                </a:endParaRPr>
              </a:p>
              <a:p>
                <a:pPr marL="411480" lvl="1" indent="0">
                  <a:buNone/>
                </a:pPr>
                <a:r>
                  <a:rPr lang="en-US" sz="28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   </a:t>
                </a:r>
                <a:endParaRPr lang="en-US" sz="2800" dirty="0">
                  <a:latin typeface="NikoshBAN" pitchFamily="2" charset="0"/>
                  <a:cs typeface="NikoshBAN" pitchFamily="2" charset="0"/>
                </a:endParaRPr>
              </a:p>
              <a:p>
                <a:pPr marL="411480" lvl="1" indent="0">
                  <a:buNone/>
                </a:pPr>
                <a:endParaRPr lang="en-US" sz="28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D1AC7A16-8793-9A47-EAD9-2B8000179DC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30104" y="883407"/>
                <a:ext cx="10058400" cy="4835471"/>
              </a:xfrm>
              <a:blipFill rotWithShape="1">
                <a:blip r:embed="rId2"/>
                <a:stretch>
                  <a:fillRect t="-21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ontent Placeholder 2">
            <a:extLst>
              <a:ext uri="{FF2B5EF4-FFF2-40B4-BE49-F238E27FC236}">
                <a16:creationId xmlns="" xmlns:a16="http://schemas.microsoft.com/office/drawing/2014/main" id="{A6E84432-9DB3-5D22-314B-035B3F117137}"/>
              </a:ext>
            </a:extLst>
          </p:cNvPr>
          <p:cNvSpPr txBox="1">
            <a:spLocks/>
          </p:cNvSpPr>
          <p:nvPr/>
        </p:nvSpPr>
        <p:spPr>
          <a:xfrm>
            <a:off x="1112029" y="1762606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 </a:t>
            </a:r>
          </a:p>
        </p:txBody>
      </p:sp>
      <p:sp>
        <p:nvSpPr>
          <p:cNvPr id="8" name="Title 1">
            <a:extLst>
              <a:ext uri="{FF2B5EF4-FFF2-40B4-BE49-F238E27FC236}">
                <a16:creationId xmlns:mc="http://schemas.openxmlformats.org/markup-compatibility/2006" xmlns:a14="http://schemas.microsoft.com/office/drawing/2010/main" xmlns="" xmlns:a16="http://schemas.microsoft.com/office/drawing/2014/main" id="{CB0966EC-066F-F01F-5BA1-1BB88A836E2B}"/>
              </a:ext>
            </a:extLst>
          </p:cNvPr>
          <p:cNvSpPr txBox="1">
            <a:spLocks/>
          </p:cNvSpPr>
          <p:nvPr/>
        </p:nvSpPr>
        <p:spPr>
          <a:xfrm>
            <a:off x="1112029" y="198116"/>
            <a:ext cx="10058400" cy="511780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0012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47607" y="0"/>
                <a:ext cx="10160000" cy="6192981"/>
              </a:xfrm>
            </p:spPr>
            <p:txBody>
              <a:bodyPr>
                <a:normAutofit/>
              </a:bodyPr>
              <a:lstStyle/>
              <a:p>
                <a:pPr marL="114300" indent="0">
                  <a:buNone/>
                </a:pPr>
                <a:r>
                  <a:rPr lang="en-US" sz="4800" dirty="0" smtClean="0">
                    <a:latin typeface="NikoshBAN" pitchFamily="2" charset="0"/>
                    <a:cs typeface="NikoshBAN" pitchFamily="2" charset="0"/>
                  </a:rPr>
                  <a:t>গ.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নিরেট দন্ডের আয়তন = পাইপেরর লোহার আয়তন  । </a:t>
                </a:r>
              </a:p>
              <a:p>
                <a:pPr marL="114300" lvl="1" indent="0">
                  <a:buNone/>
                </a:pPr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                              =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68172.72</a:t>
                </a:r>
                <a14:m>
                  <m:oMath xmlns:m="http://schemas.openxmlformats.org/officeDocument/2006/math">
                    <m:r>
                      <a:rPr lang="en-US" sz="4000" b="0" i="0" smtClean="0">
                        <a:latin typeface="Cambria Math"/>
                        <a:cs typeface="NikoshBAN" pitchFamily="2" charset="0"/>
                      </a:rPr>
                      <m:t>  </m:t>
                    </m:r>
                    <m:r>
                      <m:rPr>
                        <m:nor/>
                      </m:rPr>
                      <a:rPr lang="en-US" sz="4000">
                        <a:latin typeface="NikoshBAN" pitchFamily="2" charset="0"/>
                        <a:cs typeface="NikoshBAN" pitchFamily="2" charset="0"/>
                      </a:rPr>
                      <m:t>ঘন</m:t>
                    </m:r>
                    <m:r>
                      <m:rPr>
                        <m:nor/>
                      </m:rPr>
                      <a:rPr lang="en-US" sz="4000" dirty="0">
                        <a:latin typeface="NikoshBAN" pitchFamily="2" charset="0"/>
                        <a:cs typeface="NikoshBAN" pitchFamily="2" charset="0"/>
                      </a:rPr>
                      <m:t> সে</m:t>
                    </m:r>
                    <m:r>
                      <m:rPr>
                        <m:nor/>
                      </m:rPr>
                      <a:rPr lang="en-US" sz="4000" dirty="0">
                        <a:latin typeface="NikoshBAN" pitchFamily="2" charset="0"/>
                        <a:cs typeface="NikoshBAN" pitchFamily="2" charset="0"/>
                      </a:rPr>
                      <m:t>. </m:t>
                    </m:r>
                    <m:r>
                      <m:rPr>
                        <m:nor/>
                      </m:rPr>
                      <a:rPr lang="en-US" sz="4000" dirty="0">
                        <a:latin typeface="NikoshBAN" pitchFamily="2" charset="0"/>
                        <a:cs typeface="NikoshBAN" pitchFamily="2" charset="0"/>
                      </a:rPr>
                      <m:t>মি </m:t>
                    </m:r>
                    <m:r>
                      <m:rPr>
                        <m:nor/>
                      </m:rPr>
                      <a:rPr lang="en-US" sz="4000" dirty="0">
                        <a:latin typeface="NikoshBAN" pitchFamily="2" charset="0"/>
                        <a:cs typeface="NikoshBAN" pitchFamily="2" charset="0"/>
                      </a:rPr>
                      <m:t>.</m:t>
                    </m:r>
                  </m:oMath>
                </a14:m>
                <a:endParaRPr lang="en-US" sz="2800" dirty="0">
                  <a:latin typeface="NikoshBAN" pitchFamily="2" charset="0"/>
                  <a:cs typeface="NikoshBAN" pitchFamily="2" charset="0"/>
                </a:endParaRPr>
              </a:p>
              <a:p>
                <a:pPr marL="114300" lvl="1" indent="0">
                  <a:buNone/>
                </a:pPr>
                <a:endParaRPr lang="en-US" sz="2800" dirty="0">
                  <a:latin typeface="Times New Roman" pitchFamily="18" charset="0"/>
                  <a:cs typeface="Times New Roman" pitchFamily="18" charset="0"/>
                </a:endParaRPr>
              </a:p>
              <a:p>
                <a:pPr marL="114300" lvl="1" indent="0">
                  <a:buNone/>
                </a:pP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আমরা জানি নিরেট </a:t>
                </a:r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দন্ডের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আয়তন</a:t>
                </a:r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/>
                            <a:ea typeface="Cambria Math"/>
                            <a:cs typeface="NikoshBAN" pitchFamily="2" charset="0"/>
                          </a:rPr>
                          <m:t>𝜋</m:t>
                        </m:r>
                        <m:r>
                          <a:rPr lang="en-US" sz="3200" i="1">
                            <a:latin typeface="Cambria Math"/>
                            <a:ea typeface="Cambria Math"/>
                            <a:cs typeface="NikoshBAN" pitchFamily="2" charset="0"/>
                          </a:rPr>
                          <m:t>𝑟</m:t>
                        </m:r>
                      </m:e>
                      <m:sup>
                        <m:r>
                          <a:rPr lang="en-US" sz="3200" i="1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sup>
                    </m:sSup>
                    <m:r>
                      <a:rPr lang="en-US" sz="3200" i="1">
                        <a:latin typeface="Cambria Math"/>
                        <a:cs typeface="NikoshBAN" pitchFamily="2" charset="0"/>
                      </a:rPr>
                      <m:t>h</m:t>
                    </m:r>
                    <m:r>
                      <a:rPr lang="en-US" sz="3200">
                        <a:latin typeface="Cambria Math"/>
                        <a:cs typeface="NikoshBAN" pitchFamily="2" charset="0"/>
                      </a:rPr>
                      <m:t> </m:t>
                    </m:r>
                    <m:r>
                      <a:rPr lang="en-US" sz="3200">
                        <a:latin typeface="Cambria Math"/>
                        <a:cs typeface="NikoshBAN" pitchFamily="2" charset="0"/>
                      </a:rPr>
                      <m:t>ঘন</m:t>
                    </m:r>
                    <m:r>
                      <a:rPr lang="en-US" sz="3200">
                        <a:latin typeface="Cambria Math"/>
                        <a:cs typeface="NikoshBAN" pitchFamily="2" charset="0"/>
                      </a:rPr>
                      <m:t> </m:t>
                    </m:r>
                    <m:r>
                      <a:rPr lang="en-US" sz="3200">
                        <a:latin typeface="Cambria Math"/>
                        <a:cs typeface="NikoshBAN" pitchFamily="2" charset="0"/>
                      </a:rPr>
                      <m:t>একক</m:t>
                    </m:r>
                  </m:oMath>
                </a14:m>
                <a:endParaRPr lang="en-US" sz="3200" dirty="0" smtClean="0">
                  <a:latin typeface="NikoshBAN" pitchFamily="2" charset="0"/>
                  <a:cs typeface="NikoshBAN" pitchFamily="2" charset="0"/>
                </a:endParaRPr>
              </a:p>
              <a:p>
                <a:pPr marL="114300" indent="0">
                  <a:buNone/>
                </a:pPr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এখানে  দন্ডের উচ্চতা   ধরি  </a:t>
                </a:r>
                <a:r>
                  <a:rPr lang="en-US" sz="3200" dirty="0">
                    <a:latin typeface="Times New Roman" pitchFamily="18" charset="0"/>
                    <a:cs typeface="Times New Roman" pitchFamily="18" charset="0"/>
                  </a:rPr>
                  <a:t>h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 err="1" smtClean="0">
                    <a:latin typeface="NikoshBAN" pitchFamily="2" charset="0"/>
                    <a:cs typeface="NikoshBAN" pitchFamily="2" charset="0"/>
                  </a:rPr>
                  <a:t>সে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. মি </a:t>
                </a:r>
              </a:p>
              <a:p>
                <a:pPr marL="114300" indent="0">
                  <a:buNone/>
                </a:pP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দন্ডের ব্যাসার্ধ  </a:t>
                </a:r>
                <a:r>
                  <a:rPr lang="en-US" sz="3200" dirty="0" smtClean="0">
                    <a:latin typeface="Times New Roman" pitchFamily="18" charset="0"/>
                    <a:cs typeface="Times New Roman" pitchFamily="18" charset="0"/>
                  </a:rPr>
                  <a:t>r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= </a:t>
                </a:r>
                <a:r>
                  <a:rPr lang="en-US" sz="3200" dirty="0">
                    <a:latin typeface="Times New Roman" pitchFamily="18" charset="0"/>
                    <a:cs typeface="Times New Roman" pitchFamily="18" charset="0"/>
                  </a:rPr>
                  <a:t>8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 সে.মি</a:t>
                </a:r>
              </a:p>
              <a:p>
                <a:pPr marL="114300" lvl="1" indent="0">
                  <a:buNone/>
                </a:pP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শর্তানুসারে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/>
                            <a:ea typeface="Cambria Math"/>
                            <a:cs typeface="NikoshBAN" pitchFamily="2" charset="0"/>
                          </a:rPr>
                          <m:t>𝜋</m:t>
                        </m:r>
                        <m:r>
                          <a:rPr lang="en-US" sz="3200" i="1">
                            <a:latin typeface="Cambria Math"/>
                            <a:ea typeface="Cambria Math"/>
                            <a:cs typeface="NikoshBAN" pitchFamily="2" charset="0"/>
                          </a:rPr>
                          <m:t>𝑟</m:t>
                        </m:r>
                      </m:e>
                      <m:sup>
                        <m:r>
                          <a:rPr lang="en-US" sz="3200" i="1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sup>
                    </m:sSup>
                    <m:r>
                      <a:rPr lang="en-US" sz="3200" i="1">
                        <a:latin typeface="Cambria Math"/>
                        <a:cs typeface="NikoshBAN" pitchFamily="2" charset="0"/>
                      </a:rPr>
                      <m:t>h</m:t>
                    </m:r>
                    <m:r>
                      <a:rPr lang="en-US" sz="3200">
                        <a:latin typeface="Cambria Math"/>
                        <a:cs typeface="NikoshBAN" pitchFamily="2" charset="0"/>
                      </a:rPr>
                      <m:t> </m:t>
                    </m:r>
                  </m:oMath>
                </a14:m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=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 68172.72</a:t>
                </a:r>
                <a:endParaRPr lang="en-US" sz="2800" dirty="0" smtClean="0">
                  <a:latin typeface="NikoshBAN" pitchFamily="2" charset="0"/>
                  <a:cs typeface="NikoshBAN" pitchFamily="2" charset="0"/>
                </a:endParaRPr>
              </a:p>
              <a:p>
                <a:pPr marL="114300" lvl="1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/>
                            <a:ea typeface="Cambria Math"/>
                            <a:cs typeface="NikoshBAN" pitchFamily="2" charset="0"/>
                          </a:rPr>
                          <m:t>𝜋</m:t>
                        </m:r>
                        <m:r>
                          <a:rPr lang="en-US" sz="3200" i="1">
                            <a:latin typeface="Cambria Math"/>
                            <a:ea typeface="Cambria Math"/>
                            <a:cs typeface="NikoshBAN" pitchFamily="2" charset="0"/>
                          </a:rPr>
                          <m:t>(</m:t>
                        </m:r>
                        <m:r>
                          <a:rPr lang="en-US" sz="3200" b="0" i="1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  <m:t>8</m:t>
                        </m:r>
                        <m:r>
                          <a:rPr lang="en-US" sz="3200" i="1">
                            <a:latin typeface="Cambria Math"/>
                            <a:ea typeface="Cambria Math"/>
                            <a:cs typeface="NikoshBAN" pitchFamily="2" charset="0"/>
                          </a:rPr>
                          <m:t>)</m:t>
                        </m:r>
                      </m:e>
                      <m:sup>
                        <m:r>
                          <a:rPr lang="en-US" sz="3200" i="1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sup>
                    </m:sSup>
                    <m:r>
                      <a:rPr lang="en-US" sz="3200">
                        <a:latin typeface="Cambria Math"/>
                        <a:cs typeface="NikoshBAN" pitchFamily="2" charset="0"/>
                      </a:rPr>
                      <m:t> </m:t>
                    </m:r>
                    <m:r>
                      <a:rPr lang="en-US" sz="3200" i="1" smtClean="0">
                        <a:latin typeface="Cambria Math"/>
                        <a:ea typeface="Cambria Math"/>
                        <a:cs typeface="NikoshBAN" pitchFamily="2" charset="0"/>
                      </a:rPr>
                      <m:t>×</m:t>
                    </m:r>
                    <m:r>
                      <a:rPr lang="en-US" sz="3200" i="1">
                        <a:latin typeface="Cambria Math"/>
                        <a:cs typeface="NikoshBAN" pitchFamily="2" charset="0"/>
                      </a:rPr>
                      <m:t>h</m:t>
                    </m:r>
                    <m:r>
                      <a:rPr lang="en-US" sz="3200" i="1">
                        <a:latin typeface="Cambria Math"/>
                        <a:cs typeface="NikoshBAN" pitchFamily="2" charset="0"/>
                      </a:rPr>
                      <m:t> </m:t>
                    </m:r>
                  </m:oMath>
                </a14:m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=</a:t>
                </a:r>
                <a:r>
                  <a:rPr lang="en-US" sz="4000" dirty="0">
                    <a:latin typeface="Times New Roman" pitchFamily="18" charset="0"/>
                    <a:cs typeface="Times New Roman" pitchFamily="18" charset="0"/>
                  </a:rPr>
                  <a:t> 68172.72</a:t>
                </a:r>
                <a:endParaRPr lang="en-US" sz="4000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47607" y="0"/>
                <a:ext cx="10160000" cy="6192981"/>
              </a:xfrm>
              <a:blipFill rotWithShape="1">
                <a:blip r:embed="rId2"/>
                <a:stretch>
                  <a:fillRect l="-1621" t="-22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27386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NikoshBAN" pitchFamily="2" charset="0"/>
                <a:cs typeface="NikoshBAN" pitchFamily="2" charset="0"/>
              </a:rPr>
              <a:t>সমাধান গ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 বা , </a:t>
                </a:r>
                <a14:m>
                  <m:oMath xmlns:m="http://schemas.openxmlformats.org/officeDocument/2006/math">
                    <m:r>
                      <a:rPr lang="en-US" sz="3200" i="1" smtClean="0">
                        <a:latin typeface="Cambria Math"/>
                        <a:ea typeface="Cambria Math"/>
                        <a:cs typeface="NikoshBAN" pitchFamily="2" charset="0"/>
                      </a:rPr>
                      <m:t>𝜋</m:t>
                    </m:r>
                    <m:r>
                      <a:rPr lang="en-US" sz="3200" i="1" smtClean="0">
                        <a:latin typeface="Cambria Math"/>
                        <a:ea typeface="Cambria Math"/>
                        <a:cs typeface="NikoshBAN" pitchFamily="2" charset="0"/>
                      </a:rPr>
                      <m:t>×</m:t>
                    </m:r>
                    <m:r>
                      <a:rPr lang="en-US" sz="3200" b="0" i="1" smtClean="0">
                        <a:latin typeface="Cambria Math"/>
                        <a:ea typeface="Cambria Math"/>
                        <a:cs typeface="NikoshBAN" pitchFamily="2" charset="0"/>
                      </a:rPr>
                      <m:t>64</m:t>
                    </m:r>
                    <m:r>
                      <a:rPr lang="en-US" sz="3200" b="0" i="1" smtClean="0">
                        <a:latin typeface="Cambria Math"/>
                        <a:ea typeface="Cambria Math"/>
                        <a:cs typeface="NikoshBAN" pitchFamily="2" charset="0"/>
                      </a:rPr>
                      <m:t>×</m:t>
                    </m:r>
                    <m:r>
                      <a:rPr lang="en-US" sz="3200" b="0" i="1" smtClean="0">
                        <a:latin typeface="Cambria Math"/>
                        <a:ea typeface="Cambria Math"/>
                        <a:cs typeface="NikoshBAN" pitchFamily="2" charset="0"/>
                      </a:rPr>
                      <m:t>h</m:t>
                    </m:r>
                    <m:r>
                      <a:rPr lang="en-US" sz="3200" b="0" i="1" smtClean="0">
                        <a:latin typeface="Cambria Math"/>
                        <a:ea typeface="Cambria Math"/>
                        <a:cs typeface="NikoshBAN" pitchFamily="2" charset="0"/>
                      </a:rPr>
                      <m:t>=</m:t>
                    </m:r>
                  </m:oMath>
                </a14:m>
                <a:r>
                  <a:rPr lang="en-US" sz="32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200" dirty="0">
                    <a:latin typeface="Times New Roman" pitchFamily="18" charset="0"/>
                    <a:cs typeface="Times New Roman" pitchFamily="18" charset="0"/>
                  </a:rPr>
                  <a:t>68172.7</a:t>
                </a:r>
              </a:p>
              <a:p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বা </a:t>
                </a:r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,</a:t>
                </a:r>
                <a:r>
                  <a:rPr lang="en-US" sz="32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বা </a:t>
                </a:r>
                <a:r>
                  <a:rPr lang="en-US" sz="3200" dirty="0" smtClean="0">
                    <a:latin typeface="Times New Roman" pitchFamily="18" charset="0"/>
                    <a:cs typeface="Times New Roman" pitchFamily="18" charset="0"/>
                  </a:rPr>
                  <a:t>  64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/>
                        <a:ea typeface="Cambria Math"/>
                        <a:cs typeface="NikoshBAN" pitchFamily="2" charset="0"/>
                      </a:rPr>
                      <m:t>×</m:t>
                    </m:r>
                  </m:oMath>
                </a14:m>
                <a:r>
                  <a:rPr lang="en-US" sz="3200" dirty="0" smtClean="0">
                    <a:latin typeface="Times New Roman" pitchFamily="18" charset="0"/>
                    <a:cs typeface="Times New Roman" pitchFamily="18" charset="0"/>
                  </a:rPr>
                  <a:t>3.1416</a:t>
                </a:r>
                <a14:m>
                  <m:oMath xmlns:m="http://schemas.openxmlformats.org/officeDocument/2006/math">
                    <m:r>
                      <a:rPr lang="en-US" sz="3200" b="0" i="1">
                        <a:latin typeface="Cambria Math"/>
                        <a:ea typeface="Cambria Math"/>
                        <a:cs typeface="NikoshBAN" pitchFamily="2" charset="0"/>
                      </a:rPr>
                      <m:t>×</m:t>
                    </m:r>
                  </m:oMath>
                </a14:m>
                <a:r>
                  <a:rPr lang="en-US" sz="3200" dirty="0" smtClean="0">
                    <a:latin typeface="Times New Roman" pitchFamily="18" charset="0"/>
                    <a:cs typeface="Times New Roman" pitchFamily="18" charset="0"/>
                  </a:rPr>
                  <a:t>  h </a:t>
                </a:r>
                <a:r>
                  <a:rPr lang="en-US" sz="3200" dirty="0">
                    <a:latin typeface="Times New Roman" pitchFamily="18" charset="0"/>
                    <a:cs typeface="Times New Roman" pitchFamily="18" charset="0"/>
                  </a:rPr>
                  <a:t>=68172.7</a:t>
                </a:r>
              </a:p>
              <a:p>
                <a:endParaRPr lang="en-US" sz="32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32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বা</a:t>
                </a:r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,</a:t>
                </a:r>
                <a:r>
                  <a:rPr lang="en-US" sz="3200" dirty="0" smtClean="0">
                    <a:latin typeface="Times New Roman" pitchFamily="18" charset="0"/>
                    <a:cs typeface="Times New Roman" pitchFamily="18" charset="0"/>
                  </a:rPr>
                  <a:t> 201.0624</a:t>
                </a:r>
                <a14:m>
                  <m:oMath xmlns:m="http://schemas.openxmlformats.org/officeDocument/2006/math">
                    <m:r>
                      <a:rPr lang="en-US" sz="4800" i="1">
                        <a:latin typeface="Cambria Math"/>
                        <a:ea typeface="Cambria Math"/>
                        <a:cs typeface="NikoshBAN" pitchFamily="2" charset="0"/>
                      </a:rPr>
                      <m:t>×</m:t>
                    </m:r>
                    <m:r>
                      <a:rPr lang="en-US" sz="4800" i="1">
                        <a:latin typeface="Cambria Math"/>
                        <a:ea typeface="Cambria Math"/>
                        <a:cs typeface="NikoshBAN" pitchFamily="2" charset="0"/>
                      </a:rPr>
                      <m:t>h</m:t>
                    </m:r>
                    <m:r>
                      <a:rPr lang="en-US" sz="4800" i="1">
                        <a:latin typeface="Cambria Math"/>
                        <a:ea typeface="Cambria Math"/>
                        <a:cs typeface="NikoshBAN" pitchFamily="2" charset="0"/>
                      </a:rPr>
                      <m:t>=</m:t>
                    </m:r>
                    <m:r>
                      <a:rPr lang="en-US" sz="4800" b="1" i="1" smtClean="0">
                        <a:latin typeface="Cambria Math"/>
                        <a:ea typeface="Cambria Math"/>
                        <a:cs typeface="NikoshBAN" pitchFamily="2" charset="0"/>
                      </a:rPr>
                      <m:t>  </m:t>
                    </m:r>
                  </m:oMath>
                </a14:m>
                <a:r>
                  <a:rPr lang="en-US" sz="3200" dirty="0" smtClean="0">
                    <a:latin typeface="Times New Roman" pitchFamily="18" charset="0"/>
                    <a:cs typeface="Times New Roman" pitchFamily="18" charset="0"/>
                  </a:rPr>
                  <a:t>68172.7448</a:t>
                </a:r>
                <a:endParaRPr lang="en-US" sz="3200" dirty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3200" dirty="0" err="1" smtClean="0">
                    <a:latin typeface="NikoshBAN" pitchFamily="2" charset="0"/>
                    <a:cs typeface="NikoshBAN" pitchFamily="2" charset="0"/>
                  </a:rPr>
                  <a:t>সুতরাং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উচ্চতা </a:t>
                </a:r>
                <a:r>
                  <a:rPr lang="en-US" sz="3200" dirty="0">
                    <a:latin typeface="Times New Roman" pitchFamily="18" charset="0"/>
                    <a:cs typeface="Times New Roman" pitchFamily="18" charset="0"/>
                  </a:rPr>
                  <a:t>= </a:t>
                </a:r>
                <a:r>
                  <a:rPr lang="en-US" sz="3200" dirty="0" smtClean="0">
                    <a:latin typeface="Times New Roman" pitchFamily="18" charset="0"/>
                    <a:cs typeface="Times New Roman" pitchFamily="18" charset="0"/>
                  </a:rPr>
                  <a:t>  339  (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প্রায় )   </a:t>
                </a:r>
                <a:r>
                  <a:rPr lang="en-US" sz="3200" dirty="0" err="1" smtClean="0">
                    <a:latin typeface="NikoshBAN" pitchFamily="2" charset="0"/>
                    <a:cs typeface="NikoshBAN" pitchFamily="2" charset="0"/>
                  </a:rPr>
                  <a:t>সে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. মি  . </a:t>
                </a:r>
                <a:endParaRPr lang="en-US" sz="3200" dirty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. </a:t>
                </a:r>
                <a:endParaRPr lang="en-US" sz="3200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520" t="-4089" b="-20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38928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A49E24A-BC4D-E304-52A7-59BD7420C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7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মূল্যায়ণ:</a:t>
            </a:r>
            <a:endParaRPr lang="en-US" sz="7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7C0A616-C06F-1126-6C6C-880F2FB779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613" y="1832675"/>
            <a:ext cx="10160000" cy="48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১। আয়তাকার ঘনবস্তু কাকে বলে 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 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ঘনক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ও ঘনক কর্ণ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নির্ণয়ের সুত্র  লিখ ।</a:t>
            </a:r>
          </a:p>
          <a:p>
            <a:pPr marL="0" indent="0">
              <a:buNone/>
            </a:pP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৩।  পাইপের আয়তনের  নির্ণয়ের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সুত্র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লেখ।</a:t>
            </a:r>
          </a:p>
          <a:p>
            <a:pPr marL="0" indent="0">
              <a:buNone/>
            </a:pP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৪। বেলন ও সিলিন্ডার  কি ? ব্যাখ্যা কর  ।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966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একক কাজ :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একটি সামান্তরিকে দৈর্ঘ্য 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মি.   এবং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উচ্চতা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. মি হলে ক্ষেত্রফল নির্ণয় কর ।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485" y="4339769"/>
            <a:ext cx="4731657" cy="1625601"/>
          </a:xfrm>
          <a:prstGeom prst="rect">
            <a:avLst/>
          </a:prstGeom>
        </p:spPr>
      </p:pic>
      <p:sp>
        <p:nvSpPr>
          <p:cNvPr id="4" name="Flowchart: Data 3"/>
          <p:cNvSpPr/>
          <p:nvPr/>
        </p:nvSpPr>
        <p:spPr>
          <a:xfrm>
            <a:off x="1001486" y="4151083"/>
            <a:ext cx="8055428" cy="2002971"/>
          </a:xfrm>
          <a:prstGeom prst="flowChartInputOut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244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NikoshBAN" pitchFamily="2" charset="0"/>
                <a:cs typeface="NikoshBAN" pitchFamily="2" charset="0"/>
              </a:rPr>
              <a:t>একক কাজ : 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33488"/>
            <a:ext cx="12192000" cy="5491162"/>
          </a:xfrm>
        </p:spPr>
      </p:pic>
    </p:spTree>
    <p:extLst>
      <p:ext uri="{BB962C8B-B14F-4D97-AF65-F5344CB8AC3E}">
        <p14:creationId xmlns:p14="http://schemas.microsoft.com/office/powerpoint/2010/main" val="262253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6557D5E-1965-1E1E-FD95-09ED4E602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 কাজ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780220A-C340-4780-E466-FEDAF41245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একটি  রম্বসএর  দুটি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কর্ণ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>
                <a:latin typeface="Cambria" pitchFamily="18" charset="0"/>
                <a:cs typeface="NikoshBAN" panose="02000000000000000000" pitchFamily="2" charset="0"/>
              </a:rPr>
              <a:t>6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মিটার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ও 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কর্ণ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মিটার হলে ক্ষেত্রফল ও বাহুর দৈর্ঘ্য  নির্ণয় কর 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4308764" y="4322618"/>
            <a:ext cx="14408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lowchart: Data 7"/>
          <p:cNvSpPr/>
          <p:nvPr/>
        </p:nvSpPr>
        <p:spPr>
          <a:xfrm>
            <a:off x="3893127" y="2784764"/>
            <a:ext cx="5985163" cy="3574472"/>
          </a:xfrm>
          <a:prstGeom prst="flowChartInputOut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885709" y="3380509"/>
            <a:ext cx="554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©</a:t>
            </a:r>
          </a:p>
        </p:txBody>
      </p:sp>
    </p:spTree>
    <p:extLst>
      <p:ext uri="{BB962C8B-B14F-4D97-AF65-F5344CB8AC3E}">
        <p14:creationId xmlns:p14="http://schemas.microsoft.com/office/powerpoint/2010/main" val="2145032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 কাজ 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1600"/>
            <a:ext cx="11791950" cy="5086349"/>
          </a:xfrm>
        </p:spPr>
      </p:pic>
    </p:spTree>
    <p:extLst>
      <p:ext uri="{BB962C8B-B14F-4D97-AF65-F5344CB8AC3E}">
        <p14:creationId xmlns:p14="http://schemas.microsoft.com/office/powerpoint/2010/main" val="2257088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বাড়ির কাজ </a:t>
            </a:r>
            <a:endParaRPr lang="en-US" sz="6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একটি ট্রাপিজিয়ামের সমান্তরাল বাহু  </a:t>
            </a:r>
            <a:r>
              <a:rPr lang="en-US" sz="4800" dirty="0">
                <a:latin typeface="+mj-lt"/>
                <a:cs typeface="NikoshBAN" pitchFamily="2" charset="0"/>
              </a:rPr>
              <a:t>4</a:t>
            </a:r>
            <a:r>
              <a:rPr lang="en-US" sz="4800" dirty="0" smtClean="0">
                <a:latin typeface="+mj-lt"/>
                <a:cs typeface="NikoshBAN" pitchFamily="2" charset="0"/>
              </a:rPr>
              <a:t>0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সে.মি.এবং  </a:t>
            </a:r>
            <a:r>
              <a:rPr lang="en-US" sz="4800" dirty="0">
                <a:cs typeface="NikoshBAN" pitchFamily="2" charset="0"/>
              </a:rPr>
              <a:t>4</a:t>
            </a:r>
            <a:r>
              <a:rPr lang="en-US" sz="4800" dirty="0" smtClean="0">
                <a:cs typeface="NikoshBAN" pitchFamily="2" charset="0"/>
              </a:rPr>
              <a:t>8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 সেমি. লম্ব দুরত্ব 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14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. মি হলে ক্ষেত্রফল  নির্ণয় কর 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flipH="1" flipV="1">
            <a:off x="5782577" y="5343352"/>
            <a:ext cx="169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098494" y="6400799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9157855" y="6400799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</a:t>
            </a:r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3826306" y="5705756"/>
            <a:ext cx="2563091" cy="1385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3962402" y="4322618"/>
            <a:ext cx="346364" cy="116378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 flipV="1">
            <a:off x="5749639" y="4322622"/>
            <a:ext cx="775855" cy="11776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308764" y="4322618"/>
            <a:ext cx="14408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308764" y="4322622"/>
            <a:ext cx="0" cy="11776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749636" y="4322618"/>
            <a:ext cx="0" cy="11637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962402" y="4276901"/>
            <a:ext cx="218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671456" y="5301734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6808847" y="5246325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 flipH="1">
            <a:off x="5971309" y="4179735"/>
            <a:ext cx="318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4308766" y="5615657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</a:t>
            </a:r>
            <a:endParaRPr lang="en-US" dirty="0"/>
          </a:p>
        </p:txBody>
      </p:sp>
      <p:cxnSp>
        <p:nvCxnSpPr>
          <p:cNvPr id="28" name="Straight Connector 27"/>
          <p:cNvCxnSpPr/>
          <p:nvPr/>
        </p:nvCxnSpPr>
        <p:spPr>
          <a:xfrm>
            <a:off x="4071852" y="5430991"/>
            <a:ext cx="245364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848462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বাড়ির কাজ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6411" y="1100138"/>
            <a:ext cx="4469341" cy="3579812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81100"/>
            <a:ext cx="12192000" cy="567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205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বাড়ির কাজ 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2" y="1191495"/>
            <a:ext cx="10986655" cy="5666509"/>
          </a:xfrm>
        </p:spPr>
      </p:pic>
    </p:spTree>
    <p:extLst>
      <p:ext uri="{BB962C8B-B14F-4D97-AF65-F5344CB8AC3E}">
        <p14:creationId xmlns:p14="http://schemas.microsoft.com/office/powerpoint/2010/main" val="201718552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B0AFD3E-B421-1117-7A14-E8ECF3010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9600" dirty="0"/>
              <a:t>			</a:t>
            </a:r>
            <a:r>
              <a:rPr lang="en-US" sz="9600" dirty="0" smtClean="0"/>
              <a:t> </a:t>
            </a:r>
            <a:r>
              <a:rPr lang="en-US" sz="107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53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0138"/>
            <a:ext cx="12020550" cy="57578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25797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1277</TotalTime>
  <Words>694</Words>
  <Application>Microsoft Office PowerPoint</Application>
  <PresentationFormat>Custom</PresentationFormat>
  <Paragraphs>134</Paragraphs>
  <Slides>26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Angles</vt:lpstr>
      <vt:lpstr>      শিক্ষার্থীদের আন্তরিক শুভেচ্ছা </vt:lpstr>
      <vt:lpstr>স্বাগতম ও লাল গোলাপের অভিন্দন ও শুভেচ্ছা  ।</vt:lpstr>
      <vt:lpstr>শিক্ষক পরিচিতি</vt:lpstr>
      <vt:lpstr>   পাঠ পরিচিতি </vt:lpstr>
      <vt:lpstr>শিখনফল জানতে পারবে  :</vt:lpstr>
      <vt:lpstr>আজকের পাঠ : আয়তাকার ঘনবস্তু </vt:lpstr>
      <vt:lpstr>   উদ্দিপক একটি লোহার পাইপের ভিতরের  ব্যাস ও  বাইরের ব্যাস যথাক্রমে 30  সে,মি  ও 32 সে.মি  এবং পাইপের উচ্চতা  5  মিটার  । এক ঘন সে. মিটার লোহার ওজন  7.2 গ্রাম  হলে  পাইপের লোহার ওজন নির্ণয় কর  । </vt:lpstr>
      <vt:lpstr>নিচের চিত্র লক্ষ্য কর : </vt:lpstr>
      <vt:lpstr>ছবি  </vt:lpstr>
      <vt:lpstr>প্রশ্ন </vt:lpstr>
      <vt:lpstr>প্রশ্নের সমাধান :</vt:lpstr>
      <vt:lpstr>সমাধান </vt:lpstr>
      <vt:lpstr>সমাধান </vt:lpstr>
      <vt:lpstr>সমাধান </vt:lpstr>
      <vt:lpstr>PowerPoint Presentation</vt:lpstr>
      <vt:lpstr>PowerPoint Presentation</vt:lpstr>
      <vt:lpstr>সমাধান গ</vt:lpstr>
      <vt:lpstr>মূল্যায়ণ:</vt:lpstr>
      <vt:lpstr>একক কাজ : </vt:lpstr>
      <vt:lpstr>একক কাজ : </vt:lpstr>
      <vt:lpstr>দলীয় কাজ </vt:lpstr>
      <vt:lpstr>দলীয় কাজ </vt:lpstr>
      <vt:lpstr>বাড়ির কাজ </vt:lpstr>
      <vt:lpstr>বাড়ির কাজ </vt:lpstr>
      <vt:lpstr>বাড়ির কাজ </vt:lpstr>
      <vt:lpstr>    ধন্যবাদ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 10 Pro</dc:creator>
  <cp:lastModifiedBy>PC</cp:lastModifiedBy>
  <cp:revision>450</cp:revision>
  <dcterms:created xsi:type="dcterms:W3CDTF">2023-08-19T03:06:08Z</dcterms:created>
  <dcterms:modified xsi:type="dcterms:W3CDTF">2026-08-15T11:48:01Z</dcterms:modified>
</cp:coreProperties>
</file>