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1792" y="206514"/>
            <a:ext cx="6370655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Noto Sans Bengali"/>
              </a:defRPr>
            </a:pPr>
            <a:r>
              <a:rPr sz="4000">
                <a:solidFill>
                  <a:schemeClr val="tx2"/>
                </a:solidFill>
              </a:rPr>
              <a:t>মহাকাশ ও পৃথিবী–মহাকর্ষ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5926" y="1145232"/>
            <a:ext cx="421301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46B9D7"/>
                </a:solidFill>
                <a:latin typeface="Noto Sans Bengali"/>
              </a:defRPr>
            </a:pPr>
            <a:r>
              <a:rPr sz="2400"/>
              <a:t>৮ম শ্রেণি • বিজ্ঞান • ৭ম অধ্যায়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</a:t>
            </a:r>
          </a:p>
        </p:txBody>
      </p:sp>
      <p:pic>
        <p:nvPicPr>
          <p:cNvPr id="13" name="Picture 12" descr="Solar_sys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83" y="1933574"/>
            <a:ext cx="10930597" cy="466839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638757" y="252680"/>
            <a:ext cx="4142935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Hubot Sans Bold" charset="0"/>
              </a:rPr>
              <a:t> </a:t>
            </a:r>
            <a:r>
              <a:rPr lang="bn-IN" dirty="0" smtClean="0">
                <a:latin typeface="Hubot Sans Bold" charset="0"/>
              </a:rPr>
              <a:t>  </a:t>
            </a:r>
            <a:r>
              <a:rPr lang="en-US" sz="2000" dirty="0" err="1" smtClean="0">
                <a:latin typeface="Hubot Sans Bold" charset="0"/>
              </a:rPr>
              <a:t>মোছাঃ</a:t>
            </a:r>
            <a:r>
              <a:rPr lang="en-US" sz="2000" dirty="0" smtClean="0">
                <a:latin typeface="Hubot Sans Bold" charset="0"/>
              </a:rPr>
              <a:t> </a:t>
            </a:r>
            <a:r>
              <a:rPr lang="en-US" sz="2000" dirty="0" err="1" smtClean="0">
                <a:latin typeface="Hubot Sans Bold" charset="0"/>
              </a:rPr>
              <a:t>নাসরিন</a:t>
            </a:r>
            <a:r>
              <a:rPr lang="en-US" sz="2000" dirty="0" smtClean="0">
                <a:latin typeface="Hubot Sans Bold" charset="0"/>
              </a:rPr>
              <a:t> </a:t>
            </a:r>
            <a:r>
              <a:rPr lang="en-US" sz="2000" dirty="0" err="1" smtClean="0">
                <a:latin typeface="Hubot Sans Bold" charset="0"/>
              </a:rPr>
              <a:t>নাহার</a:t>
            </a:r>
            <a:endParaRPr lang="en-US" sz="2000" dirty="0" smtClean="0">
              <a:latin typeface="Hubot Sans Bold" charset="0"/>
            </a:endParaRPr>
          </a:p>
          <a:p>
            <a:r>
              <a:rPr lang="en-US" sz="2000" dirty="0" smtClean="0">
                <a:latin typeface="Hubot Sans Bold" charset="0"/>
              </a:rPr>
              <a:t>   </a:t>
            </a:r>
            <a:r>
              <a:rPr lang="en-US" sz="2000" dirty="0" err="1" smtClean="0">
                <a:latin typeface="Hubot Sans Bold" charset="0"/>
              </a:rPr>
              <a:t>সহকারী</a:t>
            </a:r>
            <a:r>
              <a:rPr lang="en-US" sz="2000" dirty="0" smtClean="0">
                <a:latin typeface="Hubot Sans Bold" charset="0"/>
              </a:rPr>
              <a:t> </a:t>
            </a:r>
            <a:r>
              <a:rPr lang="en-US" sz="2000" dirty="0" err="1" smtClean="0">
                <a:latin typeface="Hubot Sans Bold" charset="0"/>
              </a:rPr>
              <a:t>শিক্ষক</a:t>
            </a:r>
            <a:r>
              <a:rPr lang="en-US" sz="2000" dirty="0" smtClean="0">
                <a:latin typeface="Hubot Sans Bold" charset="0"/>
              </a:rPr>
              <a:t>(ICT)</a:t>
            </a:r>
          </a:p>
          <a:p>
            <a:r>
              <a:rPr lang="en-US" sz="2000" dirty="0" smtClean="0">
                <a:latin typeface="Hubot Sans Bold" charset="0"/>
              </a:rPr>
              <a:t>   </a:t>
            </a:r>
            <a:r>
              <a:rPr lang="en-US" sz="2000" dirty="0" err="1" smtClean="0">
                <a:latin typeface="Hubot Sans Bold" charset="0"/>
              </a:rPr>
              <a:t>মকিমপুর</a:t>
            </a:r>
            <a:r>
              <a:rPr lang="en-US" sz="2000" dirty="0" smtClean="0">
                <a:latin typeface="Hubot Sans Bold" charset="0"/>
              </a:rPr>
              <a:t> </a:t>
            </a:r>
            <a:r>
              <a:rPr lang="en-US" sz="2000" dirty="0" err="1" smtClean="0">
                <a:latin typeface="Hubot Sans Bold" charset="0"/>
              </a:rPr>
              <a:t>মাধ্যমিক</a:t>
            </a:r>
            <a:r>
              <a:rPr lang="en-US" sz="2000" dirty="0" smtClean="0">
                <a:latin typeface="Hubot Sans Bold" charset="0"/>
              </a:rPr>
              <a:t> </a:t>
            </a:r>
            <a:r>
              <a:rPr lang="en-US" sz="2000" dirty="0" err="1" smtClean="0">
                <a:latin typeface="Hubot Sans Bold" charset="0"/>
              </a:rPr>
              <a:t>বিদ্যালয়</a:t>
            </a:r>
            <a:endParaRPr lang="en-US" sz="2000" dirty="0" smtClean="0">
              <a:latin typeface="Hubot Sans Bold" charset="0"/>
            </a:endParaRPr>
          </a:p>
          <a:p>
            <a:r>
              <a:rPr lang="en-US" sz="2000" dirty="0" smtClean="0">
                <a:latin typeface="Hubot Sans Bold" charset="0"/>
              </a:rPr>
              <a:t>   </a:t>
            </a:r>
            <a:r>
              <a:rPr lang="en-US" sz="2000" dirty="0" err="1" smtClean="0">
                <a:latin typeface="Hubot Sans Bold" charset="0"/>
              </a:rPr>
              <a:t>হরিণাকুন্ড,ঝিনাইদহ</a:t>
            </a:r>
            <a:r>
              <a:rPr lang="en-US" sz="2000" dirty="0" smtClean="0">
                <a:latin typeface="Hubot Sans Bold" charset="0"/>
              </a:rPr>
              <a:t>।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2002471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200"/>
              <a:t>শিখনফল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309251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2400"/>
              <a:t>পাঠ শেষে শিক্ষার্থীরা—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মহাকর্ষ ও অভিকর্ষ ব্যাখ্যা করতে পারবে।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30552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নিউটনের মহাকর্ষ সূত্রের বক্তব্য বলতে পারবে।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43784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অভিকর্ষজ ত্বরণ (g) ও ওজন ব্যাখ্যা করতে পারবে।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557016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ভর ও ওজনের পার্থক্য শনাক্ত করতে পারবে।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270248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সহজ গাণিতিক সমস্যা সমাধান করতে পারবে।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082018" y="329625"/>
            <a:ext cx="2420856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4000"/>
              <a:t>চিন্তা করো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62023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একটি বল ছেড়ে দিলে নিচে পড়ে কেন?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30552"/>
            <a:ext cx="557716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পৃথিবী সূর্যের চারদিকে ঘোরে কেন?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43784"/>
            <a:ext cx="636744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চাঁদ পৃথিবীকে কেন্দ্র করে থাকে কীভাবে?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557016"/>
            <a:ext cx="592021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পাহাড়ে উঠলে ওজন কি একই থাকে?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3</a:t>
            </a:r>
          </a:p>
        </p:txBody>
      </p:sp>
      <p:pic>
        <p:nvPicPr>
          <p:cNvPr id="11" name="Picture 10" descr="মনননন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059" y="329625"/>
            <a:ext cx="4375052" cy="51769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144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276710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600"/>
              <a:t>মহাকর্ষ কী?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651011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2800"/>
              <a:t>মহাবিশ্বের বস্তুসমূহের পারস্পরিক আকর্ষণ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3708" y="1525042"/>
            <a:ext cx="92961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3200"/>
              <a:t>যেকোনো দুটি ভরযুক্ত বস্তুর মধ্যে আকর্ষণ বল থাকে।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066" y="2109817"/>
            <a:ext cx="87802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3200"/>
              <a:t>এই আকর্ষণ বলকে মহাকর্ষ বলা হয়।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3708" y="2571482"/>
            <a:ext cx="89306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3200"/>
              <a:t>সূর্য–পৃথিবী ও পৃথিবী–চাঁদের আকর্ষণ এর উদাহরণ।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4</a:t>
            </a:r>
          </a:p>
        </p:txBody>
      </p:sp>
      <p:pic>
        <p:nvPicPr>
          <p:cNvPr id="10" name="Picture 9" descr="ুুুুুু্্ে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3438144"/>
            <a:ext cx="10772334" cy="3346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-73152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21140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600"/>
              <a:t>মহাকর্ষ ও অভিকর্ষ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302679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2800"/>
              <a:t>দুটি ধারণার সম্পর্ক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77444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400"/>
              <a:t>মহাকর্ষ: যেকোনো দুটি ভরযুক্ত বস্তুর পারস্পরিক আকর্ষণ।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8985"/>
            <a:ext cx="1046953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400"/>
              <a:t>অভিকর্ষ: পৃথিবী কোনো বস্তুকে তার কেন্দ্রের দিকে যে আকর্ষণ বল প্রয়োগ করে</a:t>
            </a:r>
            <a:r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2874" y="2340650"/>
            <a:ext cx="81592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400"/>
              <a:t>অভিকর্ষ হলো পৃথিবীর মহাকর্ষীয় আকর্ষণের বিশেষ রূপ।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5</a:t>
            </a:r>
          </a:p>
        </p:txBody>
      </p:sp>
      <p:pic>
        <p:nvPicPr>
          <p:cNvPr id="11" name="Picture 10" descr="jFaqrJF4ZpsL8u6iX4rtu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3024555"/>
            <a:ext cx="10991088" cy="3577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5320687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4000"/>
              <a:t>নিউটনের মহাকর্ষ সূত্র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2669" y="1376065"/>
            <a:ext cx="214834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3600"/>
              <a:t>মূল বক্তব্য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5083" y="2405575"/>
            <a:ext cx="680346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মহাকর্ষ বল ভরের গুণফলের সমানুপাতিক।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179298"/>
            <a:ext cx="475162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rPr sz="2800"/>
              <a:t>• দূরত্বের বর্গের ব্যস্তানুপাতিক।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8806" y="4135902"/>
            <a:ext cx="360226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rPr sz="2800"/>
              <a:t>• সূত্র: F = G m₁m₂ / r²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134708"/>
            <a:ext cx="412164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G হলো মহাকর্ষীয় ধ্রুবক।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6</a:t>
            </a:r>
          </a:p>
        </p:txBody>
      </p:sp>
      <p:pic>
        <p:nvPicPr>
          <p:cNvPr id="11" name="Picture 10" descr="ম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726" y="320040"/>
            <a:ext cx="4684540" cy="6281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5604419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600"/>
              <a:t>সূত্র থেকে কী বোঝা যায়?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13841" y="1499175"/>
            <a:ext cx="234872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3200"/>
              <a:t>চিত্র ও ধারণা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3212" y="2844225"/>
            <a:ext cx="470673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3200"/>
              <a:t>m₁ বা m₂ বাড়লে F বাড়ে।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3212" y="3699803"/>
            <a:ext cx="417934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3200"/>
              <a:t>দূরত্ব r বাড়লে F কমে।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517839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3200"/>
              <a:t>দূরত্ব দ্বিগুণ হলে, অন্য সব অপরিবর্তিত থাকলে বল ১/৪ হয়।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09489" y="320040"/>
            <a:ext cx="441819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600"/>
              <a:t>অভিকর্ষজ ত্বরণ (g)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27686" y="894100"/>
            <a:ext cx="539442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2800"/>
              <a:t>পৃথিবীর কাছে পতনশীল বস্তুর ত্বরণ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107065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400"/>
              <a:t>পৃথিবীর অভিকর্ষের কারণে মুক্তভাবে পতনশীল বস্তুর ত্বরণকে অভিকর্ষজ ত্বরণ বলে।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30552"/>
            <a:ext cx="671530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400"/>
              <a:t>পৃথিবীর পৃষ্ঠের কাছে g ≈ 9.8 m/s² (প্রায় 10 m/s²)।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43784"/>
            <a:ext cx="67698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400"/>
              <a:t>g-এর মান স্থানভেদে সামান্য পরিবর্তিত হতে পারে।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8</a:t>
            </a:r>
          </a:p>
        </p:txBody>
      </p:sp>
      <p:pic>
        <p:nvPicPr>
          <p:cNvPr id="10" name="Picture 9" descr="ররর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169" y="3305448"/>
            <a:ext cx="6757035" cy="3296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270458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600"/>
              <a:t>ভর ও ওজন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27274" y="1706491"/>
            <a:ext cx="359322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3200"/>
              <a:t>Mass বনাম Weight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998970"/>
            <a:ext cx="652133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ভর: বস্তুর পদার্থের পরিমাণ; SI একক kg।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248443"/>
            <a:ext cx="775564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ওজন: বস্তুর ওপর পৃথিবীর অভিকর্ষ বল; W = mg।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9069" y="5233182"/>
            <a:ext cx="493115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ওজনের SI একক নিউটন (N)।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9069" y="6261628"/>
            <a:ext cx="949009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ভর অপরিবর্তিত থাকতে পারে, কিন্তু g বদলালে ওজন বদলায়।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9</a:t>
            </a:r>
          </a:p>
        </p:txBody>
      </p:sp>
      <p:pic>
        <p:nvPicPr>
          <p:cNvPr id="11" name="Picture 10" descr="ুুুুুুুুুুুহকগ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3502" y="320040"/>
            <a:ext cx="4206240" cy="6080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221887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200"/>
              <a:t>চাঁদে ওজন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17851" y="1499175"/>
            <a:ext cx="199605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3200"/>
              <a:t>কেন কম?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91508"/>
            <a:ext cx="708238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চাঁদের অভিকর্ষ পৃথিবীর তুলনায় অনেক কম</a:t>
            </a:r>
            <a:r>
              <a:rPr sz="3200"/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6948" y="3319975"/>
            <a:ext cx="810670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একই বস্তুর ভর একই থাকলেও চাঁদে ওজন কম হবে।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07766"/>
            <a:ext cx="405271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rPr sz="2800"/>
              <a:t>• মনে রাখো: ভর ≠ ওজন।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10</a:t>
            </a:r>
          </a:p>
        </p:txBody>
      </p:sp>
      <p:pic>
        <p:nvPicPr>
          <p:cNvPr id="10" name="Picture 9" descr="ংিুপনরপ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3654" y="320040"/>
            <a:ext cx="3625746" cy="59963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71795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600"/>
              <a:t>উদাহরণ: ওজন নির্ণয়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355417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2800"/>
              <a:t>সহজ গাণিতিক সমস্যা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89084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rPr sz="3200"/>
              <a:t>প্রশ্ন: ভর 50 kg হলে পৃথিবীতে ওজন কত? (g = 9.8 m/s²)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30552"/>
            <a:ext cx="668484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rPr sz="3200"/>
              <a:t>সমাধান: W = mg = 50 × 9.8 = 490 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43784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উত্তর: 490 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11</a:t>
            </a:r>
          </a:p>
        </p:txBody>
      </p:sp>
      <p:pic>
        <p:nvPicPr>
          <p:cNvPr id="11" name="Picture 10" descr="The_Blue_Marble_(remastered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3181409"/>
            <a:ext cx="6858000" cy="2994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532870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600"/>
              <a:t>দৈনন্দিন জীবনে মহাকর্ষ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239681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2800"/>
              <a:t>বাস্তব উদাহরণ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368081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বৃষ্টির পানি নিচে পড়ে।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30552"/>
            <a:ext cx="559961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400"/>
              <a:t>আমরা মাটির ওপর দাঁড়িয়ে থাকতে পারি।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43784"/>
            <a:ext cx="506420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400"/>
              <a:t>নদীর পানি নিচের দিকে প্রবাহিত হয়।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1991" y="3557016"/>
            <a:ext cx="642355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400"/>
              <a:t>পৃথিবী সূর্যকে এবং চাঁদ পৃথিবীকে প্রদক্ষিণ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12</a:t>
            </a:r>
          </a:p>
        </p:txBody>
      </p:sp>
      <p:pic>
        <p:nvPicPr>
          <p:cNvPr id="11" name="Picture 10" descr="1_UUjyBbrelmyiNjH5qakHW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544" y="701978"/>
            <a:ext cx="5057335" cy="5472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417293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600"/>
              <a:t>শ্রেণিকক্ষ কার্যক্রম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3074" y="443151"/>
            <a:ext cx="4478206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2800"/>
              <a:t>দলীয় </a:t>
            </a:r>
            <a:r>
              <a:rPr sz="2800" smtClean="0"/>
              <a:t>আলোচনা</a:t>
            </a:r>
            <a:r>
              <a:rPr lang="bn-IN" sz="2800" dirty="0" smtClean="0"/>
              <a:t>   ২০ মিনিট </a:t>
            </a:r>
            <a:endParaRPr sz="2800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148263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3200"/>
              <a:t>একটি নিরাপদ ছোট বল ছেড়ে পর্যবেক্ষণ করো—কেন নিচে গেল?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30552"/>
            <a:ext cx="533030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3200"/>
              <a:t>ভর ও ওজনের পার্থক্য লিখো</a:t>
            </a:r>
            <a:r>
              <a:rPr sz="2400"/>
              <a:t>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43784"/>
            <a:ext cx="682270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3200"/>
              <a:t>সূত্রের প্রতিটি রাশির অর্থ ব্যাখ্যা করো।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557016"/>
            <a:ext cx="676659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3200"/>
              <a:t>একটি W = mg সমস্যা সমাধান করো।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13</a:t>
            </a:r>
          </a:p>
        </p:txBody>
      </p:sp>
      <p:pic>
        <p:nvPicPr>
          <p:cNvPr id="11" name="Picture 10" descr="্িিিিিিিিিিিি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482" y="4324671"/>
            <a:ext cx="7261566" cy="2460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73152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3526928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4000"/>
              <a:t>ধারণা মানচিত্র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277" y="1477108"/>
            <a:ext cx="3397386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2800"/>
              <a:t>এক নজরে পুরো পাঠ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4276" y="2599006"/>
            <a:ext cx="603402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rPr sz="3200"/>
              <a:t>মহাকর্ষ → অভিকর্ষ → g → ওজন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460652"/>
            <a:ext cx="743825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rPr sz="3200"/>
              <a:t>ভর (m) + অভিকর্ষজ ত্বরণ (g) → W = mg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431323"/>
            <a:ext cx="674255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rPr sz="3200"/>
              <a:t>দুটি বস্তুর ভর ও দূরত্ব → মহাকর্ষ বল 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14</a:t>
            </a:r>
          </a:p>
        </p:txBody>
      </p:sp>
      <p:pic>
        <p:nvPicPr>
          <p:cNvPr id="11" name="Picture 10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312" y="126902"/>
            <a:ext cx="4055745" cy="3333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271580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600"/>
              <a:t>সারসংক্ষেপ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14400"/>
            <a:ext cx="337624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0">
                <a:solidFill>
                  <a:srgbClr val="1E5AAA"/>
                </a:solidFill>
                <a:latin typeface="Noto Sans Bengali"/>
              </a:defRPr>
            </a:pPr>
            <a:r>
              <a:rPr sz="2800"/>
              <a:t>আজ আমরা শিখলাম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39879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rPr sz="2800"/>
              <a:t>• মহাকর্ষ ও অভিকর্ষ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30552"/>
            <a:ext cx="367921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নিউটনের মহাকর্ষ সূত্র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43784"/>
            <a:ext cx="28909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rPr sz="2800"/>
              <a:t>• অভিকর্ষজ ত্বরণ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557016"/>
            <a:ext cx="214033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ভর ও ওজন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270248"/>
            <a:ext cx="159210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W = mg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948" y="4793468"/>
            <a:ext cx="502894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• </a:t>
            </a:r>
            <a:r>
              <a:rPr sz="2800"/>
              <a:t>বাস্তব জীবনে মহাকর্ষের প্রয়োগ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16</a:t>
            </a:r>
          </a:p>
        </p:txBody>
      </p:sp>
      <p:pic>
        <p:nvPicPr>
          <p:cNvPr id="13" name="Picture 12" descr="িনকগপগক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703" y="453233"/>
            <a:ext cx="5897177" cy="5827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-73152"/>
            <a:ext cx="12191695" cy="69311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90148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C1C3C"/>
                </a:solidFill>
                <a:latin typeface="Noto Sans Bengali"/>
              </a:defRPr>
            </a:pPr>
            <a:r>
              <a:rPr sz="3600"/>
              <a:t>মূল্যায়ন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১. মহাকর্ষ কী?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30552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২. অভিকর্ষ কাকে বলে?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843784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৩. নিউটনের মহাকর্ষ সূত্র লেখ।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557016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৪. g-এর আনুমানিক মান কত?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270248"/>
            <a:ext cx="105156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0">
                <a:solidFill>
                  <a:srgbClr val="232D3C"/>
                </a:solidFill>
                <a:latin typeface="Noto Sans Bengali"/>
              </a:defRPr>
            </a:pPr>
            <a:r>
              <a:t>৫. ভর ও ওজনের একটি পার্থক্য লেখ।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601968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0">
                <a:solidFill>
                  <a:srgbClr val="FFFFFF"/>
                </a:solidFill>
                <a:latin typeface="Noto Sans Bengali"/>
              </a:defRPr>
            </a:pPr>
            <a:r>
              <a:t>15</a:t>
            </a:r>
          </a:p>
        </p:txBody>
      </p:sp>
      <p:pic>
        <p:nvPicPr>
          <p:cNvPr id="13" name="Picture 12" descr="ুুুুুুুু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8942" y="320040"/>
            <a:ext cx="6013938" cy="53816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613</Words>
  <Application>Microsoft Macintosh PowerPoint</Application>
  <PresentationFormat>Custom</PresentationFormat>
  <Paragraphs>107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HP</cp:lastModifiedBy>
  <cp:revision>16</cp:revision>
  <dcterms:created xsi:type="dcterms:W3CDTF">2013-01-27T09:14:16Z</dcterms:created>
  <dcterms:modified xsi:type="dcterms:W3CDTF">2026-08-15T11:11:09Z</dcterms:modified>
  <cp:category/>
</cp:coreProperties>
</file>