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73" r:id="rId5"/>
    <p:sldId id="272" r:id="rId6"/>
    <p:sldId id="271" r:id="rId7"/>
    <p:sldId id="270" r:id="rId8"/>
    <p:sldId id="269" r:id="rId9"/>
    <p:sldId id="268" r:id="rId10"/>
    <p:sldId id="267" r:id="rId11"/>
    <p:sldId id="266" r:id="rId12"/>
    <p:sldId id="265" r:id="rId13"/>
    <p:sldId id="264" r:id="rId14"/>
    <p:sldId id="263" r:id="rId15"/>
    <p:sldId id="260" r:id="rId16"/>
    <p:sldId id="262" r:id="rId17"/>
    <p:sldId id="261" r:id="rId18"/>
    <p:sldId id="259" r:id="rId19"/>
    <p:sldId id="258" r:id="rId20"/>
    <p:sldId id="257" r:id="rId21"/>
    <p:sldId id="276" r:id="rId22"/>
    <p:sldId id="278" r:id="rId23"/>
    <p:sldId id="277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B0C9C-E96E-E53C-1610-0A02A0229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009F9-E6C1-0B4C-D996-706634ECE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15360-6DC2-3B8C-5108-F882D7CD6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EDD79-E144-39E5-E78F-3099E0266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14EC3-D51F-8B17-B499-82201BCD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8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75E0B-46A2-3A93-49E4-81C8B056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DA036-F912-58DC-15A8-DA18627B4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1D745-4C9B-D7AF-923E-146BC45A4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1381E-69C9-8A4C-7041-DEDBF472C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151EE-F98C-1616-3768-AD2CA36E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34FFB-9A51-FE2D-8297-233E657F1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516BD-E9E4-0E45-2491-66CF00E2C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CD76A-4A23-5D70-3F96-2ED26DDFB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5FA06-8DE9-0A9C-A553-FA1AC0AF6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5BC19-A719-9DE5-249A-B80F86DE8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1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B05EC-F9D4-749A-BCEF-C90F4CC73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0B97B-FD01-848C-DC24-5183D6FA1A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98B22A-DD88-FE08-CE19-9824FB8C4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4A435-696E-F0BD-69C1-B56C4BC3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3FE01-3BA1-5816-7D2A-77A5190CA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F53944-0E32-B066-740E-D5BF1554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5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A1F13-256A-EC89-71EA-71250CBA4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5EDF5-05E8-3855-6034-7C0F03B43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BBC07-F301-22E9-DBC7-07D7CE0A7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9B5E4C-8888-99A9-40D7-7FEB943BF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8823F8-8E55-06FD-FCE2-856ADA5136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75DAFD-8CC2-E86F-FD95-BC08B72E1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67B99-EBF5-E25D-CC9E-9287E6DD5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2C7F72-09FF-7B12-93FB-B7F28523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6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B149-7E90-86A0-118E-C26A58F9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3EB8E4-28DC-C307-43E6-24FDD53F0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E5FCC-24C3-B534-60C0-6DB796E4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50CE3-726A-1D02-2C4D-FE97FA91D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29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CB69C3-2A91-A1F7-D656-4D67839B2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1312EC-3D90-EF83-A74A-1F609DFDD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BDB10-5F76-54EA-BD9D-5363E9C1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0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79C79-55BF-2410-92FD-6B93BACC1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BB008-CE7E-1420-6183-8A1A74D90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FEDC0-4707-0420-3850-085C53FE1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B4617-1A58-C2A7-D541-C6E69A3E8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AFCFA-467B-92DE-E365-3A8DAC9D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0872B-508F-65A6-A058-BBED46DD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6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F40A-8DA5-A2B8-4AB2-69C65AB07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FAFAEC-BF35-0A77-5530-AC839F7E2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36378-6558-CE77-27D2-8CF0A1C4C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4D1C8-54B7-E222-20DE-F4B8513E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ED780-EAD0-DBAB-7AC9-CDBEF6566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F27E4-B069-431C-5E8E-C2297E21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495A7-A332-5796-CBCA-09D20F705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D7F18-10E1-7C62-1095-3AEF1EC38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EA09C-BD70-1397-A1BA-BE8FB96D0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E8C36-35F9-DF29-682E-4655E04CB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CE9C6-35C6-FE3F-B458-72625AB4C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7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32954D-BECA-E196-C23C-C6D56A552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F19F8-2002-41CC-E0B2-E518FB884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0B7D9-C779-F372-C329-A147FFD8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467A2-982D-6480-DBFA-9C7A6B9C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006BB-149B-C5D0-A19F-81C4AAA8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7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A48F6-DAE3-B1E9-58BF-F7995093F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F1BE0-D4F3-D563-E16E-FE4220BFC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83056-2525-E4C5-B0A9-ADB9160565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587ED-0244-4017-8D04-3BD63867987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E58AB-DC71-DAD5-31FE-9B8B132DC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C8DF9-4FE8-0993-83B4-3949A9144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0EA54-DC77-42B1-AB5D-315A55C3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9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686522-AABF-97B5-7703-A188C856CE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974B92-5AFB-B680-9DBA-7ADA09C24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59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A254B-9CDE-A509-9246-7266863D6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70FFE9-6A31-D4E5-4E73-C1453EB098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348501-A00F-0689-2D09-201709603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654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C88D9-B76D-A8C5-613B-CBB76E077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044A2C-3B16-D2E6-72B7-D9CAB22B93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কতটুকু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জানো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১.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২.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৩.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৪.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বাকিতে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৫.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9B261C-D1AA-5471-C327-3F966BECEC0B}"/>
              </a:ext>
            </a:extLst>
          </p:cNvPr>
          <p:cNvSpPr/>
          <p:nvPr/>
        </p:nvSpPr>
        <p:spPr>
          <a:xfrm>
            <a:off x="2608289" y="509666"/>
            <a:ext cx="6100996" cy="8394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68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5458D-27FA-7E16-981B-FFFF1E236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9E455D-167A-4B2F-E466-714A5B3F15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70FF74-A7FE-B3E5-51E0-C1589E874F13}"/>
              </a:ext>
            </a:extLst>
          </p:cNvPr>
          <p:cNvSpPr txBox="1"/>
          <p:nvPr/>
        </p:nvSpPr>
        <p:spPr>
          <a:xfrm>
            <a:off x="1064302" y="749508"/>
            <a:ext cx="983354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ট্রেডার্সে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ক্রেতা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৫,০০০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কিছুক্ষণ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পাওনাদার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৮,০০০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বিকেলে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আসবাবপত্র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হলো।দিন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— “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দিয়েছিও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?”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হিসাবরক্ষক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তাসমীমকে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—“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দিয়েছিও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এগুলোর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?”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তাসমীম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অবশ্যই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2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A008A-F5FC-BB97-C2EE-8E8AB2C0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27C042-2369-08B5-478B-8A11BAA530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0BAA78-6023-3AEF-2319-1EA5AFDF106C}"/>
              </a:ext>
            </a:extLst>
          </p:cNvPr>
          <p:cNvSpPr/>
          <p:nvPr/>
        </p:nvSpPr>
        <p:spPr>
          <a:xfrm>
            <a:off x="4302176" y="779489"/>
            <a:ext cx="3642611" cy="11692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78B06-A472-254F-6572-719A593B63EA}"/>
              </a:ext>
            </a:extLst>
          </p:cNvPr>
          <p:cNvSpPr/>
          <p:nvPr/>
        </p:nvSpPr>
        <p:spPr>
          <a:xfrm>
            <a:off x="1873770" y="2473377"/>
            <a:ext cx="8604355" cy="1289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46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EA5C7-B382-B33B-3F2E-1033E1561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79FEAB-E571-D9B4-972D-6D43BFD999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63727B-45CF-D7D2-CEBE-2B981187A813}"/>
              </a:ext>
            </a:extLst>
          </p:cNvPr>
          <p:cNvSpPr/>
          <p:nvPr/>
        </p:nvSpPr>
        <p:spPr>
          <a:xfrm>
            <a:off x="2668249" y="614597"/>
            <a:ext cx="6610662" cy="9293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(Learning Outcomes)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A4C7AC-2135-DCBB-7A06-0346EB9B92E8}"/>
              </a:ext>
            </a:extLst>
          </p:cNvPr>
          <p:cNvSpPr txBox="1"/>
          <p:nvPr/>
        </p:nvSpPr>
        <p:spPr>
          <a:xfrm>
            <a:off x="1558977" y="2188564"/>
            <a:ext cx="86343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১.নগদ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২.নগদ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৩.নগদ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প্রস্তুত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70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6A9BA-8C6A-EBF9-CCE6-4830D30F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8FB75A-D16F-1784-E854-47A824774DD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3B022A-BFD3-FEFD-3302-F2334FA00240}"/>
              </a:ext>
            </a:extLst>
          </p:cNvPr>
          <p:cNvSpPr txBox="1"/>
          <p:nvPr/>
        </p:nvSpPr>
        <p:spPr>
          <a:xfrm>
            <a:off x="1004341" y="614597"/>
            <a:ext cx="100883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লেনদেনসমূহ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ক্রমানুসারে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লিপিবদ্ধ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⭐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আসছে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⬇️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দেনাদারের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81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1A9B5-4A2C-32C9-3E37-4AB2F1023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F02571-74CD-285D-F472-6FF4F5381F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496172-26F1-0A0D-A5FD-09DE4AEA96E4}"/>
              </a:ext>
            </a:extLst>
          </p:cNvPr>
          <p:cNvSpPr txBox="1"/>
          <p:nvPr/>
        </p:nvSpPr>
        <p:spPr>
          <a:xfrm>
            <a:off x="1079292" y="829442"/>
            <a:ext cx="101033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প্রাপ্তির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কতিপয়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নিম্নরুপ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১০,০০০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➡️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➡️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➡️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202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8E7ED-0AAF-987C-C4B0-A3CB3A5B3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D5BDBC-4B47-8788-6233-E2E71CE226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887978-B82D-99C5-2DAE-099E0CE62670}"/>
              </a:ext>
            </a:extLst>
          </p:cNvPr>
          <p:cNvSpPr txBox="1"/>
          <p:nvPr/>
        </p:nvSpPr>
        <p:spPr>
          <a:xfrm>
            <a:off x="809469" y="854439"/>
            <a:ext cx="1062802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লেনদেনসমূহ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ক্রমানুসারে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লিপিবদ্ধ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⭐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-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⬇️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পাওনাদারকে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বেতন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28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16950-9BE0-C22C-4E98-2E311A08A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F516C1-2878-160E-0D89-7207F61930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4B0F72-5B3F-F6D8-E29D-AAFA4C0B14A0}"/>
              </a:ext>
            </a:extLst>
          </p:cNvPr>
          <p:cNvSpPr txBox="1"/>
          <p:nvPr/>
        </p:nvSpPr>
        <p:spPr>
          <a:xfrm>
            <a:off x="1334123" y="809469"/>
            <a:ext cx="999843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প্রদানের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কতিপয়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endParaRPr lang="en-US" sz="32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৮,০০০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➡️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৬,০০০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➡️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➡️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2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D3950-9160-A681-81D8-470DBCD23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C7C82D-B147-00AD-2A8F-C0F6E0EEF1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E4404B1-C671-4028-1079-1AA1EE2CC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741485"/>
              </p:ext>
            </p:extLst>
          </p:nvPr>
        </p:nvGraphicFramePr>
        <p:xfrm>
          <a:off x="919398" y="1768839"/>
          <a:ext cx="10638018" cy="2520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259">
                  <a:extLst>
                    <a:ext uri="{9D8B030D-6E8A-4147-A177-3AD203B41FA5}">
                      <a16:colId xmlns:a16="http://schemas.microsoft.com/office/drawing/2014/main" val="3576728358"/>
                    </a:ext>
                  </a:extLst>
                </a:gridCol>
                <a:gridCol w="2515687">
                  <a:extLst>
                    <a:ext uri="{9D8B030D-6E8A-4147-A177-3AD203B41FA5}">
                      <a16:colId xmlns:a16="http://schemas.microsoft.com/office/drawing/2014/main" val="10257056"/>
                    </a:ext>
                  </a:extLst>
                </a:gridCol>
                <a:gridCol w="600519">
                  <a:extLst>
                    <a:ext uri="{9D8B030D-6E8A-4147-A177-3AD203B41FA5}">
                      <a16:colId xmlns:a16="http://schemas.microsoft.com/office/drawing/2014/main" val="3260126006"/>
                    </a:ext>
                  </a:extLst>
                </a:gridCol>
                <a:gridCol w="1054966">
                  <a:extLst>
                    <a:ext uri="{9D8B030D-6E8A-4147-A177-3AD203B41FA5}">
                      <a16:colId xmlns:a16="http://schemas.microsoft.com/office/drawing/2014/main" val="3301488574"/>
                    </a:ext>
                  </a:extLst>
                </a:gridCol>
                <a:gridCol w="1302322">
                  <a:extLst>
                    <a:ext uri="{9D8B030D-6E8A-4147-A177-3AD203B41FA5}">
                      <a16:colId xmlns:a16="http://schemas.microsoft.com/office/drawing/2014/main" val="3194183925"/>
                    </a:ext>
                  </a:extLst>
                </a:gridCol>
                <a:gridCol w="929390">
                  <a:extLst>
                    <a:ext uri="{9D8B030D-6E8A-4147-A177-3AD203B41FA5}">
                      <a16:colId xmlns:a16="http://schemas.microsoft.com/office/drawing/2014/main" val="3385245119"/>
                    </a:ext>
                  </a:extLst>
                </a:gridCol>
                <a:gridCol w="1499016">
                  <a:extLst>
                    <a:ext uri="{9D8B030D-6E8A-4147-A177-3AD203B41FA5}">
                      <a16:colId xmlns:a16="http://schemas.microsoft.com/office/drawing/2014/main" val="1075706827"/>
                    </a:ext>
                  </a:extLst>
                </a:gridCol>
                <a:gridCol w="1738859">
                  <a:extLst>
                    <a:ext uri="{9D8B030D-6E8A-4147-A177-3AD203B41FA5}">
                      <a16:colId xmlns:a16="http://schemas.microsoft.com/office/drawing/2014/main" val="3448533928"/>
                    </a:ext>
                  </a:extLst>
                </a:gridCol>
              </a:tblGrid>
              <a:tr h="824459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তারিখ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সূত্র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নগদান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প্রদত্ত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বাট্টা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বিক্রয়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অন্যান্য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00186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671990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26272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168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314AFE7-3C06-483D-3CE6-41DAAD3CFF18}"/>
              </a:ext>
            </a:extLst>
          </p:cNvPr>
          <p:cNvSpPr txBox="1"/>
          <p:nvPr/>
        </p:nvSpPr>
        <p:spPr>
          <a:xfrm>
            <a:off x="2953063" y="734518"/>
            <a:ext cx="7629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নমুনা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35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D433-D766-F8D5-852D-9C8FAB7D5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4C7967-B31A-530E-CF06-EC14B8BF68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D9D879-5E36-B547-612D-0740561CAE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A355DAC-EBA9-5705-4647-AC3F5C50B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727038"/>
              </p:ext>
            </p:extLst>
          </p:nvPr>
        </p:nvGraphicFramePr>
        <p:xfrm>
          <a:off x="776991" y="1768839"/>
          <a:ext cx="10638017" cy="2946993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911784">
                  <a:extLst>
                    <a:ext uri="{9D8B030D-6E8A-4147-A177-3AD203B41FA5}">
                      <a16:colId xmlns:a16="http://schemas.microsoft.com/office/drawing/2014/main" val="4045784295"/>
                    </a:ext>
                  </a:extLst>
                </a:gridCol>
                <a:gridCol w="911784">
                  <a:extLst>
                    <a:ext uri="{9D8B030D-6E8A-4147-A177-3AD203B41FA5}">
                      <a16:colId xmlns:a16="http://schemas.microsoft.com/office/drawing/2014/main" val="3576728358"/>
                    </a:ext>
                  </a:extLst>
                </a:gridCol>
                <a:gridCol w="2126235">
                  <a:extLst>
                    <a:ext uri="{9D8B030D-6E8A-4147-A177-3AD203B41FA5}">
                      <a16:colId xmlns:a16="http://schemas.microsoft.com/office/drawing/2014/main" val="10257056"/>
                    </a:ext>
                  </a:extLst>
                </a:gridCol>
                <a:gridCol w="589330">
                  <a:extLst>
                    <a:ext uri="{9D8B030D-6E8A-4147-A177-3AD203B41FA5}">
                      <a16:colId xmlns:a16="http://schemas.microsoft.com/office/drawing/2014/main" val="3260126006"/>
                    </a:ext>
                  </a:extLst>
                </a:gridCol>
                <a:gridCol w="904554">
                  <a:extLst>
                    <a:ext uri="{9D8B030D-6E8A-4147-A177-3AD203B41FA5}">
                      <a16:colId xmlns:a16="http://schemas.microsoft.com/office/drawing/2014/main" val="3301488574"/>
                    </a:ext>
                  </a:extLst>
                </a:gridCol>
                <a:gridCol w="1507589">
                  <a:extLst>
                    <a:ext uri="{9D8B030D-6E8A-4147-A177-3AD203B41FA5}">
                      <a16:colId xmlns:a16="http://schemas.microsoft.com/office/drawing/2014/main" val="3194183925"/>
                    </a:ext>
                  </a:extLst>
                </a:gridCol>
                <a:gridCol w="1589821">
                  <a:extLst>
                    <a:ext uri="{9D8B030D-6E8A-4147-A177-3AD203B41FA5}">
                      <a16:colId xmlns:a16="http://schemas.microsoft.com/office/drawing/2014/main" val="3385245119"/>
                    </a:ext>
                  </a:extLst>
                </a:gridCol>
                <a:gridCol w="1096429">
                  <a:extLst>
                    <a:ext uri="{9D8B030D-6E8A-4147-A177-3AD203B41FA5}">
                      <a16:colId xmlns:a16="http://schemas.microsoft.com/office/drawing/2014/main" val="1075706827"/>
                    </a:ext>
                  </a:extLst>
                </a:gridCol>
                <a:gridCol w="1000491">
                  <a:extLst>
                    <a:ext uri="{9D8B030D-6E8A-4147-A177-3AD203B41FA5}">
                      <a16:colId xmlns:a16="http://schemas.microsoft.com/office/drawing/2014/main" val="3448533928"/>
                    </a:ext>
                  </a:extLst>
                </a:gridCol>
              </a:tblGrid>
              <a:tr h="824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তারিখ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চেক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নম্বর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সূত্র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প্রদেয়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অন্যান্য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বাট্টা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নগদান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00186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671990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26272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168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A1C6D3A-D9DB-7F41-C527-B0BEE7CE17CC}"/>
              </a:ext>
            </a:extLst>
          </p:cNvPr>
          <p:cNvSpPr txBox="1"/>
          <p:nvPr/>
        </p:nvSpPr>
        <p:spPr>
          <a:xfrm>
            <a:off x="2953063" y="734518"/>
            <a:ext cx="7629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নমুনা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427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716B1-80F2-95C9-3F5E-5703D069F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D6F80F-D7CD-F2EE-8133-5F77466A63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12AE81-CB32-6E31-DC79-C79877D9430E}"/>
              </a:ext>
            </a:extLst>
          </p:cNvPr>
          <p:cNvSpPr txBox="1"/>
          <p:nvPr/>
        </p:nvSpPr>
        <p:spPr>
          <a:xfrm>
            <a:off x="1528997" y="739542"/>
            <a:ext cx="1014834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নিম্নের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৮,০০০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 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৬,০০০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 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উপরোক্ত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302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5AA9B-0CC1-DBC2-6B60-A6FAAB70A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825C1A-6E73-6C02-183E-7E2315D986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5B7126-AEAC-5288-E148-46047DC14C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076480-83D3-79B0-31A8-819625CD1B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7A5BB76-8EB0-F444-DCF0-A825C2E90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595270"/>
              </p:ext>
            </p:extLst>
          </p:nvPr>
        </p:nvGraphicFramePr>
        <p:xfrm>
          <a:off x="776991" y="1768839"/>
          <a:ext cx="10638017" cy="3891873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911784">
                  <a:extLst>
                    <a:ext uri="{9D8B030D-6E8A-4147-A177-3AD203B41FA5}">
                      <a16:colId xmlns:a16="http://schemas.microsoft.com/office/drawing/2014/main" val="4045784295"/>
                    </a:ext>
                  </a:extLst>
                </a:gridCol>
                <a:gridCol w="679671">
                  <a:extLst>
                    <a:ext uri="{9D8B030D-6E8A-4147-A177-3AD203B41FA5}">
                      <a16:colId xmlns:a16="http://schemas.microsoft.com/office/drawing/2014/main" val="3576728358"/>
                    </a:ext>
                  </a:extLst>
                </a:gridCol>
                <a:gridCol w="2358348">
                  <a:extLst>
                    <a:ext uri="{9D8B030D-6E8A-4147-A177-3AD203B41FA5}">
                      <a16:colId xmlns:a16="http://schemas.microsoft.com/office/drawing/2014/main" val="10257056"/>
                    </a:ext>
                  </a:extLst>
                </a:gridCol>
                <a:gridCol w="589330">
                  <a:extLst>
                    <a:ext uri="{9D8B030D-6E8A-4147-A177-3AD203B41FA5}">
                      <a16:colId xmlns:a16="http://schemas.microsoft.com/office/drawing/2014/main" val="3260126006"/>
                    </a:ext>
                  </a:extLst>
                </a:gridCol>
                <a:gridCol w="1204597">
                  <a:extLst>
                    <a:ext uri="{9D8B030D-6E8A-4147-A177-3AD203B41FA5}">
                      <a16:colId xmlns:a16="http://schemas.microsoft.com/office/drawing/2014/main" val="3301488574"/>
                    </a:ext>
                  </a:extLst>
                </a:gridCol>
                <a:gridCol w="1207546">
                  <a:extLst>
                    <a:ext uri="{9D8B030D-6E8A-4147-A177-3AD203B41FA5}">
                      <a16:colId xmlns:a16="http://schemas.microsoft.com/office/drawing/2014/main" val="3194183925"/>
                    </a:ext>
                  </a:extLst>
                </a:gridCol>
                <a:gridCol w="1310802">
                  <a:extLst>
                    <a:ext uri="{9D8B030D-6E8A-4147-A177-3AD203B41FA5}">
                      <a16:colId xmlns:a16="http://schemas.microsoft.com/office/drawing/2014/main" val="3385245119"/>
                    </a:ext>
                  </a:extLst>
                </a:gridCol>
                <a:gridCol w="1259174">
                  <a:extLst>
                    <a:ext uri="{9D8B030D-6E8A-4147-A177-3AD203B41FA5}">
                      <a16:colId xmlns:a16="http://schemas.microsoft.com/office/drawing/2014/main" val="1075706827"/>
                    </a:ext>
                  </a:extLst>
                </a:gridCol>
                <a:gridCol w="1116765">
                  <a:extLst>
                    <a:ext uri="{9D8B030D-6E8A-4147-A177-3AD203B41FA5}">
                      <a16:colId xmlns:a16="http://schemas.microsoft.com/office/drawing/2014/main" val="3448533928"/>
                    </a:ext>
                  </a:extLst>
                </a:gridCol>
              </a:tblGrid>
              <a:tr h="824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তারিখ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চেক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নম্বর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সূত্র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প্রদেয়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অন্যান্য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বাট্টা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নগদান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00186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জুন-১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৮,০০০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671990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জুন-২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করিম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প্রদেয়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৬,০০০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26272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জুন-৩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ভাড়া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৫,০০০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16866"/>
                  </a:ext>
                </a:extLst>
              </a:tr>
              <a:tr h="335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১৯,০০০</a:t>
                      </a:r>
                    </a:p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4150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B2299CE-136C-9F83-90CF-29297464F23B}"/>
              </a:ext>
            </a:extLst>
          </p:cNvPr>
          <p:cNvSpPr txBox="1"/>
          <p:nvPr/>
        </p:nvSpPr>
        <p:spPr>
          <a:xfrm>
            <a:off x="2953063" y="734518"/>
            <a:ext cx="7629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B00FB1-8B68-AB77-78BF-2324E55AB727}"/>
              </a:ext>
            </a:extLst>
          </p:cNvPr>
          <p:cNvCxnSpPr/>
          <p:nvPr/>
        </p:nvCxnSpPr>
        <p:spPr>
          <a:xfrm>
            <a:off x="5336498" y="5216577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E453E7-CD7A-2F7E-936B-4EEFAEE83094}"/>
              </a:ext>
            </a:extLst>
          </p:cNvPr>
          <p:cNvCxnSpPr/>
          <p:nvPr/>
        </p:nvCxnSpPr>
        <p:spPr>
          <a:xfrm>
            <a:off x="5338998" y="5294027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14901B-FDE2-B35C-636B-D51293C8BA07}"/>
              </a:ext>
            </a:extLst>
          </p:cNvPr>
          <p:cNvCxnSpPr/>
          <p:nvPr/>
        </p:nvCxnSpPr>
        <p:spPr>
          <a:xfrm>
            <a:off x="6583181" y="5216577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406BD6-82ED-ED06-DC13-E835BA9A5B31}"/>
              </a:ext>
            </a:extLst>
          </p:cNvPr>
          <p:cNvCxnSpPr/>
          <p:nvPr/>
        </p:nvCxnSpPr>
        <p:spPr>
          <a:xfrm>
            <a:off x="6583181" y="5296525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DAAE46-A341-2119-01E2-20536DD50044}"/>
              </a:ext>
            </a:extLst>
          </p:cNvPr>
          <p:cNvCxnSpPr/>
          <p:nvPr/>
        </p:nvCxnSpPr>
        <p:spPr>
          <a:xfrm>
            <a:off x="7857345" y="5216577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232C19-8B4B-6407-27D0-BAD1D103D44E}"/>
              </a:ext>
            </a:extLst>
          </p:cNvPr>
          <p:cNvCxnSpPr/>
          <p:nvPr/>
        </p:nvCxnSpPr>
        <p:spPr>
          <a:xfrm>
            <a:off x="7857345" y="5296525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98C994-7F45-6A83-7230-DAE8C666799A}"/>
              </a:ext>
            </a:extLst>
          </p:cNvPr>
          <p:cNvCxnSpPr/>
          <p:nvPr/>
        </p:nvCxnSpPr>
        <p:spPr>
          <a:xfrm>
            <a:off x="10245775" y="5189095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6B6E9F-5F96-1FA1-CEE3-A6CD1BE30CA9}"/>
              </a:ext>
            </a:extLst>
          </p:cNvPr>
          <p:cNvCxnSpPr/>
          <p:nvPr/>
        </p:nvCxnSpPr>
        <p:spPr>
          <a:xfrm>
            <a:off x="10245775" y="5281536"/>
            <a:ext cx="116923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517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07EFE-5A61-7AEE-0C5B-BA7B4454A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0FAC0E-355C-CC62-72A3-0519DED855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68986F-5A82-0661-9886-A5B1D7B73DAD}"/>
              </a:ext>
            </a:extLst>
          </p:cNvPr>
          <p:cNvSpPr txBox="1"/>
          <p:nvPr/>
        </p:nvSpPr>
        <p:spPr>
          <a:xfrm>
            <a:off x="629587" y="832035"/>
            <a:ext cx="10538085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নিম্নের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 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২,০০০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 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উপরোক্ত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35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8BAC0-98F4-85F0-1AB5-A53C98B5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0E9F11-83D0-2574-C6D6-E0FF5F8492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953311-D7CC-5159-AE2B-368BF69DF5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3F71300-8B60-F50E-E27B-0414AA401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418219"/>
              </p:ext>
            </p:extLst>
          </p:nvPr>
        </p:nvGraphicFramePr>
        <p:xfrm>
          <a:off x="919398" y="1768839"/>
          <a:ext cx="10638018" cy="3465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259">
                  <a:extLst>
                    <a:ext uri="{9D8B030D-6E8A-4147-A177-3AD203B41FA5}">
                      <a16:colId xmlns:a16="http://schemas.microsoft.com/office/drawing/2014/main" val="3576728358"/>
                    </a:ext>
                  </a:extLst>
                </a:gridCol>
                <a:gridCol w="2515687">
                  <a:extLst>
                    <a:ext uri="{9D8B030D-6E8A-4147-A177-3AD203B41FA5}">
                      <a16:colId xmlns:a16="http://schemas.microsoft.com/office/drawing/2014/main" val="10257056"/>
                    </a:ext>
                  </a:extLst>
                </a:gridCol>
                <a:gridCol w="600519">
                  <a:extLst>
                    <a:ext uri="{9D8B030D-6E8A-4147-A177-3AD203B41FA5}">
                      <a16:colId xmlns:a16="http://schemas.microsoft.com/office/drawing/2014/main" val="3260126006"/>
                    </a:ext>
                  </a:extLst>
                </a:gridCol>
                <a:gridCol w="1054966">
                  <a:extLst>
                    <a:ext uri="{9D8B030D-6E8A-4147-A177-3AD203B41FA5}">
                      <a16:colId xmlns:a16="http://schemas.microsoft.com/office/drawing/2014/main" val="3301488574"/>
                    </a:ext>
                  </a:extLst>
                </a:gridCol>
                <a:gridCol w="1302322">
                  <a:extLst>
                    <a:ext uri="{9D8B030D-6E8A-4147-A177-3AD203B41FA5}">
                      <a16:colId xmlns:a16="http://schemas.microsoft.com/office/drawing/2014/main" val="3194183925"/>
                    </a:ext>
                  </a:extLst>
                </a:gridCol>
                <a:gridCol w="929390">
                  <a:extLst>
                    <a:ext uri="{9D8B030D-6E8A-4147-A177-3AD203B41FA5}">
                      <a16:colId xmlns:a16="http://schemas.microsoft.com/office/drawing/2014/main" val="3385245119"/>
                    </a:ext>
                  </a:extLst>
                </a:gridCol>
                <a:gridCol w="1499016">
                  <a:extLst>
                    <a:ext uri="{9D8B030D-6E8A-4147-A177-3AD203B41FA5}">
                      <a16:colId xmlns:a16="http://schemas.microsoft.com/office/drawing/2014/main" val="1075706827"/>
                    </a:ext>
                  </a:extLst>
                </a:gridCol>
                <a:gridCol w="1738859">
                  <a:extLst>
                    <a:ext uri="{9D8B030D-6E8A-4147-A177-3AD203B41FA5}">
                      <a16:colId xmlns:a16="http://schemas.microsoft.com/office/drawing/2014/main" val="3448533928"/>
                    </a:ext>
                  </a:extLst>
                </a:gridCol>
              </a:tblGrid>
              <a:tr h="824459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তারিখ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সূত্র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নগদান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প্রদত্ত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বাট্টা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ডেবিট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বিক্রয়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অন্যান্য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ক্রেডিট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00186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জুন-১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বিক্রয়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671990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জুন-২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করিম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হিসাব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26272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জুন-৩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কমিশন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১,০০০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16866"/>
                  </a:ext>
                </a:extLst>
              </a:tr>
              <a:tr h="5251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১,০০০</a:t>
                      </a:r>
                    </a:p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4995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E742A1C-1D55-BD26-126B-7C527B25D1F1}"/>
              </a:ext>
            </a:extLst>
          </p:cNvPr>
          <p:cNvSpPr txBox="1"/>
          <p:nvPr/>
        </p:nvSpPr>
        <p:spPr>
          <a:xfrm>
            <a:off x="2953063" y="734518"/>
            <a:ext cx="7629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1C9989-8770-4B8F-0EB2-CAE90FFB38A4}"/>
              </a:ext>
            </a:extLst>
          </p:cNvPr>
          <p:cNvCxnSpPr/>
          <p:nvPr/>
        </p:nvCxnSpPr>
        <p:spPr>
          <a:xfrm>
            <a:off x="5051685" y="4736892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C26A2-EC1D-0ECF-7F63-A0B3CF0DFA10}"/>
              </a:ext>
            </a:extLst>
          </p:cNvPr>
          <p:cNvCxnSpPr/>
          <p:nvPr/>
        </p:nvCxnSpPr>
        <p:spPr>
          <a:xfrm>
            <a:off x="5051685" y="4811844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086574-3E50-1227-EC09-8F0A74A64553}"/>
              </a:ext>
            </a:extLst>
          </p:cNvPr>
          <p:cNvCxnSpPr/>
          <p:nvPr/>
        </p:nvCxnSpPr>
        <p:spPr>
          <a:xfrm>
            <a:off x="7345180" y="4736892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976155-2B6A-CCEC-8397-D5C981DD0990}"/>
              </a:ext>
            </a:extLst>
          </p:cNvPr>
          <p:cNvCxnSpPr/>
          <p:nvPr/>
        </p:nvCxnSpPr>
        <p:spPr>
          <a:xfrm>
            <a:off x="7375161" y="4811844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8DF34F-2A6D-E8A4-1AF8-1DBB71B89573}"/>
              </a:ext>
            </a:extLst>
          </p:cNvPr>
          <p:cNvCxnSpPr/>
          <p:nvPr/>
        </p:nvCxnSpPr>
        <p:spPr>
          <a:xfrm>
            <a:off x="8499423" y="4751885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0A5856-335F-C90F-2A85-538305B8C7BA}"/>
              </a:ext>
            </a:extLst>
          </p:cNvPr>
          <p:cNvCxnSpPr/>
          <p:nvPr/>
        </p:nvCxnSpPr>
        <p:spPr>
          <a:xfrm>
            <a:off x="8544394" y="4811844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31B8F7-818B-A2B0-E223-20E5AEBC15FB}"/>
              </a:ext>
            </a:extLst>
          </p:cNvPr>
          <p:cNvCxnSpPr/>
          <p:nvPr/>
        </p:nvCxnSpPr>
        <p:spPr>
          <a:xfrm>
            <a:off x="9923490" y="4751885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95E331-6474-C87D-CD8E-C77AB5F5BC78}"/>
              </a:ext>
            </a:extLst>
          </p:cNvPr>
          <p:cNvCxnSpPr/>
          <p:nvPr/>
        </p:nvCxnSpPr>
        <p:spPr>
          <a:xfrm>
            <a:off x="9968462" y="4826837"/>
            <a:ext cx="104431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25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ABF92-6A6D-5B7F-A0A7-5874FA80A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FA5EFB-831B-AD93-C868-8F363ED35E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06E77B-4AE3-C00F-3256-FBE1D1841735}"/>
              </a:ext>
            </a:extLst>
          </p:cNvPr>
          <p:cNvSpPr/>
          <p:nvPr/>
        </p:nvSpPr>
        <p:spPr>
          <a:xfrm>
            <a:off x="2593299" y="809469"/>
            <a:ext cx="3087973" cy="5996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D3E580-F1D9-37FD-B6E8-B1267690DEF3}"/>
              </a:ext>
            </a:extLst>
          </p:cNvPr>
          <p:cNvSpPr/>
          <p:nvPr/>
        </p:nvSpPr>
        <p:spPr>
          <a:xfrm>
            <a:off x="6425784" y="809469"/>
            <a:ext cx="3087973" cy="5996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⏱️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৮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6B9059-93E5-9B51-EB02-B704B90D3E6C}"/>
              </a:ext>
            </a:extLst>
          </p:cNvPr>
          <p:cNvSpPr txBox="1"/>
          <p:nvPr/>
        </p:nvSpPr>
        <p:spPr>
          <a:xfrm>
            <a:off x="1484027" y="2274838"/>
            <a:ext cx="78398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🟢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🔵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🟠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🟣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–৪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8974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221CF-25CD-772A-8E64-F55DE99F1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CC355-E490-EBB6-1E42-4F6E3334F2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1FB932-C82A-7631-106F-F4ECBC35C0F4}"/>
              </a:ext>
            </a:extLst>
          </p:cNvPr>
          <p:cNvSpPr/>
          <p:nvPr/>
        </p:nvSpPr>
        <p:spPr>
          <a:xfrm>
            <a:off x="2413416" y="824459"/>
            <a:ext cx="7060368" cy="6145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endParaRPr lang="en-US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DF46F-EF93-EFB3-91E1-86BE77D348B5}"/>
              </a:ext>
            </a:extLst>
          </p:cNvPr>
          <p:cNvSpPr txBox="1"/>
          <p:nvPr/>
        </p:nvSpPr>
        <p:spPr>
          <a:xfrm>
            <a:off x="1708878" y="1648918"/>
            <a:ext cx="84694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রহিম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ট্রেডার্সের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নিম্নরুপ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১২,০০০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৮,০০০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সালামের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১০,০০০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ঙ.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৭,০০০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চ.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56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F51A8-CBA9-C96E-CCF1-002519745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BB7CF6-AFD2-EA8E-832A-706726FFD8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E11F04-72A5-BC9F-4B6E-F9BB8EF678BC}"/>
              </a:ext>
            </a:extLst>
          </p:cNvPr>
          <p:cNvSpPr txBox="1"/>
          <p:nvPr/>
        </p:nvSpPr>
        <p:spPr>
          <a:xfrm>
            <a:off x="1304143" y="2026727"/>
            <a:ext cx="939883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লেনদেন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	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উত্তর</a:t>
            </a:r>
            <a:endParaRPr lang="en-US" sz="32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>
              <a:buNone/>
            </a:pP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	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নগদ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প্রাপ্তি</a:t>
            </a:r>
            <a:r>
              <a:rPr lang="en-US" sz="32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			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খ	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নগদ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প্রদান</a:t>
            </a:r>
            <a:endParaRPr lang="en-US" sz="32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>
              <a:buNone/>
            </a:pP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	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নগদ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প্রাপ্তি</a:t>
            </a:r>
            <a:r>
              <a:rPr lang="en-US" sz="32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			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ঘ	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নগদ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প্রদান</a:t>
            </a:r>
            <a:endParaRPr lang="en-US" sz="32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>
              <a:buNone/>
            </a:pP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ঙ	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নগদ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প্রদান</a:t>
            </a:r>
            <a:r>
              <a:rPr lang="en-US" sz="32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			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চ	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নগদ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প্রাপ্তি</a:t>
            </a:r>
            <a:endParaRPr lang="en-US" sz="32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>
              <a:buNone/>
            </a:pP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⭐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সূত্র</a:t>
            </a:r>
            <a:endParaRPr lang="en-US" sz="32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>
              <a:buNone/>
            </a:pP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ক, গ, চ →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টাকা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এসেছে</a:t>
            </a:r>
            <a:endParaRPr lang="en-US" sz="32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>
              <a:buNone/>
            </a:pP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খ, ঘ, ঙ →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টাকা</a:t>
            </a:r>
            <a:r>
              <a:rPr lang="en-US" sz="3200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গেছে</a:t>
            </a:r>
            <a:endParaRPr lang="en-US" sz="3200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>
              <a:buNone/>
            </a:pPr>
            <a:endParaRPr lang="en-US" sz="32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0C8774-4759-6761-C035-8475C321B6F2}"/>
              </a:ext>
            </a:extLst>
          </p:cNvPr>
          <p:cNvSpPr/>
          <p:nvPr/>
        </p:nvSpPr>
        <p:spPr>
          <a:xfrm>
            <a:off x="3050498" y="900646"/>
            <a:ext cx="4631961" cy="569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দলীয়</a:t>
            </a:r>
            <a:r>
              <a:rPr lang="en-US" sz="3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কাজের</a:t>
            </a:r>
            <a:r>
              <a:rPr lang="en-US" sz="3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উত্তর</a:t>
            </a:r>
            <a:endParaRPr lang="en-US" sz="36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95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59E80-05F7-9322-A647-B05C1D11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F48045-894C-FA28-49F5-3CCFE8AE52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762466-9A56-2420-B960-4732078796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3704F0-020D-52A7-6235-420B2A1533A8}"/>
              </a:ext>
            </a:extLst>
          </p:cNvPr>
          <p:cNvSpPr/>
          <p:nvPr/>
        </p:nvSpPr>
        <p:spPr>
          <a:xfrm>
            <a:off x="2593299" y="809469"/>
            <a:ext cx="3087973" cy="5996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B5472E-9E4C-F6D3-A454-A75F2C4B28A3}"/>
              </a:ext>
            </a:extLst>
          </p:cNvPr>
          <p:cNvSpPr/>
          <p:nvPr/>
        </p:nvSpPr>
        <p:spPr>
          <a:xfrm>
            <a:off x="6425784" y="809469"/>
            <a:ext cx="3087973" cy="5996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⏱️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৫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91762B-D0A2-4CEC-3ACE-441248783346}"/>
              </a:ext>
            </a:extLst>
          </p:cNvPr>
          <p:cNvSpPr txBox="1"/>
          <p:nvPr/>
        </p:nvSpPr>
        <p:spPr>
          <a:xfrm>
            <a:off x="839450" y="1780162"/>
            <a:ext cx="110477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✍️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লেনদেনগুলো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জাবেদায়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১৫,০০০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৯,০০০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দেনাদারের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১২,০০০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কর্মচারীদের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৭,০০০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বেতন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পাওনাদারকে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১০,০০০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076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95FE0-CAAA-24F0-CD6D-0ED619D79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20A2E0-58C0-7464-A2AE-97579E3C8E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A25087-A4A0-517A-38ED-4DDF16CEE54F}"/>
              </a:ext>
            </a:extLst>
          </p:cNvPr>
          <p:cNvSpPr/>
          <p:nvPr/>
        </p:nvSpPr>
        <p:spPr>
          <a:xfrm>
            <a:off x="3050498" y="900646"/>
            <a:ext cx="4631961" cy="569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একক</a:t>
            </a:r>
            <a:r>
              <a:rPr lang="en-US" sz="3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কাজের</a:t>
            </a:r>
            <a:r>
              <a:rPr lang="en-US" sz="3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উত্তর</a:t>
            </a:r>
            <a:endParaRPr lang="en-US" sz="36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087FB0-C568-E98E-45A1-D94D7EE40D8E}"/>
              </a:ext>
            </a:extLst>
          </p:cNvPr>
          <p:cNvSpPr txBox="1"/>
          <p:nvPr/>
        </p:nvSpPr>
        <p:spPr>
          <a:xfrm>
            <a:off x="6465756" y="1901505"/>
            <a:ext cx="50167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⭐ Self Check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৬/৬ →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অসাধারণ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৫/৬ →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৩–৪/৬ →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০–২/৬ →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শিক্ষককে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854C09-2854-8ECA-EA66-247D9616D33E}"/>
              </a:ext>
            </a:extLst>
          </p:cNvPr>
          <p:cNvSpPr txBox="1"/>
          <p:nvPr/>
        </p:nvSpPr>
        <p:spPr>
          <a:xfrm>
            <a:off x="1184222" y="1874728"/>
            <a:ext cx="41172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	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	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	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	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৫	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৬	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57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ECA76-483E-9FFF-A1D7-C60F0545D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16C1AC-6367-EFA2-8EB2-0C449E956A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B4256E-CE09-5AE7-EC29-31E75095B160}"/>
              </a:ext>
            </a:extLst>
          </p:cNvPr>
          <p:cNvSpPr txBox="1"/>
          <p:nvPr/>
        </p:nvSpPr>
        <p:spPr>
          <a:xfrm>
            <a:off x="1304145" y="1728014"/>
            <a:ext cx="1145248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–১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দেনাদারের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–২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! 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–৩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— “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–৪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>
              <a:buNone/>
            </a:pPr>
            <a:endParaRPr lang="en-US" sz="28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3D623A-5FCC-912E-BB12-1A1552EE8647}"/>
              </a:ext>
            </a:extLst>
          </p:cNvPr>
          <p:cNvSpPr/>
          <p:nvPr/>
        </p:nvSpPr>
        <p:spPr>
          <a:xfrm>
            <a:off x="2233534" y="876445"/>
            <a:ext cx="3507699" cy="569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B995F-143D-B347-B5ED-FC3A0454D487}"/>
              </a:ext>
            </a:extLst>
          </p:cNvPr>
          <p:cNvSpPr/>
          <p:nvPr/>
        </p:nvSpPr>
        <p:spPr>
          <a:xfrm>
            <a:off x="6740577" y="838490"/>
            <a:ext cx="3087973" cy="5996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⏱️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৫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423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6A06B-7B7E-26BF-6BEA-5AC274ED6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B00A17-75D2-7A1B-6691-2371494A7D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DC457E-C99B-541E-7E38-31B7D3C2C2FE}"/>
              </a:ext>
            </a:extLst>
          </p:cNvPr>
          <p:cNvSpPr txBox="1"/>
          <p:nvPr/>
        </p:nvSpPr>
        <p:spPr>
          <a:xfrm>
            <a:off x="1304143" y="2026727"/>
            <a:ext cx="939883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৩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৪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>
              <a:buNone/>
            </a:pPr>
            <a:endParaRPr lang="en-US" sz="32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C37BE-D8BA-D1FA-9C04-D6914F78CE86}"/>
              </a:ext>
            </a:extLst>
          </p:cNvPr>
          <p:cNvSpPr/>
          <p:nvPr/>
        </p:nvSpPr>
        <p:spPr>
          <a:xfrm>
            <a:off x="3050498" y="900646"/>
            <a:ext cx="4631961" cy="569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মূল্যায়নের</a:t>
            </a:r>
            <a:r>
              <a:rPr lang="en-US" sz="3600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600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উত্তর</a:t>
            </a:r>
            <a:endParaRPr lang="en-US" sz="36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86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C49CC-F2C9-B8EE-FCEB-93A87E3C3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FA016A-3402-D2E7-E7CC-EB75F91DC9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1C6CB-8924-703A-3234-3E536475A57F}"/>
              </a:ext>
            </a:extLst>
          </p:cNvPr>
          <p:cNvSpPr txBox="1"/>
          <p:nvPr/>
        </p:nvSpPr>
        <p:spPr>
          <a:xfrm>
            <a:off x="1304143" y="2026727"/>
            <a:ext cx="939883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ট্রেডার্সের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২০২৬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লেনদেনগুলো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নিম্নরুপ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-২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২২,০০০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-৫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আরওয়াকে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১১,০০০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-৭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মীমের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১০,০০০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-৮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৫,০০০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-৯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৭,০০০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-১২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৩,০০০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উর্পযুক্ত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লেনেদেনের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প্রস্তুত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marR="0">
              <a:buNone/>
            </a:pPr>
            <a:endParaRPr lang="en-US" sz="28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0E68C9-0A42-567C-9104-77C71858CA81}"/>
              </a:ext>
            </a:extLst>
          </p:cNvPr>
          <p:cNvSpPr/>
          <p:nvPr/>
        </p:nvSpPr>
        <p:spPr>
          <a:xfrm>
            <a:off x="1843790" y="900646"/>
            <a:ext cx="8154649" cy="569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🏠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(Home Assignment)</a:t>
            </a:r>
          </a:p>
        </p:txBody>
      </p:sp>
    </p:spTree>
    <p:extLst>
      <p:ext uri="{BB962C8B-B14F-4D97-AF65-F5344CB8AC3E}">
        <p14:creationId xmlns:p14="http://schemas.microsoft.com/office/powerpoint/2010/main" val="41855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1D8C0-E7C4-A788-2CE7-D5872C60F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B5DBA0-409F-A00A-2344-55217B5F76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755AC8-B023-D867-B621-7D3A538A25C5}"/>
              </a:ext>
            </a:extLst>
          </p:cNvPr>
          <p:cNvSpPr txBox="1"/>
          <p:nvPr/>
        </p:nvSpPr>
        <p:spPr>
          <a:xfrm>
            <a:off x="1304143" y="2026727"/>
            <a:ext cx="939883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💰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💸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>
              <a:buNone/>
            </a:pPr>
            <a:endParaRPr lang="en-US" sz="3200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9B366E-F052-FDC0-23F1-762745F62340}"/>
              </a:ext>
            </a:extLst>
          </p:cNvPr>
          <p:cNvSpPr/>
          <p:nvPr/>
        </p:nvSpPr>
        <p:spPr>
          <a:xfrm>
            <a:off x="2217295" y="945616"/>
            <a:ext cx="7757410" cy="5696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🌟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F36B7C1-D922-4185-853E-A84A1F46A66F}"/>
              </a:ext>
            </a:extLst>
          </p:cNvPr>
          <p:cNvSpPr/>
          <p:nvPr/>
        </p:nvSpPr>
        <p:spPr>
          <a:xfrm>
            <a:off x="3657600" y="2659983"/>
            <a:ext cx="854439" cy="2398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F55C257-AAD6-ECD9-828B-F4AC04365B90}"/>
              </a:ext>
            </a:extLst>
          </p:cNvPr>
          <p:cNvSpPr/>
          <p:nvPr/>
        </p:nvSpPr>
        <p:spPr>
          <a:xfrm>
            <a:off x="3657599" y="3189157"/>
            <a:ext cx="854439" cy="2398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2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B10BA-8CCD-2197-1DC3-6E948170B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7F8197-6A81-888A-41D3-1517226111F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732595-27D6-228F-48E7-C2FCD7A8D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2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1202</Words>
  <Application>Microsoft Office PowerPoint</Application>
  <PresentationFormat>Widescreen</PresentationFormat>
  <Paragraphs>260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IBRAHIM</dc:creator>
  <cp:lastModifiedBy>M IBRAHIM</cp:lastModifiedBy>
  <cp:revision>31</cp:revision>
  <dcterms:created xsi:type="dcterms:W3CDTF">2026-08-13T17:19:44Z</dcterms:created>
  <dcterms:modified xsi:type="dcterms:W3CDTF">2026-08-15T04:37:55Z</dcterms:modified>
</cp:coreProperties>
</file>