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24"/>
  </p:notesMasterIdLst>
  <p:sldIdLst>
    <p:sldId id="256" r:id="rId2"/>
    <p:sldId id="257" r:id="rId3"/>
    <p:sldId id="332" r:id="rId4"/>
    <p:sldId id="333" r:id="rId5"/>
    <p:sldId id="260" r:id="rId6"/>
    <p:sldId id="335" r:id="rId7"/>
    <p:sldId id="338" r:id="rId8"/>
    <p:sldId id="339" r:id="rId9"/>
    <p:sldId id="336" r:id="rId10"/>
    <p:sldId id="337" r:id="rId11"/>
    <p:sldId id="340" r:id="rId12"/>
    <p:sldId id="341" r:id="rId13"/>
    <p:sldId id="342" r:id="rId14"/>
    <p:sldId id="262" r:id="rId15"/>
    <p:sldId id="263" r:id="rId16"/>
    <p:sldId id="316" r:id="rId17"/>
    <p:sldId id="343" r:id="rId18"/>
    <p:sldId id="317" r:id="rId19"/>
    <p:sldId id="344" r:id="rId20"/>
    <p:sldId id="318" r:id="rId21"/>
    <p:sldId id="265" r:id="rId22"/>
    <p:sldId id="269" r:id="rId23"/>
  </p:sldIdLst>
  <p:sldSz cx="12192000" cy="6858000"/>
  <p:notesSz cx="6858000" cy="9144000"/>
  <p:defaultTextStyle>
    <a:defPPr>
      <a:defRPr lang="bn-B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7ZwkjKCDT7m3YWXJFLJjRQ==" hashData="kNHJMupb2DaSE4KtMpqi2nzFoiObInl//k64c3JB/Efr/7fJLJvFquqNhzbI1zNQpn8HHuMEGcH8kM89+gdSbQ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CC"/>
    <a:srgbClr val="6E92C8"/>
    <a:srgbClr val="FFCA08"/>
    <a:srgbClr val="FF99FF"/>
    <a:srgbClr val="6CEB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5C90DE-7AF1-45E5-B21F-9B995F2F2340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bn-BD"/>
        </a:p>
      </dgm:t>
    </dgm:pt>
    <dgm:pt modelId="{DD6BA042-D46F-4BDC-A5A0-8A6F0AB4EDD7}">
      <dgm:prSet phldrT="[Text]" custT="1"/>
      <dgm:spPr/>
      <dgm:t>
        <a:bodyPr/>
        <a:lstStyle/>
        <a:p>
          <a:r>
            <a:rPr lang="bn-BD" sz="3200" dirty="0"/>
            <a:t>• ৬.৩.১ </a:t>
          </a:r>
          <a:r>
            <a:rPr lang="bn-BD" sz="3200" dirty="0" err="1"/>
            <a:t>ট্রাপিজিয়ামের</a:t>
          </a:r>
          <a:r>
            <a:rPr lang="bn-BD" sz="3200" dirty="0"/>
            <a:t> ধারণা লাভ করে শনাক্ত করতে পারবে।_</a:t>
          </a:r>
        </a:p>
      </dgm:t>
    </dgm:pt>
    <dgm:pt modelId="{55178BC8-889A-4C37-BD61-A462583129CD}" type="parTrans" cxnId="{EC9E26A2-24CA-46E1-B939-1629EC5EA285}">
      <dgm:prSet/>
      <dgm:spPr/>
      <dgm:t>
        <a:bodyPr/>
        <a:lstStyle/>
        <a:p>
          <a:endParaRPr lang="bn-BD" sz="3200"/>
        </a:p>
      </dgm:t>
    </dgm:pt>
    <dgm:pt modelId="{8D3793CB-4111-4A28-A697-2A82332E0BC7}" type="sibTrans" cxnId="{EC9E26A2-24CA-46E1-B939-1629EC5EA285}">
      <dgm:prSet/>
      <dgm:spPr/>
      <dgm:t>
        <a:bodyPr/>
        <a:lstStyle/>
        <a:p>
          <a:endParaRPr lang="bn-BD" sz="3200"/>
        </a:p>
      </dgm:t>
    </dgm:pt>
    <dgm:pt modelId="{E2BA5EC7-DFB9-4ADB-8B06-2D33DE4BC23D}">
      <dgm:prSet phldrT="[Text]" custT="1"/>
      <dgm:spPr/>
      <dgm:t>
        <a:bodyPr/>
        <a:lstStyle/>
        <a:p>
          <a:r>
            <a:rPr lang="bn-BD" sz="3200" dirty="0"/>
            <a:t>• ৬.৩.২ সামান্তরিকের ধারণা লাভ করে শনাক্ত করতে পারবে।</a:t>
          </a:r>
        </a:p>
      </dgm:t>
    </dgm:pt>
    <dgm:pt modelId="{C60417C6-6A57-41F6-990F-0D6E9847BA84}" type="parTrans" cxnId="{663D269C-E56E-48B6-A962-CDA2F60FCFED}">
      <dgm:prSet/>
      <dgm:spPr/>
      <dgm:t>
        <a:bodyPr/>
        <a:lstStyle/>
        <a:p>
          <a:endParaRPr lang="bn-BD" sz="3200"/>
        </a:p>
      </dgm:t>
    </dgm:pt>
    <dgm:pt modelId="{3C9BF380-4CD7-4E21-A8FB-0385FE8C9789}" type="sibTrans" cxnId="{663D269C-E56E-48B6-A962-CDA2F60FCFED}">
      <dgm:prSet/>
      <dgm:spPr/>
      <dgm:t>
        <a:bodyPr/>
        <a:lstStyle/>
        <a:p>
          <a:endParaRPr lang="bn-BD" sz="3200"/>
        </a:p>
      </dgm:t>
    </dgm:pt>
    <dgm:pt modelId="{50D5DD86-3455-45B5-9E54-06E039675503}">
      <dgm:prSet custT="1"/>
      <dgm:spPr/>
      <dgm:t>
        <a:bodyPr/>
        <a:lstStyle/>
        <a:p>
          <a:endParaRPr lang="bn-BD" sz="3200" dirty="0"/>
        </a:p>
      </dgm:t>
    </dgm:pt>
    <dgm:pt modelId="{E25EBDBC-9196-465B-9B76-FBBB9EB07388}" type="parTrans" cxnId="{84B3DFA9-5889-47E7-8301-4DFD15D1714E}">
      <dgm:prSet/>
      <dgm:spPr/>
      <dgm:t>
        <a:bodyPr/>
        <a:lstStyle/>
        <a:p>
          <a:endParaRPr lang="bn-BD" sz="3200"/>
        </a:p>
      </dgm:t>
    </dgm:pt>
    <dgm:pt modelId="{335A5487-823F-4428-9CD5-D2D1E11C82BA}" type="sibTrans" cxnId="{84B3DFA9-5889-47E7-8301-4DFD15D1714E}">
      <dgm:prSet/>
      <dgm:spPr/>
      <dgm:t>
        <a:bodyPr/>
        <a:lstStyle/>
        <a:p>
          <a:endParaRPr lang="bn-BD" sz="3200"/>
        </a:p>
      </dgm:t>
    </dgm:pt>
    <dgm:pt modelId="{A97C8BBA-0015-43A4-A7D9-F835AA5A3774}" type="pres">
      <dgm:prSet presAssocID="{D35C90DE-7AF1-45E5-B21F-9B995F2F2340}" presName="linear" presStyleCnt="0">
        <dgm:presLayoutVars>
          <dgm:dir/>
          <dgm:animLvl val="lvl"/>
          <dgm:resizeHandles val="exact"/>
        </dgm:presLayoutVars>
      </dgm:prSet>
      <dgm:spPr/>
    </dgm:pt>
    <dgm:pt modelId="{0162FE03-F4B6-4B0D-89F8-DB1690B71BFF}" type="pres">
      <dgm:prSet presAssocID="{DD6BA042-D46F-4BDC-A5A0-8A6F0AB4EDD7}" presName="parentLin" presStyleCnt="0"/>
      <dgm:spPr/>
    </dgm:pt>
    <dgm:pt modelId="{5530BF22-61E5-4F69-99BB-605CD79F0A5B}" type="pres">
      <dgm:prSet presAssocID="{DD6BA042-D46F-4BDC-A5A0-8A6F0AB4EDD7}" presName="parentLeftMargin" presStyleLbl="node1" presStyleIdx="0" presStyleCnt="3"/>
      <dgm:spPr/>
    </dgm:pt>
    <dgm:pt modelId="{BB244969-D63A-42D5-9071-3216DC28A641}" type="pres">
      <dgm:prSet presAssocID="{DD6BA042-D46F-4BDC-A5A0-8A6F0AB4EDD7}" presName="parentText" presStyleLbl="node1" presStyleIdx="0" presStyleCnt="3" custScaleX="125003">
        <dgm:presLayoutVars>
          <dgm:chMax val="0"/>
          <dgm:bulletEnabled val="1"/>
        </dgm:presLayoutVars>
      </dgm:prSet>
      <dgm:spPr/>
    </dgm:pt>
    <dgm:pt modelId="{30F5CAD3-AF0E-412A-9D73-E6DEB7F5D8FC}" type="pres">
      <dgm:prSet presAssocID="{DD6BA042-D46F-4BDC-A5A0-8A6F0AB4EDD7}" presName="negativeSpace" presStyleCnt="0"/>
      <dgm:spPr/>
    </dgm:pt>
    <dgm:pt modelId="{2921A820-0B5E-4DAD-92E5-2DE091A134DE}" type="pres">
      <dgm:prSet presAssocID="{DD6BA042-D46F-4BDC-A5A0-8A6F0AB4EDD7}" presName="childText" presStyleLbl="conFgAcc1" presStyleIdx="0" presStyleCnt="3">
        <dgm:presLayoutVars>
          <dgm:bulletEnabled val="1"/>
        </dgm:presLayoutVars>
      </dgm:prSet>
      <dgm:spPr/>
    </dgm:pt>
    <dgm:pt modelId="{9A7749BB-86C5-4FF1-B51B-3A5D06F0246D}" type="pres">
      <dgm:prSet presAssocID="{8D3793CB-4111-4A28-A697-2A82332E0BC7}" presName="spaceBetweenRectangles" presStyleCnt="0"/>
      <dgm:spPr/>
    </dgm:pt>
    <dgm:pt modelId="{D74468A3-390E-44F8-9B08-BB3961FEE74A}" type="pres">
      <dgm:prSet presAssocID="{E2BA5EC7-DFB9-4ADB-8B06-2D33DE4BC23D}" presName="parentLin" presStyleCnt="0"/>
      <dgm:spPr/>
    </dgm:pt>
    <dgm:pt modelId="{53026136-C05B-4E00-B78E-01841661704C}" type="pres">
      <dgm:prSet presAssocID="{E2BA5EC7-DFB9-4ADB-8B06-2D33DE4BC23D}" presName="parentLeftMargin" presStyleLbl="node1" presStyleIdx="0" presStyleCnt="3"/>
      <dgm:spPr/>
    </dgm:pt>
    <dgm:pt modelId="{615CE37F-804A-4B30-A949-BD8179A1BEFC}" type="pres">
      <dgm:prSet presAssocID="{E2BA5EC7-DFB9-4ADB-8B06-2D33DE4BC23D}" presName="parentText" presStyleLbl="node1" presStyleIdx="1" presStyleCnt="3" custScaleX="125003">
        <dgm:presLayoutVars>
          <dgm:chMax val="0"/>
          <dgm:bulletEnabled val="1"/>
        </dgm:presLayoutVars>
      </dgm:prSet>
      <dgm:spPr/>
    </dgm:pt>
    <dgm:pt modelId="{436C1F62-CFA6-40A6-9839-D397CF90C846}" type="pres">
      <dgm:prSet presAssocID="{E2BA5EC7-DFB9-4ADB-8B06-2D33DE4BC23D}" presName="negativeSpace" presStyleCnt="0"/>
      <dgm:spPr/>
    </dgm:pt>
    <dgm:pt modelId="{A002427B-0AF3-4E29-AD5A-E68C9ED94E9A}" type="pres">
      <dgm:prSet presAssocID="{E2BA5EC7-DFB9-4ADB-8B06-2D33DE4BC23D}" presName="childText" presStyleLbl="conFgAcc1" presStyleIdx="1" presStyleCnt="3">
        <dgm:presLayoutVars>
          <dgm:bulletEnabled val="1"/>
        </dgm:presLayoutVars>
      </dgm:prSet>
      <dgm:spPr/>
    </dgm:pt>
    <dgm:pt modelId="{F09E3530-16DC-4527-9B3D-629A8EE0531D}" type="pres">
      <dgm:prSet presAssocID="{3C9BF380-4CD7-4E21-A8FB-0385FE8C9789}" presName="spaceBetweenRectangles" presStyleCnt="0"/>
      <dgm:spPr/>
    </dgm:pt>
    <dgm:pt modelId="{7EFADB48-69E5-4D60-8B89-23E2F47BE2BB}" type="pres">
      <dgm:prSet presAssocID="{50D5DD86-3455-45B5-9E54-06E039675503}" presName="parentLin" presStyleCnt="0"/>
      <dgm:spPr/>
    </dgm:pt>
    <dgm:pt modelId="{3A9CD010-2E54-4D5A-B833-02C5307F4285}" type="pres">
      <dgm:prSet presAssocID="{50D5DD86-3455-45B5-9E54-06E039675503}" presName="parentLeftMargin" presStyleLbl="node1" presStyleIdx="1" presStyleCnt="3"/>
      <dgm:spPr/>
    </dgm:pt>
    <dgm:pt modelId="{0E75E002-65EA-4CDC-98B7-4E496A22A769}" type="pres">
      <dgm:prSet presAssocID="{50D5DD86-3455-45B5-9E54-06E039675503}" presName="parentText" presStyleLbl="node1" presStyleIdx="2" presStyleCnt="3" custScaleX="125003">
        <dgm:presLayoutVars>
          <dgm:chMax val="0"/>
          <dgm:bulletEnabled val="1"/>
        </dgm:presLayoutVars>
      </dgm:prSet>
      <dgm:spPr/>
    </dgm:pt>
    <dgm:pt modelId="{F108FBCE-331A-4826-8CD7-46FDF7BA9DE9}" type="pres">
      <dgm:prSet presAssocID="{50D5DD86-3455-45B5-9E54-06E039675503}" presName="negativeSpace" presStyleCnt="0"/>
      <dgm:spPr/>
    </dgm:pt>
    <dgm:pt modelId="{AD5617C9-DF02-4D42-B806-D71105DA30BE}" type="pres">
      <dgm:prSet presAssocID="{50D5DD86-3455-45B5-9E54-06E03967550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428A804-AD98-4B56-AF79-58BAE2EB77A9}" type="presOf" srcId="{E2BA5EC7-DFB9-4ADB-8B06-2D33DE4BC23D}" destId="{615CE37F-804A-4B30-A949-BD8179A1BEFC}" srcOrd="1" destOrd="0" presId="urn:microsoft.com/office/officeart/2005/8/layout/list1"/>
    <dgm:cxn modelId="{CCF0CA0E-A382-4C54-9EA1-D3EBBEF82C38}" type="presOf" srcId="{DD6BA042-D46F-4BDC-A5A0-8A6F0AB4EDD7}" destId="{BB244969-D63A-42D5-9071-3216DC28A641}" srcOrd="1" destOrd="0" presId="urn:microsoft.com/office/officeart/2005/8/layout/list1"/>
    <dgm:cxn modelId="{05ACF138-194C-4A8C-BD6E-1A4571C1B3AB}" type="presOf" srcId="{50D5DD86-3455-45B5-9E54-06E039675503}" destId="{3A9CD010-2E54-4D5A-B833-02C5307F4285}" srcOrd="0" destOrd="0" presId="urn:microsoft.com/office/officeart/2005/8/layout/list1"/>
    <dgm:cxn modelId="{FA548449-3C52-46B2-8A46-72076B143EC1}" type="presOf" srcId="{50D5DD86-3455-45B5-9E54-06E039675503}" destId="{0E75E002-65EA-4CDC-98B7-4E496A22A769}" srcOrd="1" destOrd="0" presId="urn:microsoft.com/office/officeart/2005/8/layout/list1"/>
    <dgm:cxn modelId="{663D269C-E56E-48B6-A962-CDA2F60FCFED}" srcId="{D35C90DE-7AF1-45E5-B21F-9B995F2F2340}" destId="{E2BA5EC7-DFB9-4ADB-8B06-2D33DE4BC23D}" srcOrd="1" destOrd="0" parTransId="{C60417C6-6A57-41F6-990F-0D6E9847BA84}" sibTransId="{3C9BF380-4CD7-4E21-A8FB-0385FE8C9789}"/>
    <dgm:cxn modelId="{EC9E26A2-24CA-46E1-B939-1629EC5EA285}" srcId="{D35C90DE-7AF1-45E5-B21F-9B995F2F2340}" destId="{DD6BA042-D46F-4BDC-A5A0-8A6F0AB4EDD7}" srcOrd="0" destOrd="0" parTransId="{55178BC8-889A-4C37-BD61-A462583129CD}" sibTransId="{8D3793CB-4111-4A28-A697-2A82332E0BC7}"/>
    <dgm:cxn modelId="{84B3DFA9-5889-47E7-8301-4DFD15D1714E}" srcId="{D35C90DE-7AF1-45E5-B21F-9B995F2F2340}" destId="{50D5DD86-3455-45B5-9E54-06E039675503}" srcOrd="2" destOrd="0" parTransId="{E25EBDBC-9196-465B-9B76-FBBB9EB07388}" sibTransId="{335A5487-823F-4428-9CD5-D2D1E11C82BA}"/>
    <dgm:cxn modelId="{70EECABB-5D28-4C6D-8CD6-FE76F3798BB9}" type="presOf" srcId="{E2BA5EC7-DFB9-4ADB-8B06-2D33DE4BC23D}" destId="{53026136-C05B-4E00-B78E-01841661704C}" srcOrd="0" destOrd="0" presId="urn:microsoft.com/office/officeart/2005/8/layout/list1"/>
    <dgm:cxn modelId="{2A1EC4CF-9A72-44FA-A07B-B554B01DF68E}" type="presOf" srcId="{DD6BA042-D46F-4BDC-A5A0-8A6F0AB4EDD7}" destId="{5530BF22-61E5-4F69-99BB-605CD79F0A5B}" srcOrd="0" destOrd="0" presId="urn:microsoft.com/office/officeart/2005/8/layout/list1"/>
    <dgm:cxn modelId="{9D87CAE7-DC18-4BD3-A911-13C7DB0A3CBB}" type="presOf" srcId="{D35C90DE-7AF1-45E5-B21F-9B995F2F2340}" destId="{A97C8BBA-0015-43A4-A7D9-F835AA5A3774}" srcOrd="0" destOrd="0" presId="urn:microsoft.com/office/officeart/2005/8/layout/list1"/>
    <dgm:cxn modelId="{D56C6C6F-5FE0-4EEC-8A6A-5E1D39C8B68C}" type="presParOf" srcId="{A97C8BBA-0015-43A4-A7D9-F835AA5A3774}" destId="{0162FE03-F4B6-4B0D-89F8-DB1690B71BFF}" srcOrd="0" destOrd="0" presId="urn:microsoft.com/office/officeart/2005/8/layout/list1"/>
    <dgm:cxn modelId="{5ABDBEDF-CC10-412C-ADE5-2EA1685B2FBE}" type="presParOf" srcId="{0162FE03-F4B6-4B0D-89F8-DB1690B71BFF}" destId="{5530BF22-61E5-4F69-99BB-605CD79F0A5B}" srcOrd="0" destOrd="0" presId="urn:microsoft.com/office/officeart/2005/8/layout/list1"/>
    <dgm:cxn modelId="{D26A0C0F-B1F7-450D-BA0F-F855174511A0}" type="presParOf" srcId="{0162FE03-F4B6-4B0D-89F8-DB1690B71BFF}" destId="{BB244969-D63A-42D5-9071-3216DC28A641}" srcOrd="1" destOrd="0" presId="urn:microsoft.com/office/officeart/2005/8/layout/list1"/>
    <dgm:cxn modelId="{69B704C0-F749-4705-BF02-B7FD0D157C4D}" type="presParOf" srcId="{A97C8BBA-0015-43A4-A7D9-F835AA5A3774}" destId="{30F5CAD3-AF0E-412A-9D73-E6DEB7F5D8FC}" srcOrd="1" destOrd="0" presId="urn:microsoft.com/office/officeart/2005/8/layout/list1"/>
    <dgm:cxn modelId="{B9E617B3-B729-4E19-BD81-694BF0D09156}" type="presParOf" srcId="{A97C8BBA-0015-43A4-A7D9-F835AA5A3774}" destId="{2921A820-0B5E-4DAD-92E5-2DE091A134DE}" srcOrd="2" destOrd="0" presId="urn:microsoft.com/office/officeart/2005/8/layout/list1"/>
    <dgm:cxn modelId="{E8909D21-0FC4-4C9A-9354-56D84A0F41B6}" type="presParOf" srcId="{A97C8BBA-0015-43A4-A7D9-F835AA5A3774}" destId="{9A7749BB-86C5-4FF1-B51B-3A5D06F0246D}" srcOrd="3" destOrd="0" presId="urn:microsoft.com/office/officeart/2005/8/layout/list1"/>
    <dgm:cxn modelId="{9D4A93D7-4043-4E07-B020-2F5405BB9C4B}" type="presParOf" srcId="{A97C8BBA-0015-43A4-A7D9-F835AA5A3774}" destId="{D74468A3-390E-44F8-9B08-BB3961FEE74A}" srcOrd="4" destOrd="0" presId="urn:microsoft.com/office/officeart/2005/8/layout/list1"/>
    <dgm:cxn modelId="{BE43B499-E43D-460B-8246-9AA8B9455EA9}" type="presParOf" srcId="{D74468A3-390E-44F8-9B08-BB3961FEE74A}" destId="{53026136-C05B-4E00-B78E-01841661704C}" srcOrd="0" destOrd="0" presId="urn:microsoft.com/office/officeart/2005/8/layout/list1"/>
    <dgm:cxn modelId="{608286BB-740D-4FB7-8C25-53E4363DF886}" type="presParOf" srcId="{D74468A3-390E-44F8-9B08-BB3961FEE74A}" destId="{615CE37F-804A-4B30-A949-BD8179A1BEFC}" srcOrd="1" destOrd="0" presId="urn:microsoft.com/office/officeart/2005/8/layout/list1"/>
    <dgm:cxn modelId="{F0C3879A-70CF-4D8D-8FF0-5237F94A0F02}" type="presParOf" srcId="{A97C8BBA-0015-43A4-A7D9-F835AA5A3774}" destId="{436C1F62-CFA6-40A6-9839-D397CF90C846}" srcOrd="5" destOrd="0" presId="urn:microsoft.com/office/officeart/2005/8/layout/list1"/>
    <dgm:cxn modelId="{5471AC7B-12D2-4BDF-AB1D-488D1E8D2B84}" type="presParOf" srcId="{A97C8BBA-0015-43A4-A7D9-F835AA5A3774}" destId="{A002427B-0AF3-4E29-AD5A-E68C9ED94E9A}" srcOrd="6" destOrd="0" presId="urn:microsoft.com/office/officeart/2005/8/layout/list1"/>
    <dgm:cxn modelId="{FBD283F3-A34F-4676-B32C-B51E139C90F2}" type="presParOf" srcId="{A97C8BBA-0015-43A4-A7D9-F835AA5A3774}" destId="{F09E3530-16DC-4527-9B3D-629A8EE0531D}" srcOrd="7" destOrd="0" presId="urn:microsoft.com/office/officeart/2005/8/layout/list1"/>
    <dgm:cxn modelId="{B8AD7596-4B34-43E1-8EFB-64787AF8BC34}" type="presParOf" srcId="{A97C8BBA-0015-43A4-A7D9-F835AA5A3774}" destId="{7EFADB48-69E5-4D60-8B89-23E2F47BE2BB}" srcOrd="8" destOrd="0" presId="urn:microsoft.com/office/officeart/2005/8/layout/list1"/>
    <dgm:cxn modelId="{510CA3AC-6118-491B-8D57-AA512D05196B}" type="presParOf" srcId="{7EFADB48-69E5-4D60-8B89-23E2F47BE2BB}" destId="{3A9CD010-2E54-4D5A-B833-02C5307F4285}" srcOrd="0" destOrd="0" presId="urn:microsoft.com/office/officeart/2005/8/layout/list1"/>
    <dgm:cxn modelId="{7496026A-4FE0-49C9-84BC-43C5A9BC5AD6}" type="presParOf" srcId="{7EFADB48-69E5-4D60-8B89-23E2F47BE2BB}" destId="{0E75E002-65EA-4CDC-98B7-4E496A22A769}" srcOrd="1" destOrd="0" presId="urn:microsoft.com/office/officeart/2005/8/layout/list1"/>
    <dgm:cxn modelId="{E8B67982-1254-4111-B964-78ED7320832F}" type="presParOf" srcId="{A97C8BBA-0015-43A4-A7D9-F835AA5A3774}" destId="{F108FBCE-331A-4826-8CD7-46FDF7BA9DE9}" srcOrd="9" destOrd="0" presId="urn:microsoft.com/office/officeart/2005/8/layout/list1"/>
    <dgm:cxn modelId="{8EB38435-1913-4CDF-8F28-26FD81A52E9C}" type="presParOf" srcId="{A97C8BBA-0015-43A4-A7D9-F835AA5A3774}" destId="{AD5617C9-DF02-4D42-B806-D71105DA30B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344556-26D2-4463-8DA4-6352B0F4FE8C}" type="doc">
      <dgm:prSet loTypeId="urn:microsoft.com/office/officeart/2008/layout/PictureAccentLis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8ED09FC-1CC1-460F-AB50-AD28EBDC2F2E}">
      <dgm:prSet phldrT="[Text]"/>
      <dgm:spPr/>
      <dgm:t>
        <a:bodyPr/>
        <a:lstStyle/>
        <a:p>
          <a:r>
            <a:rPr lang="en-US" dirty="0">
              <a:latin typeface="NikoshBAN" panose="02000000000000000000" pitchFamily="2" charset="0"/>
              <a:cs typeface="NikoshBAN" panose="02000000000000000000" pitchFamily="2" charset="0"/>
            </a:rPr>
            <a:t>বাস্তব </a:t>
          </a:r>
          <a:r>
            <a:rPr lang="en-US" dirty="0" err="1">
              <a:latin typeface="NikoshBAN" panose="02000000000000000000" pitchFamily="2" charset="0"/>
              <a:cs typeface="NikoshBAN" panose="02000000000000000000" pitchFamily="2" charset="0"/>
            </a:rPr>
            <a:t>পর্যায়</a:t>
          </a:r>
          <a:endParaRPr lang="en-US" dirty="0"/>
        </a:p>
      </dgm:t>
    </dgm:pt>
    <dgm:pt modelId="{B582221E-525C-4E80-8AB1-B1B7F099390E}" type="parTrans" cxnId="{462147CE-5832-4A47-8106-B316039A27D4}">
      <dgm:prSet/>
      <dgm:spPr/>
      <dgm:t>
        <a:bodyPr/>
        <a:lstStyle/>
        <a:p>
          <a:endParaRPr lang="en-US"/>
        </a:p>
      </dgm:t>
    </dgm:pt>
    <dgm:pt modelId="{0E36417B-8C95-4E35-8DF1-50A003341793}" type="sibTrans" cxnId="{462147CE-5832-4A47-8106-B316039A27D4}">
      <dgm:prSet/>
      <dgm:spPr/>
      <dgm:t>
        <a:bodyPr/>
        <a:lstStyle/>
        <a:p>
          <a:endParaRPr lang="en-US"/>
        </a:p>
      </dgm:t>
    </dgm:pt>
    <dgm:pt modelId="{E2DB16A3-59C2-49A3-A7B4-16AC938C6213}">
      <dgm:prSet phldrT="[Text]"/>
      <dgm:spPr/>
      <dgm:t>
        <a:bodyPr/>
        <a:lstStyle/>
        <a:p>
          <a:endParaRPr lang="en-US" dirty="0"/>
        </a:p>
      </dgm:t>
    </dgm:pt>
    <dgm:pt modelId="{B1E01AE2-BDA5-4DEE-AD29-0E35831EACA9}" type="parTrans" cxnId="{10570054-B010-4506-8116-024D350B157A}">
      <dgm:prSet/>
      <dgm:spPr/>
      <dgm:t>
        <a:bodyPr/>
        <a:lstStyle/>
        <a:p>
          <a:endParaRPr lang="en-US"/>
        </a:p>
      </dgm:t>
    </dgm:pt>
    <dgm:pt modelId="{9DC9F9A4-198D-41BA-A5A7-458D4572DD38}" type="sibTrans" cxnId="{10570054-B010-4506-8116-024D350B157A}">
      <dgm:prSet/>
      <dgm:spPr/>
      <dgm:t>
        <a:bodyPr/>
        <a:lstStyle/>
        <a:p>
          <a:endParaRPr lang="en-US"/>
        </a:p>
      </dgm:t>
    </dgm:pt>
    <dgm:pt modelId="{8F9B6627-A265-4DD1-8CC8-23905F2B69FA}" type="pres">
      <dgm:prSet presAssocID="{2C344556-26D2-4463-8DA4-6352B0F4FE8C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D4BC0C8D-E63B-4FBE-B3DA-F1DA0AA09597}" type="pres">
      <dgm:prSet presAssocID="{B8ED09FC-1CC1-460F-AB50-AD28EBDC2F2E}" presName="root" presStyleCnt="0">
        <dgm:presLayoutVars>
          <dgm:chMax/>
          <dgm:chPref val="4"/>
        </dgm:presLayoutVars>
      </dgm:prSet>
      <dgm:spPr/>
    </dgm:pt>
    <dgm:pt modelId="{7CA7118F-182E-4981-9B92-127E1B397F8F}" type="pres">
      <dgm:prSet presAssocID="{B8ED09FC-1CC1-460F-AB50-AD28EBDC2F2E}" presName="rootComposite" presStyleCnt="0">
        <dgm:presLayoutVars/>
      </dgm:prSet>
      <dgm:spPr/>
    </dgm:pt>
    <dgm:pt modelId="{CE12DDB1-F0B5-46AE-9748-F047A35167C3}" type="pres">
      <dgm:prSet presAssocID="{B8ED09FC-1CC1-460F-AB50-AD28EBDC2F2E}" presName="rootText" presStyleLbl="node0" presStyleIdx="0" presStyleCnt="1" custLinFactNeighborX="867" custLinFactNeighborY="-87128">
        <dgm:presLayoutVars>
          <dgm:chMax/>
          <dgm:chPref val="4"/>
        </dgm:presLayoutVars>
      </dgm:prSet>
      <dgm:spPr/>
    </dgm:pt>
    <dgm:pt modelId="{F6F6FBEC-BC9E-4CBB-B7EC-413EED22A632}" type="pres">
      <dgm:prSet presAssocID="{B8ED09FC-1CC1-460F-AB50-AD28EBDC2F2E}" presName="childShape" presStyleCnt="0">
        <dgm:presLayoutVars>
          <dgm:chMax val="0"/>
          <dgm:chPref val="0"/>
        </dgm:presLayoutVars>
      </dgm:prSet>
      <dgm:spPr/>
    </dgm:pt>
    <dgm:pt modelId="{43E4B659-7C3F-41FB-B25B-4324A37BAB72}" type="pres">
      <dgm:prSet presAssocID="{E2DB16A3-59C2-49A3-A7B4-16AC938C6213}" presName="childComposite" presStyleCnt="0">
        <dgm:presLayoutVars>
          <dgm:chMax val="0"/>
          <dgm:chPref val="0"/>
        </dgm:presLayoutVars>
      </dgm:prSet>
      <dgm:spPr/>
    </dgm:pt>
    <dgm:pt modelId="{E3F08E69-56C9-4513-9313-74FC44C8952E}" type="pres">
      <dgm:prSet presAssocID="{E2DB16A3-59C2-49A3-A7B4-16AC938C6213}" presName="Image" presStyleLbl="node1" presStyleIdx="0" presStyleCnt="1" custScaleX="271545" custScaleY="309351" custLinFactNeighborX="-3980" custLinFactNeighborY="-11940"/>
      <dgm:spPr/>
    </dgm:pt>
    <dgm:pt modelId="{B57AE64E-186F-4A38-B536-88E46AD9417C}" type="pres">
      <dgm:prSet presAssocID="{E2DB16A3-59C2-49A3-A7B4-16AC938C6213}" presName="childText" presStyleLbl="lnNode1" presStyleIdx="0" presStyleCnt="1" custScaleX="77328" custScaleY="303808" custLinFactNeighborX="104" custLinFactNeighborY="-13029">
        <dgm:presLayoutVars>
          <dgm:chMax val="0"/>
          <dgm:chPref val="0"/>
          <dgm:bulletEnabled val="1"/>
        </dgm:presLayoutVars>
      </dgm:prSet>
      <dgm:spPr/>
    </dgm:pt>
  </dgm:ptLst>
  <dgm:cxnLst>
    <dgm:cxn modelId="{10570054-B010-4506-8116-024D350B157A}" srcId="{B8ED09FC-1CC1-460F-AB50-AD28EBDC2F2E}" destId="{E2DB16A3-59C2-49A3-A7B4-16AC938C6213}" srcOrd="0" destOrd="0" parTransId="{B1E01AE2-BDA5-4DEE-AD29-0E35831EACA9}" sibTransId="{9DC9F9A4-198D-41BA-A5A7-458D4572DD38}"/>
    <dgm:cxn modelId="{59B00B9E-DC0D-41A7-9222-14A9D0BAE5B7}" type="presOf" srcId="{B8ED09FC-1CC1-460F-AB50-AD28EBDC2F2E}" destId="{CE12DDB1-F0B5-46AE-9748-F047A35167C3}" srcOrd="0" destOrd="0" presId="urn:microsoft.com/office/officeart/2008/layout/PictureAccentList"/>
    <dgm:cxn modelId="{2EF076BF-4554-40FA-8FB1-699DE5573D97}" type="presOf" srcId="{E2DB16A3-59C2-49A3-A7B4-16AC938C6213}" destId="{B57AE64E-186F-4A38-B536-88E46AD9417C}" srcOrd="0" destOrd="0" presId="urn:microsoft.com/office/officeart/2008/layout/PictureAccentList"/>
    <dgm:cxn modelId="{462147CE-5832-4A47-8106-B316039A27D4}" srcId="{2C344556-26D2-4463-8DA4-6352B0F4FE8C}" destId="{B8ED09FC-1CC1-460F-AB50-AD28EBDC2F2E}" srcOrd="0" destOrd="0" parTransId="{B582221E-525C-4E80-8AB1-B1B7F099390E}" sibTransId="{0E36417B-8C95-4E35-8DF1-50A003341793}"/>
    <dgm:cxn modelId="{C018EADB-BFFF-47AC-8358-6997B655C17F}" type="presOf" srcId="{2C344556-26D2-4463-8DA4-6352B0F4FE8C}" destId="{8F9B6627-A265-4DD1-8CC8-23905F2B69FA}" srcOrd="0" destOrd="0" presId="urn:microsoft.com/office/officeart/2008/layout/PictureAccentList"/>
    <dgm:cxn modelId="{5DEF6A22-6572-4419-A9B2-7C3028F5556E}" type="presParOf" srcId="{8F9B6627-A265-4DD1-8CC8-23905F2B69FA}" destId="{D4BC0C8D-E63B-4FBE-B3DA-F1DA0AA09597}" srcOrd="0" destOrd="0" presId="urn:microsoft.com/office/officeart/2008/layout/PictureAccentList"/>
    <dgm:cxn modelId="{5F00AC26-D979-49BD-ADA7-53FD2BA808CF}" type="presParOf" srcId="{D4BC0C8D-E63B-4FBE-B3DA-F1DA0AA09597}" destId="{7CA7118F-182E-4981-9B92-127E1B397F8F}" srcOrd="0" destOrd="0" presId="urn:microsoft.com/office/officeart/2008/layout/PictureAccentList"/>
    <dgm:cxn modelId="{596D9ABC-3263-44B6-BF1E-0ABC6DB0A927}" type="presParOf" srcId="{7CA7118F-182E-4981-9B92-127E1B397F8F}" destId="{CE12DDB1-F0B5-46AE-9748-F047A35167C3}" srcOrd="0" destOrd="0" presId="urn:microsoft.com/office/officeart/2008/layout/PictureAccentList"/>
    <dgm:cxn modelId="{7CBD78AA-3048-4B7E-BA8E-F6FE81E29806}" type="presParOf" srcId="{D4BC0C8D-E63B-4FBE-B3DA-F1DA0AA09597}" destId="{F6F6FBEC-BC9E-4CBB-B7EC-413EED22A632}" srcOrd="1" destOrd="0" presId="urn:microsoft.com/office/officeart/2008/layout/PictureAccentList"/>
    <dgm:cxn modelId="{8E3BFFE4-A166-4E01-BDB8-FD3894B7E549}" type="presParOf" srcId="{F6F6FBEC-BC9E-4CBB-B7EC-413EED22A632}" destId="{43E4B659-7C3F-41FB-B25B-4324A37BAB72}" srcOrd="0" destOrd="0" presId="urn:microsoft.com/office/officeart/2008/layout/PictureAccentList"/>
    <dgm:cxn modelId="{51B61BE8-112E-4D49-B44B-196E24A032C2}" type="presParOf" srcId="{43E4B659-7C3F-41FB-B25B-4324A37BAB72}" destId="{E3F08E69-56C9-4513-9313-74FC44C8952E}" srcOrd="0" destOrd="0" presId="urn:microsoft.com/office/officeart/2008/layout/PictureAccentList"/>
    <dgm:cxn modelId="{7F42AD29-A02B-4001-8DDC-C9C8521B909A}" type="presParOf" srcId="{43E4B659-7C3F-41FB-B25B-4324A37BAB72}" destId="{B57AE64E-186F-4A38-B536-88E46AD9417C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A82748-3299-4D82-922F-EE77E1520370}" type="doc">
      <dgm:prSet loTypeId="urn:microsoft.com/office/officeart/2008/layout/PictureAccentList" loCatId="picture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A820590-215F-440F-8411-AC5FC7969ADA}">
      <dgm:prSet phldrT="[Text]"/>
      <dgm:spPr/>
      <dgm:t>
        <a:bodyPr/>
        <a:lstStyle/>
        <a:p>
          <a:r>
            <a:rPr lang="bn-IN" b="1" dirty="0">
              <a:latin typeface="NikoshBAN" pitchFamily="2" charset="0"/>
              <a:cs typeface="NikoshBAN" pitchFamily="2" charset="0"/>
            </a:rPr>
            <a:t>আজকের পাঠ</a:t>
          </a:r>
          <a:endParaRPr lang="en-US" dirty="0"/>
        </a:p>
      </dgm:t>
    </dgm:pt>
    <dgm:pt modelId="{82656807-6E4B-41D1-BA0C-9356275BB945}" type="parTrans" cxnId="{B9A96D40-74FB-41D8-AD05-DF041187B5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72EE55F-0188-4AED-8CB6-62117F3F52BC}" type="sibTrans" cxnId="{B9A96D40-74FB-41D8-AD05-DF041187B5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B14B94B-ADBB-4006-99EF-FE336492898B}">
      <dgm:prSet phldrT="[Text]"/>
      <dgm:spPr/>
      <dgm:t>
        <a:bodyPr/>
        <a:lstStyle/>
        <a:p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শ্রেণি: 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৫ম_বিষয়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 প্রাথমিক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গণিত_অধ্যায়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 ০৯ -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জ্যামিতি_পাঠ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 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১০৩_পাঠ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শিরোনাম: 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ট্রাপিজিয়াম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ও সামান্তরিক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9564B64-67E9-4A39-9EC5-E34AFE3482BC}" type="parTrans" cxnId="{9C8E896F-E06D-4DCB-A65B-2D2853181FC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E1EBF3B-474B-4C1D-AD6D-4C132E0F81B4}" type="sibTrans" cxnId="{9C8E896F-E06D-4DCB-A65B-2D2853181FC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B3DD1BF-61B6-4EC6-BDB5-5D1FAC4F6566}" type="pres">
      <dgm:prSet presAssocID="{9FA82748-3299-4D82-922F-EE77E152037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BAA203A2-54EE-4E26-8FF5-5469099C2742}" type="pres">
      <dgm:prSet presAssocID="{BA820590-215F-440F-8411-AC5FC7969ADA}" presName="root" presStyleCnt="0">
        <dgm:presLayoutVars>
          <dgm:chMax/>
          <dgm:chPref val="4"/>
        </dgm:presLayoutVars>
      </dgm:prSet>
      <dgm:spPr/>
    </dgm:pt>
    <dgm:pt modelId="{30EEC3AC-1B2C-4CA1-8967-13A81973DDA4}" type="pres">
      <dgm:prSet presAssocID="{BA820590-215F-440F-8411-AC5FC7969ADA}" presName="rootComposite" presStyleCnt="0">
        <dgm:presLayoutVars/>
      </dgm:prSet>
      <dgm:spPr/>
    </dgm:pt>
    <dgm:pt modelId="{639FE503-A3A6-45FE-B297-F63F2005F06C}" type="pres">
      <dgm:prSet presAssocID="{BA820590-215F-440F-8411-AC5FC7969ADA}" presName="rootText" presStyleLbl="node0" presStyleIdx="0" presStyleCnt="1" custLinFactNeighborX="53" custLinFactNeighborY="2228">
        <dgm:presLayoutVars>
          <dgm:chMax/>
          <dgm:chPref val="4"/>
        </dgm:presLayoutVars>
      </dgm:prSet>
      <dgm:spPr/>
    </dgm:pt>
    <dgm:pt modelId="{A2A77317-5DBF-4754-A169-BDFAFB407188}" type="pres">
      <dgm:prSet presAssocID="{BA820590-215F-440F-8411-AC5FC7969ADA}" presName="childShape" presStyleCnt="0">
        <dgm:presLayoutVars>
          <dgm:chMax val="0"/>
          <dgm:chPref val="0"/>
        </dgm:presLayoutVars>
      </dgm:prSet>
      <dgm:spPr/>
    </dgm:pt>
    <dgm:pt modelId="{51246601-8A62-44B8-84CA-EF06B4E2E945}" type="pres">
      <dgm:prSet presAssocID="{9B14B94B-ADBB-4006-99EF-FE336492898B}" presName="childComposite" presStyleCnt="0">
        <dgm:presLayoutVars>
          <dgm:chMax val="0"/>
          <dgm:chPref val="0"/>
        </dgm:presLayoutVars>
      </dgm:prSet>
      <dgm:spPr/>
    </dgm:pt>
    <dgm:pt modelId="{74142299-4158-45E7-B668-06722B7A164B}" type="pres">
      <dgm:prSet presAssocID="{9B14B94B-ADBB-4006-99EF-FE336492898B}" presName="Image" presStyleLbl="node1" presStyleIdx="0" presStyleCnt="1" custScaleX="244218" custScaleY="339076" custLinFactNeighborX="-18656" custLinFactNeighborY="-4579"/>
      <dgm:spPr>
        <a:blipFill rotWithShape="1">
          <a:blip xmlns:r="http://schemas.openxmlformats.org/officeDocument/2006/relationships" r:embed="rId1"/>
          <a:srcRect/>
          <a:stretch>
            <a:fillRect l="-2000" r="-2000"/>
          </a:stretch>
        </a:blipFill>
      </dgm:spPr>
    </dgm:pt>
    <dgm:pt modelId="{F7A823B7-1002-41BC-B57E-3FB5621D7FC1}" type="pres">
      <dgm:prSet presAssocID="{9B14B94B-ADBB-4006-99EF-FE336492898B}" presName="childText" presStyleLbl="lnNode1" presStyleIdx="0" presStyleCnt="1" custScaleX="85032" custScaleY="349231" custLinFactNeighborX="2814" custLinFactNeighborY="-4518">
        <dgm:presLayoutVars>
          <dgm:chMax val="0"/>
          <dgm:chPref val="0"/>
          <dgm:bulletEnabled val="1"/>
        </dgm:presLayoutVars>
      </dgm:prSet>
      <dgm:spPr/>
    </dgm:pt>
  </dgm:ptLst>
  <dgm:cxnLst>
    <dgm:cxn modelId="{2195C129-6AE0-47CA-9A53-F78FCC01BB97}" type="presOf" srcId="{9B14B94B-ADBB-4006-99EF-FE336492898B}" destId="{F7A823B7-1002-41BC-B57E-3FB5621D7FC1}" srcOrd="0" destOrd="0" presId="urn:microsoft.com/office/officeart/2008/layout/PictureAccentList"/>
    <dgm:cxn modelId="{B9A96D40-74FB-41D8-AD05-DF041187B573}" srcId="{9FA82748-3299-4D82-922F-EE77E1520370}" destId="{BA820590-215F-440F-8411-AC5FC7969ADA}" srcOrd="0" destOrd="0" parTransId="{82656807-6E4B-41D1-BA0C-9356275BB945}" sibTransId="{C72EE55F-0188-4AED-8CB6-62117F3F52BC}"/>
    <dgm:cxn modelId="{9C8E896F-E06D-4DCB-A65B-2D2853181FC1}" srcId="{BA820590-215F-440F-8411-AC5FC7969ADA}" destId="{9B14B94B-ADBB-4006-99EF-FE336492898B}" srcOrd="0" destOrd="0" parTransId="{F9564B64-67E9-4A39-9EC5-E34AFE3482BC}" sibTransId="{5E1EBF3B-474B-4C1D-AD6D-4C132E0F81B4}"/>
    <dgm:cxn modelId="{5D7E0377-92E3-48D4-9C9B-1A16A8B5F4F9}" type="presOf" srcId="{BA820590-215F-440F-8411-AC5FC7969ADA}" destId="{639FE503-A3A6-45FE-B297-F63F2005F06C}" srcOrd="0" destOrd="0" presId="urn:microsoft.com/office/officeart/2008/layout/PictureAccentList"/>
    <dgm:cxn modelId="{7BD8DC99-3CBB-476A-A769-F0BDF887D8C7}" type="presOf" srcId="{9FA82748-3299-4D82-922F-EE77E1520370}" destId="{DB3DD1BF-61B6-4EC6-BDB5-5D1FAC4F6566}" srcOrd="0" destOrd="0" presId="urn:microsoft.com/office/officeart/2008/layout/PictureAccentList"/>
    <dgm:cxn modelId="{636554BA-EF0F-45BE-84F6-89CF44749445}" type="presParOf" srcId="{DB3DD1BF-61B6-4EC6-BDB5-5D1FAC4F6566}" destId="{BAA203A2-54EE-4E26-8FF5-5469099C2742}" srcOrd="0" destOrd="0" presId="urn:microsoft.com/office/officeart/2008/layout/PictureAccentList"/>
    <dgm:cxn modelId="{7BDE8F50-0AA5-4E1F-952E-B3CDFC6996F0}" type="presParOf" srcId="{BAA203A2-54EE-4E26-8FF5-5469099C2742}" destId="{30EEC3AC-1B2C-4CA1-8967-13A81973DDA4}" srcOrd="0" destOrd="0" presId="urn:microsoft.com/office/officeart/2008/layout/PictureAccentList"/>
    <dgm:cxn modelId="{F30D92CB-D620-404A-8D06-BEE503F41AB6}" type="presParOf" srcId="{30EEC3AC-1B2C-4CA1-8967-13A81973DDA4}" destId="{639FE503-A3A6-45FE-B297-F63F2005F06C}" srcOrd="0" destOrd="0" presId="urn:microsoft.com/office/officeart/2008/layout/PictureAccentList"/>
    <dgm:cxn modelId="{A1D683D7-4032-4D58-ABC3-715569FFB159}" type="presParOf" srcId="{BAA203A2-54EE-4E26-8FF5-5469099C2742}" destId="{A2A77317-5DBF-4754-A169-BDFAFB407188}" srcOrd="1" destOrd="0" presId="urn:microsoft.com/office/officeart/2008/layout/PictureAccentList"/>
    <dgm:cxn modelId="{E146ADE1-059D-44EC-90D1-0AA1DBF8179B}" type="presParOf" srcId="{A2A77317-5DBF-4754-A169-BDFAFB407188}" destId="{51246601-8A62-44B8-84CA-EF06B4E2E945}" srcOrd="0" destOrd="0" presId="urn:microsoft.com/office/officeart/2008/layout/PictureAccentList"/>
    <dgm:cxn modelId="{DBAA0AD4-56D9-4F21-A995-26FC9A2C8F26}" type="presParOf" srcId="{51246601-8A62-44B8-84CA-EF06B4E2E945}" destId="{74142299-4158-45E7-B668-06722B7A164B}" srcOrd="0" destOrd="0" presId="urn:microsoft.com/office/officeart/2008/layout/PictureAccentList"/>
    <dgm:cxn modelId="{4715DEC2-0355-480F-8E51-2EE55FE07423}" type="presParOf" srcId="{51246601-8A62-44B8-84CA-EF06B4E2E945}" destId="{F7A823B7-1002-41BC-B57E-3FB5621D7FC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21A820-0B5E-4DAD-92E5-2DE091A134DE}">
      <dsp:nvSpPr>
        <dsp:cNvPr id="0" name=""/>
        <dsp:cNvSpPr/>
      </dsp:nvSpPr>
      <dsp:spPr>
        <a:xfrm>
          <a:off x="0" y="568330"/>
          <a:ext cx="10416701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244969-D63A-42D5-9071-3216DC28A641}">
      <dsp:nvSpPr>
        <dsp:cNvPr id="0" name=""/>
        <dsp:cNvSpPr/>
      </dsp:nvSpPr>
      <dsp:spPr>
        <a:xfrm>
          <a:off x="520835" y="7450"/>
          <a:ext cx="9114833" cy="1121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200" kern="1200" dirty="0"/>
            <a:t>• ৬.৩.১ </a:t>
          </a:r>
          <a:r>
            <a:rPr lang="bn-BD" sz="3200" kern="1200" dirty="0" err="1"/>
            <a:t>ট্রাপিজিয়ামের</a:t>
          </a:r>
          <a:r>
            <a:rPr lang="bn-BD" sz="3200" kern="1200" dirty="0"/>
            <a:t> ধারণা লাভ করে শনাক্ত করতে পারবে।_</a:t>
          </a:r>
        </a:p>
      </dsp:txBody>
      <dsp:txXfrm>
        <a:off x="575595" y="62210"/>
        <a:ext cx="9005313" cy="1012240"/>
      </dsp:txXfrm>
    </dsp:sp>
    <dsp:sp modelId="{A002427B-0AF3-4E29-AD5A-E68C9ED94E9A}">
      <dsp:nvSpPr>
        <dsp:cNvPr id="0" name=""/>
        <dsp:cNvSpPr/>
      </dsp:nvSpPr>
      <dsp:spPr>
        <a:xfrm>
          <a:off x="0" y="2292010"/>
          <a:ext cx="10416701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5CE37F-804A-4B30-A949-BD8179A1BEFC}">
      <dsp:nvSpPr>
        <dsp:cNvPr id="0" name=""/>
        <dsp:cNvSpPr/>
      </dsp:nvSpPr>
      <dsp:spPr>
        <a:xfrm>
          <a:off x="520835" y="1731130"/>
          <a:ext cx="9114833" cy="1121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200" kern="1200" dirty="0"/>
            <a:t>• ৬.৩.২ সামান্তরিকের ধারণা লাভ করে শনাক্ত করতে পারবে।</a:t>
          </a:r>
        </a:p>
      </dsp:txBody>
      <dsp:txXfrm>
        <a:off x="575595" y="1785890"/>
        <a:ext cx="9005313" cy="1012240"/>
      </dsp:txXfrm>
    </dsp:sp>
    <dsp:sp modelId="{AD5617C9-DF02-4D42-B806-D71105DA30BE}">
      <dsp:nvSpPr>
        <dsp:cNvPr id="0" name=""/>
        <dsp:cNvSpPr/>
      </dsp:nvSpPr>
      <dsp:spPr>
        <a:xfrm>
          <a:off x="0" y="4015691"/>
          <a:ext cx="10416701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75E002-65EA-4CDC-98B7-4E496A22A769}">
      <dsp:nvSpPr>
        <dsp:cNvPr id="0" name=""/>
        <dsp:cNvSpPr/>
      </dsp:nvSpPr>
      <dsp:spPr>
        <a:xfrm>
          <a:off x="520835" y="3454811"/>
          <a:ext cx="9114833" cy="11217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bn-BD" sz="3200" kern="1200" dirty="0"/>
        </a:p>
      </dsp:txBody>
      <dsp:txXfrm>
        <a:off x="575595" y="3509571"/>
        <a:ext cx="9005313" cy="10122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2DDB1-F0B5-46AE-9748-F047A35167C3}">
      <dsp:nvSpPr>
        <dsp:cNvPr id="0" name=""/>
        <dsp:cNvSpPr/>
      </dsp:nvSpPr>
      <dsp:spPr>
        <a:xfrm>
          <a:off x="452629" y="0"/>
          <a:ext cx="10497765" cy="1222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>
              <a:latin typeface="NikoshBAN" panose="02000000000000000000" pitchFamily="2" charset="0"/>
              <a:cs typeface="NikoshBAN" panose="02000000000000000000" pitchFamily="2" charset="0"/>
            </a:rPr>
            <a:t>বাস্তব </a:t>
          </a:r>
          <a:r>
            <a:rPr lang="en-US" sz="65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পর্যায়</a:t>
          </a:r>
          <a:endParaRPr lang="en-US" sz="6500" kern="1200" dirty="0"/>
        </a:p>
      </dsp:txBody>
      <dsp:txXfrm>
        <a:off x="488423" y="35794"/>
        <a:ext cx="10426177" cy="1150503"/>
      </dsp:txXfrm>
    </dsp:sp>
    <dsp:sp modelId="{E3F08E69-56C9-4513-9313-74FC44C8952E}">
      <dsp:nvSpPr>
        <dsp:cNvPr id="0" name=""/>
        <dsp:cNvSpPr/>
      </dsp:nvSpPr>
      <dsp:spPr>
        <a:xfrm>
          <a:off x="310454" y="1297411"/>
          <a:ext cx="3318527" cy="3780551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57AE64E-186F-4A38-B536-88E46AD9417C}">
      <dsp:nvSpPr>
        <dsp:cNvPr id="0" name=""/>
        <dsp:cNvSpPr/>
      </dsp:nvSpPr>
      <dsp:spPr>
        <a:xfrm>
          <a:off x="3755477" y="1317973"/>
          <a:ext cx="7115992" cy="3712811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3936754" y="1499250"/>
        <a:ext cx="6753438" cy="33502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9FE503-A3A6-45FE-B297-F63F2005F06C}">
      <dsp:nvSpPr>
        <dsp:cNvPr id="0" name=""/>
        <dsp:cNvSpPr/>
      </dsp:nvSpPr>
      <dsp:spPr>
        <a:xfrm>
          <a:off x="811307" y="24741"/>
          <a:ext cx="9544243" cy="10298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2395" tIns="74930" rIns="112395" bIns="7493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5900" b="1" kern="1200" dirty="0">
              <a:latin typeface="NikoshBAN" pitchFamily="2" charset="0"/>
              <a:cs typeface="NikoshBAN" pitchFamily="2" charset="0"/>
            </a:rPr>
            <a:t>আজকের পাঠ</a:t>
          </a:r>
          <a:endParaRPr lang="en-US" sz="5900" kern="1200" dirty="0"/>
        </a:p>
      </dsp:txBody>
      <dsp:txXfrm>
        <a:off x="841470" y="54904"/>
        <a:ext cx="9483917" cy="969524"/>
      </dsp:txXfrm>
    </dsp:sp>
    <dsp:sp modelId="{74142299-4158-45E7-B668-06722B7A164B}">
      <dsp:nvSpPr>
        <dsp:cNvPr id="0" name=""/>
        <dsp:cNvSpPr/>
      </dsp:nvSpPr>
      <dsp:spPr>
        <a:xfrm>
          <a:off x="559109" y="1222153"/>
          <a:ext cx="2515079" cy="3491974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/>
          <a:srcRect/>
          <a:stretch>
            <a:fillRect l="-2000" r="-2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7A823B7-1002-41BC-B57E-3FB5621D7FC1}">
      <dsp:nvSpPr>
        <dsp:cNvPr id="0" name=""/>
        <dsp:cNvSpPr/>
      </dsp:nvSpPr>
      <dsp:spPr>
        <a:xfrm>
          <a:off x="3455942" y="1170491"/>
          <a:ext cx="7187416" cy="3596555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44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শ্রেণি: </a:t>
          </a:r>
          <a:r>
            <a:rPr lang="bn-BD" sz="44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৫ম_বিষয়</a:t>
          </a:r>
          <a:r>
            <a:rPr lang="bn-BD" sz="44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 প্রাথমিক </a:t>
          </a:r>
          <a:r>
            <a:rPr lang="bn-BD" sz="44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গণিত_অধ্যায়</a:t>
          </a:r>
          <a:r>
            <a:rPr lang="bn-BD" sz="44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 ০৯ - </a:t>
          </a:r>
          <a:r>
            <a:rPr lang="bn-BD" sz="44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জ্যামিতি_পাঠ</a:t>
          </a:r>
          <a:r>
            <a:rPr lang="bn-BD" sz="44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 </a:t>
          </a:r>
          <a:r>
            <a:rPr lang="bn-BD" sz="44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১০৩_পাঠ</a:t>
          </a:r>
          <a:r>
            <a:rPr lang="bn-BD" sz="44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শিরোনাম: </a:t>
          </a:r>
          <a:r>
            <a:rPr lang="bn-BD" sz="44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ট্রাপিজিয়াম</a:t>
          </a:r>
          <a:r>
            <a:rPr lang="bn-BD" sz="44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ও সামান্তরিক</a:t>
          </a:r>
          <a:endParaRPr lang="en-US" sz="4400" kern="1200" dirty="0">
            <a:latin typeface="NikoshBAN" pitchFamily="2" charset="0"/>
            <a:cs typeface="NikoshBAN" pitchFamily="2" charset="0"/>
          </a:endParaRPr>
        </a:p>
      </dsp:txBody>
      <dsp:txXfrm>
        <a:off x="3631543" y="1346092"/>
        <a:ext cx="6836214" cy="32453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n-B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05E82-7276-4099-95FA-4272421F5439}" type="datetimeFigureOut">
              <a:rPr lang="bn-BD" smtClean="0"/>
              <a:t>1/3/1448</a:t>
            </a:fld>
            <a:endParaRPr lang="bn-B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n-B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n-B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n-B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900139-EB88-4C7D-A8A4-4D770722A917}" type="slidenum">
              <a:rPr lang="bn-BD" smtClean="0"/>
              <a:t>‹#›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13046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bn-BD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  </a:t>
            </a:r>
          </a:p>
          <a:p>
            <a:endParaRPr lang="bn-B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900139-EB88-4C7D-A8A4-4D770722A917}" type="slidenum">
              <a:rPr lang="bn-BD" smtClean="0"/>
              <a:t>11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758170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21768-B6E5-DDF2-4DED-69CF32659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B88705-3F86-AEFA-5944-58C8FFA3C1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bn-BD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1C5D24-170D-4287-A27C-064CBABF64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  </a:t>
            </a:r>
          </a:p>
          <a:p>
            <a:endParaRPr lang="bn-B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F37380-AD0A-AD2C-15A0-38CBB1489F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900139-EB88-4C7D-A8A4-4D770722A917}" type="slidenum">
              <a:rPr lang="bn-BD" smtClean="0"/>
              <a:t>12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345864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49EA3-2300-5342-0D19-8186AE790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450825-5C79-60EB-79C4-E25B1BCEF2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bn-BD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FB9FFB-057A-3364-9337-F52E008590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  </a:t>
            </a:r>
          </a:p>
          <a:p>
            <a:endParaRPr lang="bn-B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7B0B-A3E6-6592-CDAF-392D0DBDBB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900139-EB88-4C7D-A8A4-4D770722A917}" type="slidenum">
              <a:rPr lang="bn-BD" smtClean="0"/>
              <a:t>13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889023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hool desks and a chalkboard&#10;&#10;AI-generated content may be incorrect.">
            <a:extLst>
              <a:ext uri="{FF2B5EF4-FFF2-40B4-BE49-F238E27FC236}">
                <a16:creationId xmlns:a16="http://schemas.microsoft.com/office/drawing/2014/main" id="{CF4B37B0-A239-73F3-6F25-998DA774D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92" y="355560"/>
            <a:ext cx="11384279" cy="6017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1374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বাড়ির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BE874BEB-7C48-E97C-FBD6-7698AEB7FA51}"/>
              </a:ext>
            </a:extLst>
          </p:cNvPr>
          <p:cNvGrpSpPr/>
          <p:nvPr/>
        </p:nvGrpSpPr>
        <p:grpSpPr>
          <a:xfrm>
            <a:off x="406078" y="379026"/>
            <a:ext cx="995423" cy="870062"/>
            <a:chOff x="0" y="0"/>
            <a:chExt cx="2153625" cy="1992103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B7155382-B138-B0D3-C37E-D35529CC5A9E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222AE382-0089-2746-1FA4-93450C8F0FF0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2564FE71-52D1-7F26-1D08-085947A8F522}"/>
              </a:ext>
            </a:extLst>
          </p:cNvPr>
          <p:cNvGrpSpPr/>
          <p:nvPr/>
        </p:nvGrpSpPr>
        <p:grpSpPr>
          <a:xfrm>
            <a:off x="1831693" y="399297"/>
            <a:ext cx="995423" cy="870062"/>
            <a:chOff x="0" y="0"/>
            <a:chExt cx="2153625" cy="1992103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56C74440-4C28-B8E7-637D-8F9434E9C6CB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5A1307BD-F5DE-D25E-8D36-70222C8C888C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1" name="Group 6">
            <a:extLst>
              <a:ext uri="{FF2B5EF4-FFF2-40B4-BE49-F238E27FC236}">
                <a16:creationId xmlns:a16="http://schemas.microsoft.com/office/drawing/2014/main" id="{45CE52C7-A010-14EB-1C39-E9730E46F252}"/>
              </a:ext>
            </a:extLst>
          </p:cNvPr>
          <p:cNvGrpSpPr/>
          <p:nvPr/>
        </p:nvGrpSpPr>
        <p:grpSpPr>
          <a:xfrm>
            <a:off x="3257308" y="419568"/>
            <a:ext cx="995423" cy="870062"/>
            <a:chOff x="0" y="0"/>
            <a:chExt cx="2153625" cy="1992103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F353A80-4C5D-5E48-A711-AFC0E69B4732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C78898C0-DCF5-216C-321F-237EF2229D67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4" name="Group 6">
            <a:extLst>
              <a:ext uri="{FF2B5EF4-FFF2-40B4-BE49-F238E27FC236}">
                <a16:creationId xmlns:a16="http://schemas.microsoft.com/office/drawing/2014/main" id="{84E7CB2A-1FE3-8600-6780-AA88C6AB61E4}"/>
              </a:ext>
            </a:extLst>
          </p:cNvPr>
          <p:cNvGrpSpPr/>
          <p:nvPr/>
        </p:nvGrpSpPr>
        <p:grpSpPr>
          <a:xfrm>
            <a:off x="7732485" y="376627"/>
            <a:ext cx="995423" cy="870062"/>
            <a:chOff x="0" y="0"/>
            <a:chExt cx="2153625" cy="1992103"/>
          </a:xfrm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BC7834D1-7518-A2D1-0582-95DB2D694312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F9A701B2-D5D8-8CC5-C2AB-8D74784DF0AD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7" name="Group 6">
            <a:extLst>
              <a:ext uri="{FF2B5EF4-FFF2-40B4-BE49-F238E27FC236}">
                <a16:creationId xmlns:a16="http://schemas.microsoft.com/office/drawing/2014/main" id="{FAB71076-3F95-E09F-ED18-0B4BD4F140B2}"/>
              </a:ext>
            </a:extLst>
          </p:cNvPr>
          <p:cNvGrpSpPr/>
          <p:nvPr/>
        </p:nvGrpSpPr>
        <p:grpSpPr>
          <a:xfrm>
            <a:off x="9158100" y="338484"/>
            <a:ext cx="995423" cy="870062"/>
            <a:chOff x="0" y="0"/>
            <a:chExt cx="2153625" cy="1992103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A43339A8-FF86-EE6C-58AC-A883880701B9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EF8FED02-9438-F0A9-5C24-9D72710CAA38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20" name="Group 6">
            <a:extLst>
              <a:ext uri="{FF2B5EF4-FFF2-40B4-BE49-F238E27FC236}">
                <a16:creationId xmlns:a16="http://schemas.microsoft.com/office/drawing/2014/main" id="{6857B3B2-8023-97CF-88FD-DEDFC7212623}"/>
              </a:ext>
            </a:extLst>
          </p:cNvPr>
          <p:cNvGrpSpPr/>
          <p:nvPr/>
        </p:nvGrpSpPr>
        <p:grpSpPr>
          <a:xfrm>
            <a:off x="10670158" y="315815"/>
            <a:ext cx="995423" cy="870062"/>
            <a:chOff x="0" y="0"/>
            <a:chExt cx="2153625" cy="1992103"/>
          </a:xfrm>
        </p:grpSpPr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42E00DD3-4306-110A-650D-207F3628BF2A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F8CAD6F9-75B7-5B1A-00CE-4936555E9EE8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2848678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ACC160F7-2C37-3D38-FA23-9498277C5468}"/>
              </a:ext>
            </a:extLst>
          </p:cNvPr>
          <p:cNvSpPr/>
          <p:nvPr/>
        </p:nvSpPr>
        <p:spPr>
          <a:xfrm>
            <a:off x="412316" y="367303"/>
            <a:ext cx="721540" cy="720833"/>
          </a:xfrm>
          <a:custGeom>
            <a:avLst/>
            <a:gdLst/>
            <a:ahLst/>
            <a:cxnLst/>
            <a:rect l="l" t="t" r="r" b="b"/>
            <a:pathLst>
              <a:path w="1515992" h="1740019">
                <a:moveTo>
                  <a:pt x="0" y="0"/>
                </a:moveTo>
                <a:lnTo>
                  <a:pt x="1515992" y="0"/>
                </a:lnTo>
                <a:lnTo>
                  <a:pt x="1515992" y="1740019"/>
                </a:lnTo>
                <a:lnTo>
                  <a:pt x="0" y="17400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994729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A5864623-BB6E-8A7C-630B-7C29A35F3C51}"/>
              </a:ext>
            </a:extLst>
          </p:cNvPr>
          <p:cNvSpPr/>
          <p:nvPr/>
        </p:nvSpPr>
        <p:spPr>
          <a:xfrm>
            <a:off x="400742" y="367303"/>
            <a:ext cx="837750" cy="848039"/>
          </a:xfrm>
          <a:custGeom>
            <a:avLst/>
            <a:gdLst/>
            <a:ahLst/>
            <a:cxnLst/>
            <a:rect l="l" t="t" r="r" b="b"/>
            <a:pathLst>
              <a:path w="1739213" h="1992103">
                <a:moveTo>
                  <a:pt x="0" y="0"/>
                </a:moveTo>
                <a:lnTo>
                  <a:pt x="1739213" y="0"/>
                </a:lnTo>
                <a:lnTo>
                  <a:pt x="1739213" y="1992103"/>
                </a:lnTo>
                <a:lnTo>
                  <a:pt x="0" y="19921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995" b="-4995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836577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>
            <a:extLst>
              <a:ext uri="{FF2B5EF4-FFF2-40B4-BE49-F238E27FC236}">
                <a16:creationId xmlns:a16="http://schemas.microsoft.com/office/drawing/2014/main" id="{3A02EC4F-7B2B-D612-2039-CA52F2984F6D}"/>
              </a:ext>
            </a:extLst>
          </p:cNvPr>
          <p:cNvGrpSpPr/>
          <p:nvPr/>
        </p:nvGrpSpPr>
        <p:grpSpPr>
          <a:xfrm>
            <a:off x="362601" y="358528"/>
            <a:ext cx="980062" cy="995710"/>
            <a:chOff x="0" y="0"/>
            <a:chExt cx="2784479" cy="2784479"/>
          </a:xfrm>
        </p:grpSpPr>
        <p:grpSp>
          <p:nvGrpSpPr>
            <p:cNvPr id="4" name="Group 10">
              <a:extLst>
                <a:ext uri="{FF2B5EF4-FFF2-40B4-BE49-F238E27FC236}">
                  <a16:creationId xmlns:a16="http://schemas.microsoft.com/office/drawing/2014/main" id="{9B3072AF-CA6C-91DE-1BF9-AE5FACB0029D}"/>
                </a:ext>
              </a:extLst>
            </p:cNvPr>
            <p:cNvGrpSpPr/>
            <p:nvPr/>
          </p:nvGrpSpPr>
          <p:grpSpPr>
            <a:xfrm>
              <a:off x="0" y="0"/>
              <a:ext cx="2784479" cy="2784479"/>
              <a:chOff x="0" y="0"/>
              <a:chExt cx="812800" cy="812800"/>
            </a:xfrm>
          </p:grpSpPr>
          <p:sp>
            <p:nvSpPr>
              <p:cNvPr id="7" name="Freeform 11">
                <a:extLst>
                  <a:ext uri="{FF2B5EF4-FFF2-40B4-BE49-F238E27FC236}">
                    <a16:creationId xmlns:a16="http://schemas.microsoft.com/office/drawing/2014/main" id="{1CA7E09A-5A84-CBB2-91CA-9A0B3974E2C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2">
                  <a:alphaModFix amt="23000"/>
                </a:blip>
                <a:stretch>
                  <a:fillRect l="-30251" r="-30251"/>
                </a:stretch>
              </a:blipFill>
            </p:spPr>
            <p:txBody>
              <a:bodyPr/>
              <a:lstStyle/>
              <a:p>
                <a:endParaRPr lang="bn-BD"/>
              </a:p>
            </p:txBody>
          </p:sp>
        </p:grp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B9BFB5AB-1EA9-61FE-A920-76A0818D2758}"/>
                </a:ext>
              </a:extLst>
            </p:cNvPr>
            <p:cNvSpPr/>
            <p:nvPr/>
          </p:nvSpPr>
          <p:spPr>
            <a:xfrm>
              <a:off x="782409" y="798285"/>
              <a:ext cx="928260" cy="1736542"/>
            </a:xfrm>
            <a:custGeom>
              <a:avLst/>
              <a:gdLst/>
              <a:ahLst/>
              <a:cxnLst/>
              <a:rect l="l" t="t" r="r" b="b"/>
              <a:pathLst>
                <a:path w="928260" h="1736542">
                  <a:moveTo>
                    <a:pt x="0" y="0"/>
                  </a:moveTo>
                  <a:lnTo>
                    <a:pt x="928261" y="0"/>
                  </a:lnTo>
                  <a:lnTo>
                    <a:pt x="928261" y="1736541"/>
                  </a:lnTo>
                  <a:lnTo>
                    <a:pt x="0" y="17365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0CAAA093-7125-F376-D194-7C9020877C4F}"/>
                </a:ext>
              </a:extLst>
            </p:cNvPr>
            <p:cNvSpPr/>
            <p:nvPr/>
          </p:nvSpPr>
          <p:spPr>
            <a:xfrm>
              <a:off x="1194277" y="249653"/>
              <a:ext cx="807793" cy="781470"/>
            </a:xfrm>
            <a:custGeom>
              <a:avLst/>
              <a:gdLst/>
              <a:ahLst/>
              <a:cxnLst/>
              <a:rect l="l" t="t" r="r" b="b"/>
              <a:pathLst>
                <a:path w="807793" h="781470">
                  <a:moveTo>
                    <a:pt x="0" y="0"/>
                  </a:moveTo>
                  <a:lnTo>
                    <a:pt x="807793" y="0"/>
                  </a:lnTo>
                  <a:lnTo>
                    <a:pt x="807793" y="781470"/>
                  </a:lnTo>
                  <a:lnTo>
                    <a:pt x="0" y="781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93557" r="-99999"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2046586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4D6FC7D-9AFC-9F41-5A5E-EEF7B8ED0568}"/>
              </a:ext>
            </a:extLst>
          </p:cNvPr>
          <p:cNvSpPr txBox="1"/>
          <p:nvPr/>
        </p:nvSpPr>
        <p:spPr>
          <a:xfrm>
            <a:off x="419472" y="311138"/>
            <a:ext cx="11362804" cy="6063100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582"/>
              </a:lnSpc>
            </a:pPr>
            <a:endParaRPr/>
          </a:p>
        </p:txBody>
      </p:sp>
      <p:pic>
        <p:nvPicPr>
          <p:cNvPr id="4" name="Picture 3" descr="Colorful text with different shapes and symbols&#10;&#10;AI-generated content may be incorrect.">
            <a:extLst>
              <a:ext uri="{FF2B5EF4-FFF2-40B4-BE49-F238E27FC236}">
                <a16:creationId xmlns:a16="http://schemas.microsoft.com/office/drawing/2014/main" id="{03280D7A-466E-624B-AF4C-77D070DC9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24" y="329426"/>
            <a:ext cx="11362804" cy="606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16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74305-180A-813A-3E09-675F6E9016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bn-B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33DB86-DB34-2A3A-96C6-3F55585ACD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bn-B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51EA9-AB53-18CD-310A-3547EF148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8DC3-27D1-4024-B2EE-067F427B44C2}" type="datetimeFigureOut">
              <a:rPr lang="bn-BD" smtClean="0"/>
              <a:t>1/3/1448</a:t>
            </a:fld>
            <a:endParaRPr lang="bn-B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32687-A7C6-E70D-34B4-F5884D833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n-B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4A890-DF26-A6F2-76E0-D0AC07077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EA9F6-59A5-415D-B62D-702A40612469}" type="slidenum">
              <a:rPr lang="bn-BD" smtClean="0"/>
              <a:t>‹#›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2605596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F2E717-9664-0025-64D1-86757A397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8DC3-27D1-4024-B2EE-067F427B44C2}" type="datetimeFigureOut">
              <a:rPr lang="bn-BD" smtClean="0"/>
              <a:t>1/3/1448</a:t>
            </a:fld>
            <a:endParaRPr lang="bn-BD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98E740-FE10-2797-9A18-690F24C4B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n-B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40906C-4AA6-175B-5D36-9176562DA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EA9F6-59A5-415D-B62D-702A40612469}" type="slidenum">
              <a:rPr lang="bn-BD" smtClean="0"/>
              <a:t>‹#›</a:t>
            </a:fld>
            <a:endParaRPr lang="bn-BD" dirty="0"/>
          </a:p>
        </p:txBody>
      </p:sp>
    </p:spTree>
    <p:extLst>
      <p:ext uri="{BB962C8B-B14F-4D97-AF65-F5344CB8AC3E}">
        <p14:creationId xmlns:p14="http://schemas.microsoft.com/office/powerpoint/2010/main" val="174417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text and a person&#10;&#10;AI-generated content may be incorrect.">
            <a:extLst>
              <a:ext uri="{FF2B5EF4-FFF2-40B4-BE49-F238E27FC236}">
                <a16:creationId xmlns:a16="http://schemas.microsoft.com/office/drawing/2014/main" id="{A3444188-76B3-D228-876B-53228E131F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75" y="391668"/>
            <a:ext cx="11332465" cy="599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6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3">
            <a:extLst>
              <a:ext uri="{FF2B5EF4-FFF2-40B4-BE49-F238E27FC236}">
                <a16:creationId xmlns:a16="http://schemas.microsoft.com/office/drawing/2014/main" id="{A0B70BC6-78DB-24D2-4AE5-702CCD0F19D6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পাঠ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পরিচিতি</a:t>
            </a:r>
            <a:endParaRPr lang="bn-BD" sz="800" b="1" dirty="0">
              <a:latin typeface="Arial" panose="020B060402020202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BC6B8FC-7F88-46EA-4177-97CF94D1A6E0}"/>
              </a:ext>
            </a:extLst>
          </p:cNvPr>
          <p:cNvSpPr/>
          <p:nvPr/>
        </p:nvSpPr>
        <p:spPr>
          <a:xfrm>
            <a:off x="397397" y="337111"/>
            <a:ext cx="1971945" cy="1111041"/>
          </a:xfrm>
          <a:custGeom>
            <a:avLst/>
            <a:gdLst/>
            <a:ahLst/>
            <a:cxnLst/>
            <a:rect l="l" t="t" r="r" b="b"/>
            <a:pathLst>
              <a:path w="2205280" h="1494077">
                <a:moveTo>
                  <a:pt x="0" y="0"/>
                </a:moveTo>
                <a:lnTo>
                  <a:pt x="2205280" y="0"/>
                </a:lnTo>
                <a:lnTo>
                  <a:pt x="220528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EB4961BC-5207-FFF9-CA2F-BBECFD04AEA1}"/>
              </a:ext>
            </a:extLst>
          </p:cNvPr>
          <p:cNvSpPr/>
          <p:nvPr/>
        </p:nvSpPr>
        <p:spPr>
          <a:xfrm flipH="1">
            <a:off x="9813977" y="337110"/>
            <a:ext cx="1971945" cy="1111041"/>
          </a:xfrm>
          <a:custGeom>
            <a:avLst/>
            <a:gdLst/>
            <a:ahLst/>
            <a:cxnLst/>
            <a:rect l="l" t="t" r="r" b="b"/>
            <a:pathLst>
              <a:path w="2205280" h="1494077">
                <a:moveTo>
                  <a:pt x="0" y="0"/>
                </a:moveTo>
                <a:lnTo>
                  <a:pt x="2205280" y="0"/>
                </a:lnTo>
                <a:lnTo>
                  <a:pt x="220528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2866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5BBC8373-0E31-9F88-46E2-F046C0B328CE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শিখনফল</a:t>
            </a:r>
            <a:endParaRPr lang="bn-BD" sz="800" dirty="0">
              <a:latin typeface="Arial" panose="020B0604020202020204" pitchFamily="34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CB56269-A3D0-37C6-D710-017B6BEB252C}"/>
              </a:ext>
            </a:extLst>
          </p:cNvPr>
          <p:cNvSpPr/>
          <p:nvPr/>
        </p:nvSpPr>
        <p:spPr>
          <a:xfrm>
            <a:off x="397397" y="298379"/>
            <a:ext cx="1121780" cy="1031355"/>
          </a:xfrm>
          <a:custGeom>
            <a:avLst/>
            <a:gdLst/>
            <a:ahLst/>
            <a:cxnLst/>
            <a:rect l="l" t="t" r="r" b="b"/>
            <a:pathLst>
              <a:path w="2085971" h="1494077">
                <a:moveTo>
                  <a:pt x="0" y="0"/>
                </a:moveTo>
                <a:lnTo>
                  <a:pt x="2085971" y="0"/>
                </a:lnTo>
                <a:lnTo>
                  <a:pt x="2085971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D4664297-EAC7-86D1-F121-318B848B119B}"/>
              </a:ext>
            </a:extLst>
          </p:cNvPr>
          <p:cNvSpPr/>
          <p:nvPr/>
        </p:nvSpPr>
        <p:spPr>
          <a:xfrm>
            <a:off x="10664142" y="298378"/>
            <a:ext cx="1121780" cy="1031355"/>
          </a:xfrm>
          <a:custGeom>
            <a:avLst/>
            <a:gdLst/>
            <a:ahLst/>
            <a:cxnLst/>
            <a:rect l="l" t="t" r="r" b="b"/>
            <a:pathLst>
              <a:path w="2085971" h="1494077">
                <a:moveTo>
                  <a:pt x="0" y="0"/>
                </a:moveTo>
                <a:lnTo>
                  <a:pt x="2085971" y="0"/>
                </a:lnTo>
                <a:lnTo>
                  <a:pt x="2085971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331762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পাঠ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ঘোষণা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E30B0067-F49D-CBD6-CA5D-570C7B14106A}"/>
              </a:ext>
            </a:extLst>
          </p:cNvPr>
          <p:cNvSpPr/>
          <p:nvPr/>
        </p:nvSpPr>
        <p:spPr>
          <a:xfrm>
            <a:off x="406078" y="358756"/>
            <a:ext cx="1179654" cy="910603"/>
          </a:xfrm>
          <a:prstGeom prst="rect">
            <a:avLst/>
          </a:prstGeom>
          <a:blipFill>
            <a:blip r:embed="rId2"/>
            <a:stretch>
              <a:fillRect t="-8404" b="-8404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D91AE1C1-B2C2-A94D-A9AC-91DE097F5CF0}"/>
              </a:ext>
            </a:extLst>
          </p:cNvPr>
          <p:cNvSpPr/>
          <p:nvPr/>
        </p:nvSpPr>
        <p:spPr>
          <a:xfrm>
            <a:off x="10606268" y="358756"/>
            <a:ext cx="1179654" cy="910602"/>
          </a:xfrm>
          <a:prstGeom prst="rect">
            <a:avLst/>
          </a:prstGeom>
          <a:blipFill>
            <a:blip r:embed="rId2"/>
            <a:stretch>
              <a:fillRect t="-8404" b="-8404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421525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জোড়ায়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51C68FD4-10C4-8F2F-3E25-99B988544A28}"/>
              </a:ext>
            </a:extLst>
          </p:cNvPr>
          <p:cNvSpPr/>
          <p:nvPr/>
        </p:nvSpPr>
        <p:spPr>
          <a:xfrm>
            <a:off x="406078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F1A70A3-49D0-39AE-7D9C-DBDA2D10128A}"/>
              </a:ext>
            </a:extLst>
          </p:cNvPr>
          <p:cNvSpPr/>
          <p:nvPr/>
        </p:nvSpPr>
        <p:spPr>
          <a:xfrm>
            <a:off x="10339086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354A5903-9389-58F3-1709-409017D6830D}"/>
              </a:ext>
            </a:extLst>
          </p:cNvPr>
          <p:cNvSpPr/>
          <p:nvPr/>
        </p:nvSpPr>
        <p:spPr>
          <a:xfrm>
            <a:off x="2584047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0F8D3D7B-2DF5-7935-33BC-40BEB3376698}"/>
              </a:ext>
            </a:extLst>
          </p:cNvPr>
          <p:cNvSpPr/>
          <p:nvPr/>
        </p:nvSpPr>
        <p:spPr>
          <a:xfrm>
            <a:off x="8006276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022086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দলগত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591EFE1-34ED-CFE5-839F-522498C258A0}"/>
              </a:ext>
            </a:extLst>
          </p:cNvPr>
          <p:cNvSpPr/>
          <p:nvPr/>
        </p:nvSpPr>
        <p:spPr>
          <a:xfrm>
            <a:off x="397397" y="358757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56FE2A3-5EF3-F4C3-C264-79D0CF5074B9}"/>
              </a:ext>
            </a:extLst>
          </p:cNvPr>
          <p:cNvSpPr/>
          <p:nvPr/>
        </p:nvSpPr>
        <p:spPr>
          <a:xfrm>
            <a:off x="2679539" y="358756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5AA44410-B445-28E2-8F2E-6CBA1AEF8400}"/>
              </a:ext>
            </a:extLst>
          </p:cNvPr>
          <p:cNvSpPr/>
          <p:nvPr/>
        </p:nvSpPr>
        <p:spPr>
          <a:xfrm>
            <a:off x="7953736" y="358755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20085643-F8AC-7A19-42B3-8300CF3D7B42}"/>
              </a:ext>
            </a:extLst>
          </p:cNvPr>
          <p:cNvSpPr/>
          <p:nvPr/>
        </p:nvSpPr>
        <p:spPr>
          <a:xfrm>
            <a:off x="10102770" y="358756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66554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দলগত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উপস্থাপন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9E44C0B4-BE15-F689-D858-96E1FC177F7C}"/>
              </a:ext>
            </a:extLst>
          </p:cNvPr>
          <p:cNvSpPr/>
          <p:nvPr/>
        </p:nvSpPr>
        <p:spPr>
          <a:xfrm>
            <a:off x="397396" y="358756"/>
            <a:ext cx="1466127" cy="910602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AFC0D39-5E05-8684-2A4C-BB008109FEDF}"/>
              </a:ext>
            </a:extLst>
          </p:cNvPr>
          <p:cNvSpPr/>
          <p:nvPr/>
        </p:nvSpPr>
        <p:spPr>
          <a:xfrm>
            <a:off x="10319795" y="358756"/>
            <a:ext cx="1466127" cy="910602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4A2F9FB5-0B55-4087-81EC-86E0CF3E8367}"/>
              </a:ext>
            </a:extLst>
          </p:cNvPr>
          <p:cNvSpPr/>
          <p:nvPr/>
        </p:nvSpPr>
        <p:spPr>
          <a:xfrm>
            <a:off x="2177428" y="1269358"/>
            <a:ext cx="7483999" cy="5113154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4290894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84632" y="358756"/>
            <a:ext cx="11309971" cy="829520"/>
          </a:xfrm>
          <a:prstGeom prst="roundRect">
            <a:avLst>
              <a:gd name="adj" fmla="val 20480"/>
            </a:avLst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মূল্যায়ন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68D05E76-33BF-D94A-4666-FBFB12CBF94D}"/>
              </a:ext>
            </a:extLst>
          </p:cNvPr>
          <p:cNvSpPr/>
          <p:nvPr/>
        </p:nvSpPr>
        <p:spPr>
          <a:xfrm>
            <a:off x="406078" y="399297"/>
            <a:ext cx="1751637" cy="829520"/>
          </a:xfrm>
          <a:custGeom>
            <a:avLst/>
            <a:gdLst/>
            <a:ahLst/>
            <a:cxnLst/>
            <a:rect l="l" t="t" r="r" b="b"/>
            <a:pathLst>
              <a:path w="2543468" h="1494077">
                <a:moveTo>
                  <a:pt x="0" y="0"/>
                </a:moveTo>
                <a:lnTo>
                  <a:pt x="2543468" y="0"/>
                </a:lnTo>
                <a:lnTo>
                  <a:pt x="2543468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4045290-3B1F-DDE7-CF30-9618D04945E0}"/>
              </a:ext>
            </a:extLst>
          </p:cNvPr>
          <p:cNvSpPr/>
          <p:nvPr/>
        </p:nvSpPr>
        <p:spPr>
          <a:xfrm>
            <a:off x="10034285" y="399297"/>
            <a:ext cx="1751637" cy="829520"/>
          </a:xfrm>
          <a:custGeom>
            <a:avLst/>
            <a:gdLst/>
            <a:ahLst/>
            <a:cxnLst/>
            <a:rect l="l" t="t" r="r" b="b"/>
            <a:pathLst>
              <a:path w="2543468" h="1494077">
                <a:moveTo>
                  <a:pt x="0" y="0"/>
                </a:moveTo>
                <a:lnTo>
                  <a:pt x="2543468" y="0"/>
                </a:lnTo>
                <a:lnTo>
                  <a:pt x="2543468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28026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hyperlink" Target="https://www.nasirkhn.com/about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>
            <a:extLst>
              <a:ext uri="{FF2B5EF4-FFF2-40B4-BE49-F238E27FC236}">
                <a16:creationId xmlns:a16="http://schemas.microsoft.com/office/drawing/2014/main" id="{8DD6B724-3AC6-9272-2D82-7A7C23052044}"/>
              </a:ext>
            </a:extLst>
          </p:cNvPr>
          <p:cNvSpPr/>
          <p:nvPr/>
        </p:nvSpPr>
        <p:spPr>
          <a:xfrm>
            <a:off x="0" y="-43382"/>
            <a:ext cx="12192000" cy="6858000"/>
          </a:xfrm>
          <a:prstGeom prst="frame">
            <a:avLst>
              <a:gd name="adj1" fmla="val 5972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F743DE-B7C7-38EB-99AF-F61AEC4B1711}"/>
              </a:ext>
            </a:extLst>
          </p:cNvPr>
          <p:cNvSpPr/>
          <p:nvPr/>
        </p:nvSpPr>
        <p:spPr>
          <a:xfrm>
            <a:off x="0" y="6429374"/>
            <a:ext cx="4762500" cy="428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Presented By: Md Mostafa Kamal, Assistant Teacher,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Satkhira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 Sadar,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Satkhira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bn-BD" sz="105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4" name="Picture 13" descr="A red and green circle with a yellow map in the middle&#10;&#10;AI-generated content may be incorrect.">
            <a:extLst>
              <a:ext uri="{FF2B5EF4-FFF2-40B4-BE49-F238E27FC236}">
                <a16:creationId xmlns:a16="http://schemas.microsoft.com/office/drawing/2014/main" id="{4F697F46-7619-21CA-2B32-C5AB75F3775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444" y="6318000"/>
            <a:ext cx="540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5" name="Picture 14" descr="A logo of a child and child reading books&#10;&#10;AI-generated content may be incorrect.">
            <a:extLst>
              <a:ext uri="{FF2B5EF4-FFF2-40B4-BE49-F238E27FC236}">
                <a16:creationId xmlns:a16="http://schemas.microsoft.com/office/drawing/2014/main" id="{A40FE39B-993F-83E0-F46B-2BA9F8FD9921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193" y="6317999"/>
            <a:ext cx="486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F968702-3CF7-9076-8988-E919F77CEE6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72942" y="6317999"/>
            <a:ext cx="540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7" name="Picture 16" descr="A logo with text on it&#10;&#10;AI-generated content may be incorrect.">
            <a:extLst>
              <a:ext uri="{FF2B5EF4-FFF2-40B4-BE49-F238E27FC236}">
                <a16:creationId xmlns:a16="http://schemas.microsoft.com/office/drawing/2014/main" id="{F141EDB3-DD00-CF1B-9104-0D72B863D94B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6576793" y="6361381"/>
            <a:ext cx="679855" cy="4532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82CBAA9-5854-7DBB-7C8E-D8959B5AC8FD}"/>
              </a:ext>
            </a:extLst>
          </p:cNvPr>
          <p:cNvSpPr/>
          <p:nvPr/>
        </p:nvSpPr>
        <p:spPr>
          <a:xfrm>
            <a:off x="9934575" y="6419789"/>
            <a:ext cx="2035407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000" b="1" cap="none" spc="0" dirty="0">
                <a:ln/>
                <a:solidFill>
                  <a:schemeClr val="accent3"/>
                </a:solidFill>
                <a:effectLst/>
              </a:rPr>
              <a:t>প্রাথমিক </a:t>
            </a:r>
            <a:r>
              <a:rPr lang="en-US" sz="2000" b="1" cap="none" spc="0" dirty="0" err="1">
                <a:ln/>
                <a:solidFill>
                  <a:schemeClr val="accent3"/>
                </a:solidFill>
                <a:effectLst/>
              </a:rPr>
              <a:t>গণিত</a:t>
            </a:r>
            <a:endParaRPr lang="en-US" sz="2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304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5" r:id="rId3"/>
    <p:sldLayoutId id="2147483717" r:id="rId4"/>
    <p:sldLayoutId id="2147483716" r:id="rId5"/>
    <p:sldLayoutId id="2147483718" r:id="rId6"/>
    <p:sldLayoutId id="2147483720" r:id="rId7"/>
    <p:sldLayoutId id="2147483721" r:id="rId8"/>
    <p:sldLayoutId id="2147483722" r:id="rId9"/>
    <p:sldLayoutId id="2147483723" r:id="rId10"/>
    <p:sldLayoutId id="2147483719" r:id="rId11"/>
    <p:sldLayoutId id="2147483724" r:id="rId12"/>
    <p:sldLayoutId id="2147483725" r:id="rId13"/>
    <p:sldLayoutId id="2147483714" r:id="rId14"/>
    <p:sldLayoutId id="2147483726" r:id="rId15"/>
    <p:sldLayoutId id="2147483727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n-B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2.wav"/><Relationship Id="rId7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1.wav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audio" Target="../media/audio2.wav"/><Relationship Id="rId9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1.wav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audio" Target="../media/audio2.wav"/><Relationship Id="rId9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1.wav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audio" Target="../media/audio2.wav"/><Relationship Id="rId9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764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6D66598-D49E-26C9-B778-DC3DA2FA9D3D}"/>
              </a:ext>
            </a:extLst>
          </p:cNvPr>
          <p:cNvSpPr/>
          <p:nvPr/>
        </p:nvSpPr>
        <p:spPr>
          <a:xfrm>
            <a:off x="1809343" y="1426153"/>
            <a:ext cx="1384571" cy="1435457"/>
          </a:xfrm>
          <a:custGeom>
            <a:avLst/>
            <a:gdLst>
              <a:gd name="connsiteX0" fmla="*/ 1384571 w 1384571"/>
              <a:gd name="connsiteY0" fmla="*/ 0 h 1435457"/>
              <a:gd name="connsiteX1" fmla="*/ 1384571 w 1384571"/>
              <a:gd name="connsiteY1" fmla="*/ 1038867 h 1435457"/>
              <a:gd name="connsiteX2" fmla="*/ 0 w 1384571"/>
              <a:gd name="connsiteY2" fmla="*/ 1435457 h 1435457"/>
              <a:gd name="connsiteX3" fmla="*/ 0 w 1384571"/>
              <a:gd name="connsiteY3" fmla="*/ 396589 h 1435457"/>
              <a:gd name="connsiteX4" fmla="*/ 1384571 w 1384571"/>
              <a:gd name="connsiteY4" fmla="*/ 0 h 1435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4571" h="1435457">
                <a:moveTo>
                  <a:pt x="1384571" y="0"/>
                </a:moveTo>
                <a:lnTo>
                  <a:pt x="1384571" y="1038867"/>
                </a:lnTo>
                <a:lnTo>
                  <a:pt x="0" y="1435457"/>
                </a:lnTo>
                <a:lnTo>
                  <a:pt x="0" y="396589"/>
                </a:lnTo>
                <a:lnTo>
                  <a:pt x="1384571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ঘ</a:t>
            </a:r>
            <a:endParaRPr lang="bn-BD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F7C010A-746C-D5E7-A02F-91B5E7351796}"/>
              </a:ext>
            </a:extLst>
          </p:cNvPr>
          <p:cNvSpPr/>
          <p:nvPr/>
        </p:nvSpPr>
        <p:spPr>
          <a:xfrm>
            <a:off x="1809343" y="1245141"/>
            <a:ext cx="1384571" cy="577601"/>
          </a:xfrm>
          <a:custGeom>
            <a:avLst/>
            <a:gdLst>
              <a:gd name="connsiteX0" fmla="*/ 0 w 1384571"/>
              <a:gd name="connsiteY0" fmla="*/ 0 h 577601"/>
              <a:gd name="connsiteX1" fmla="*/ 1384571 w 1384571"/>
              <a:gd name="connsiteY1" fmla="*/ 0 h 577601"/>
              <a:gd name="connsiteX2" fmla="*/ 1384571 w 1384571"/>
              <a:gd name="connsiteY2" fmla="*/ 181012 h 577601"/>
              <a:gd name="connsiteX3" fmla="*/ 0 w 1384571"/>
              <a:gd name="connsiteY3" fmla="*/ 577601 h 577601"/>
              <a:gd name="connsiteX4" fmla="*/ 0 w 1384571"/>
              <a:gd name="connsiteY4" fmla="*/ 0 h 577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4571" h="577601">
                <a:moveTo>
                  <a:pt x="0" y="0"/>
                </a:moveTo>
                <a:lnTo>
                  <a:pt x="1384571" y="0"/>
                </a:lnTo>
                <a:lnTo>
                  <a:pt x="1384571" y="181012"/>
                </a:lnTo>
                <a:lnTo>
                  <a:pt x="0" y="577601"/>
                </a:lnTo>
                <a:lnTo>
                  <a:pt x="0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8ED26FB-914E-9932-B392-44C59247A292}"/>
              </a:ext>
            </a:extLst>
          </p:cNvPr>
          <p:cNvSpPr/>
          <p:nvPr/>
        </p:nvSpPr>
        <p:spPr>
          <a:xfrm>
            <a:off x="3193914" y="1411827"/>
            <a:ext cx="325017" cy="1053192"/>
          </a:xfrm>
          <a:custGeom>
            <a:avLst/>
            <a:gdLst>
              <a:gd name="connsiteX0" fmla="*/ 50012 w 325017"/>
              <a:gd name="connsiteY0" fmla="*/ 0 h 1053192"/>
              <a:gd name="connsiteX1" fmla="*/ 325017 w 325017"/>
              <a:gd name="connsiteY1" fmla="*/ 960096 h 1053192"/>
              <a:gd name="connsiteX2" fmla="*/ 0 w 325017"/>
              <a:gd name="connsiteY2" fmla="*/ 1053192 h 1053192"/>
              <a:gd name="connsiteX3" fmla="*/ 0 w 325017"/>
              <a:gd name="connsiteY3" fmla="*/ 14325 h 1053192"/>
              <a:gd name="connsiteX4" fmla="*/ 50012 w 325017"/>
              <a:gd name="connsiteY4" fmla="*/ 0 h 1053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017" h="1053192">
                <a:moveTo>
                  <a:pt x="50012" y="0"/>
                </a:moveTo>
                <a:lnTo>
                  <a:pt x="325017" y="960096"/>
                </a:lnTo>
                <a:lnTo>
                  <a:pt x="0" y="1053192"/>
                </a:lnTo>
                <a:lnTo>
                  <a:pt x="0" y="14325"/>
                </a:lnTo>
                <a:lnTo>
                  <a:pt x="50012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66C91D0-35F6-96BE-2C97-B8B24B24C938}"/>
              </a:ext>
            </a:extLst>
          </p:cNvPr>
          <p:cNvSpPr/>
          <p:nvPr/>
        </p:nvSpPr>
        <p:spPr>
          <a:xfrm>
            <a:off x="1467122" y="1822742"/>
            <a:ext cx="342221" cy="1058121"/>
          </a:xfrm>
          <a:custGeom>
            <a:avLst/>
            <a:gdLst>
              <a:gd name="connsiteX0" fmla="*/ 342221 w 342221"/>
              <a:gd name="connsiteY0" fmla="*/ 0 h 1058121"/>
              <a:gd name="connsiteX1" fmla="*/ 342221 w 342221"/>
              <a:gd name="connsiteY1" fmla="*/ 1038868 h 1058121"/>
              <a:gd name="connsiteX2" fmla="*/ 275005 w 342221"/>
              <a:gd name="connsiteY2" fmla="*/ 1058121 h 1058121"/>
              <a:gd name="connsiteX3" fmla="*/ 0 w 342221"/>
              <a:gd name="connsiteY3" fmla="*/ 98024 h 1058121"/>
              <a:gd name="connsiteX4" fmla="*/ 342221 w 342221"/>
              <a:gd name="connsiteY4" fmla="*/ 0 h 1058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221" h="1058121">
                <a:moveTo>
                  <a:pt x="342221" y="0"/>
                </a:moveTo>
                <a:lnTo>
                  <a:pt x="342221" y="1038868"/>
                </a:lnTo>
                <a:lnTo>
                  <a:pt x="275005" y="1058121"/>
                </a:lnTo>
                <a:lnTo>
                  <a:pt x="0" y="98024"/>
                </a:lnTo>
                <a:lnTo>
                  <a:pt x="342221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AF7C06F-B0B9-3FE9-1ED1-26B3713E1A87}"/>
              </a:ext>
            </a:extLst>
          </p:cNvPr>
          <p:cNvSpPr/>
          <p:nvPr/>
        </p:nvSpPr>
        <p:spPr>
          <a:xfrm>
            <a:off x="1809343" y="2465020"/>
            <a:ext cx="1384571" cy="628377"/>
          </a:xfrm>
          <a:custGeom>
            <a:avLst/>
            <a:gdLst>
              <a:gd name="connsiteX0" fmla="*/ 1384571 w 1384571"/>
              <a:gd name="connsiteY0" fmla="*/ 0 h 628377"/>
              <a:gd name="connsiteX1" fmla="*/ 1384571 w 1384571"/>
              <a:gd name="connsiteY1" fmla="*/ 628377 h 628377"/>
              <a:gd name="connsiteX2" fmla="*/ 0 w 1384571"/>
              <a:gd name="connsiteY2" fmla="*/ 628377 h 628377"/>
              <a:gd name="connsiteX3" fmla="*/ 0 w 1384571"/>
              <a:gd name="connsiteY3" fmla="*/ 396590 h 628377"/>
              <a:gd name="connsiteX4" fmla="*/ 1384571 w 1384571"/>
              <a:gd name="connsiteY4" fmla="*/ 0 h 628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4571" h="628377">
                <a:moveTo>
                  <a:pt x="1384571" y="0"/>
                </a:moveTo>
                <a:lnTo>
                  <a:pt x="1384571" y="628377"/>
                </a:lnTo>
                <a:lnTo>
                  <a:pt x="0" y="628377"/>
                </a:lnTo>
                <a:lnTo>
                  <a:pt x="0" y="396590"/>
                </a:lnTo>
                <a:lnTo>
                  <a:pt x="1384571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601AC05-5006-F449-5293-38755CB34759}"/>
              </a:ext>
            </a:extLst>
          </p:cNvPr>
          <p:cNvSpPr/>
          <p:nvPr/>
        </p:nvSpPr>
        <p:spPr>
          <a:xfrm>
            <a:off x="1708825" y="622569"/>
            <a:ext cx="1585608" cy="369651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আয়ত -১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C494B2F-DEBE-BC0A-A0B8-40049402B872}"/>
              </a:ext>
            </a:extLst>
          </p:cNvPr>
          <p:cNvSpPr/>
          <p:nvPr/>
        </p:nvSpPr>
        <p:spPr>
          <a:xfrm rot="15240987">
            <a:off x="400348" y="2333848"/>
            <a:ext cx="1585608" cy="369651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আয়ত -২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1FAF6E3-C668-1295-EEFD-06D720FD6ED8}"/>
              </a:ext>
            </a:extLst>
          </p:cNvPr>
          <p:cNvSpPr/>
          <p:nvPr/>
        </p:nvSpPr>
        <p:spPr>
          <a:xfrm>
            <a:off x="5626491" y="1822741"/>
            <a:ext cx="1384571" cy="998706"/>
          </a:xfrm>
          <a:custGeom>
            <a:avLst/>
            <a:gdLst>
              <a:gd name="connsiteX0" fmla="*/ 0 w 1384571"/>
              <a:gd name="connsiteY0" fmla="*/ 0 h 998706"/>
              <a:gd name="connsiteX1" fmla="*/ 1384571 w 1384571"/>
              <a:gd name="connsiteY1" fmla="*/ 0 h 998706"/>
              <a:gd name="connsiteX2" fmla="*/ 1384571 w 1384571"/>
              <a:gd name="connsiteY2" fmla="*/ 998706 h 998706"/>
              <a:gd name="connsiteX3" fmla="*/ 0 w 1384571"/>
              <a:gd name="connsiteY3" fmla="*/ 998706 h 998706"/>
              <a:gd name="connsiteX4" fmla="*/ 0 w 1384571"/>
              <a:gd name="connsiteY4" fmla="*/ 0 h 998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4571" h="998706">
                <a:moveTo>
                  <a:pt x="0" y="0"/>
                </a:moveTo>
                <a:lnTo>
                  <a:pt x="1384571" y="0"/>
                </a:lnTo>
                <a:lnTo>
                  <a:pt x="1384571" y="998706"/>
                </a:lnTo>
                <a:lnTo>
                  <a:pt x="0" y="998706"/>
                </a:lnTo>
                <a:lnTo>
                  <a:pt x="0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ঙ</a:t>
            </a:r>
            <a:endParaRPr lang="bn-BD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B84C42A-DDEE-5D8A-99EC-A92A1779412E}"/>
              </a:ext>
            </a:extLst>
          </p:cNvPr>
          <p:cNvSpPr/>
          <p:nvPr/>
        </p:nvSpPr>
        <p:spPr>
          <a:xfrm>
            <a:off x="5626491" y="1362605"/>
            <a:ext cx="1384571" cy="460137"/>
          </a:xfrm>
          <a:custGeom>
            <a:avLst/>
            <a:gdLst>
              <a:gd name="connsiteX0" fmla="*/ 0 w 1384571"/>
              <a:gd name="connsiteY0" fmla="*/ 0 h 460137"/>
              <a:gd name="connsiteX1" fmla="*/ 1384571 w 1384571"/>
              <a:gd name="connsiteY1" fmla="*/ 0 h 460137"/>
              <a:gd name="connsiteX2" fmla="*/ 1384571 w 1384571"/>
              <a:gd name="connsiteY2" fmla="*/ 460137 h 460137"/>
              <a:gd name="connsiteX3" fmla="*/ 0 w 1384571"/>
              <a:gd name="connsiteY3" fmla="*/ 460137 h 460137"/>
              <a:gd name="connsiteX4" fmla="*/ 0 w 1384571"/>
              <a:gd name="connsiteY4" fmla="*/ 0 h 460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4571" h="460137">
                <a:moveTo>
                  <a:pt x="0" y="0"/>
                </a:moveTo>
                <a:lnTo>
                  <a:pt x="1384571" y="0"/>
                </a:lnTo>
                <a:lnTo>
                  <a:pt x="1384571" y="460137"/>
                </a:lnTo>
                <a:lnTo>
                  <a:pt x="0" y="460137"/>
                </a:lnTo>
                <a:lnTo>
                  <a:pt x="0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243C55F-756A-9AA5-3629-1D3E00A1AB4E}"/>
              </a:ext>
            </a:extLst>
          </p:cNvPr>
          <p:cNvSpPr/>
          <p:nvPr/>
        </p:nvSpPr>
        <p:spPr>
          <a:xfrm>
            <a:off x="5378437" y="1822741"/>
            <a:ext cx="248054" cy="998706"/>
          </a:xfrm>
          <a:custGeom>
            <a:avLst/>
            <a:gdLst>
              <a:gd name="connsiteX0" fmla="*/ 0 w 248054"/>
              <a:gd name="connsiteY0" fmla="*/ 0 h 998706"/>
              <a:gd name="connsiteX1" fmla="*/ 248054 w 248054"/>
              <a:gd name="connsiteY1" fmla="*/ 0 h 998706"/>
              <a:gd name="connsiteX2" fmla="*/ 248054 w 248054"/>
              <a:gd name="connsiteY2" fmla="*/ 998706 h 998706"/>
              <a:gd name="connsiteX3" fmla="*/ 0 w 248054"/>
              <a:gd name="connsiteY3" fmla="*/ 998706 h 998706"/>
              <a:gd name="connsiteX4" fmla="*/ 0 w 248054"/>
              <a:gd name="connsiteY4" fmla="*/ 0 h 998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054" h="998706">
                <a:moveTo>
                  <a:pt x="0" y="0"/>
                </a:moveTo>
                <a:lnTo>
                  <a:pt x="248054" y="0"/>
                </a:lnTo>
                <a:lnTo>
                  <a:pt x="248054" y="998706"/>
                </a:lnTo>
                <a:lnTo>
                  <a:pt x="0" y="998706"/>
                </a:lnTo>
                <a:lnTo>
                  <a:pt x="0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79D4732-5AC2-0AC7-CF96-48E6C5AE6046}"/>
              </a:ext>
            </a:extLst>
          </p:cNvPr>
          <p:cNvSpPr/>
          <p:nvPr/>
        </p:nvSpPr>
        <p:spPr>
          <a:xfrm>
            <a:off x="7011062" y="1822741"/>
            <a:ext cx="215631" cy="998706"/>
          </a:xfrm>
          <a:custGeom>
            <a:avLst/>
            <a:gdLst>
              <a:gd name="connsiteX0" fmla="*/ 0 w 215631"/>
              <a:gd name="connsiteY0" fmla="*/ 0 h 998706"/>
              <a:gd name="connsiteX1" fmla="*/ 215631 w 215631"/>
              <a:gd name="connsiteY1" fmla="*/ 0 h 998706"/>
              <a:gd name="connsiteX2" fmla="*/ 215631 w 215631"/>
              <a:gd name="connsiteY2" fmla="*/ 998706 h 998706"/>
              <a:gd name="connsiteX3" fmla="*/ 0 w 215631"/>
              <a:gd name="connsiteY3" fmla="*/ 998706 h 998706"/>
              <a:gd name="connsiteX4" fmla="*/ 0 w 215631"/>
              <a:gd name="connsiteY4" fmla="*/ 0 h 998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631" h="998706">
                <a:moveTo>
                  <a:pt x="0" y="0"/>
                </a:moveTo>
                <a:lnTo>
                  <a:pt x="215631" y="0"/>
                </a:lnTo>
                <a:lnTo>
                  <a:pt x="215631" y="998706"/>
                </a:lnTo>
                <a:lnTo>
                  <a:pt x="0" y="998706"/>
                </a:lnTo>
                <a:lnTo>
                  <a:pt x="0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47035589-BA78-A1AA-F439-72034A80C5FD}"/>
              </a:ext>
            </a:extLst>
          </p:cNvPr>
          <p:cNvSpPr/>
          <p:nvPr/>
        </p:nvSpPr>
        <p:spPr>
          <a:xfrm>
            <a:off x="5626491" y="2821448"/>
            <a:ext cx="1384571" cy="389413"/>
          </a:xfrm>
          <a:custGeom>
            <a:avLst/>
            <a:gdLst>
              <a:gd name="connsiteX0" fmla="*/ 0 w 1384571"/>
              <a:gd name="connsiteY0" fmla="*/ 0 h 389413"/>
              <a:gd name="connsiteX1" fmla="*/ 1384571 w 1384571"/>
              <a:gd name="connsiteY1" fmla="*/ 0 h 389413"/>
              <a:gd name="connsiteX2" fmla="*/ 1384571 w 1384571"/>
              <a:gd name="connsiteY2" fmla="*/ 389413 h 389413"/>
              <a:gd name="connsiteX3" fmla="*/ 0 w 1384571"/>
              <a:gd name="connsiteY3" fmla="*/ 389413 h 389413"/>
              <a:gd name="connsiteX4" fmla="*/ 0 w 1384571"/>
              <a:gd name="connsiteY4" fmla="*/ 0 h 389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4571" h="389413">
                <a:moveTo>
                  <a:pt x="0" y="0"/>
                </a:moveTo>
                <a:lnTo>
                  <a:pt x="1384571" y="0"/>
                </a:lnTo>
                <a:lnTo>
                  <a:pt x="1384571" y="389413"/>
                </a:lnTo>
                <a:lnTo>
                  <a:pt x="0" y="389413"/>
                </a:lnTo>
                <a:lnTo>
                  <a:pt x="0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F6FE77A-091D-D4B2-7C63-4B8A8BE9476D}"/>
              </a:ext>
            </a:extLst>
          </p:cNvPr>
          <p:cNvSpPr/>
          <p:nvPr/>
        </p:nvSpPr>
        <p:spPr>
          <a:xfrm>
            <a:off x="5525973" y="808127"/>
            <a:ext cx="1585608" cy="369651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আয়ত -১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98B2C96-479B-86F6-9CDD-6D1E749A7ED3}"/>
              </a:ext>
            </a:extLst>
          </p:cNvPr>
          <p:cNvSpPr/>
          <p:nvPr/>
        </p:nvSpPr>
        <p:spPr>
          <a:xfrm rot="16200000">
            <a:off x="4157615" y="2137269"/>
            <a:ext cx="1585608" cy="369651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আয়ত -২</a:t>
            </a: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2053D326-E8E3-CD3C-DD4C-66B7F0CEE010}"/>
              </a:ext>
            </a:extLst>
          </p:cNvPr>
          <p:cNvSpPr/>
          <p:nvPr/>
        </p:nvSpPr>
        <p:spPr>
          <a:xfrm rot="16200000">
            <a:off x="9788513" y="1621573"/>
            <a:ext cx="998706" cy="1194769"/>
          </a:xfrm>
          <a:custGeom>
            <a:avLst/>
            <a:gdLst>
              <a:gd name="connsiteX0" fmla="*/ 998706 w 998706"/>
              <a:gd name="connsiteY0" fmla="*/ 826339 h 1194769"/>
              <a:gd name="connsiteX1" fmla="*/ 998706 w 998706"/>
              <a:gd name="connsiteY1" fmla="*/ 1194769 h 1194769"/>
              <a:gd name="connsiteX2" fmla="*/ 0 w 998706"/>
              <a:gd name="connsiteY2" fmla="*/ 1194769 h 1194769"/>
              <a:gd name="connsiteX3" fmla="*/ 0 w 998706"/>
              <a:gd name="connsiteY3" fmla="*/ 0 h 1194769"/>
              <a:gd name="connsiteX4" fmla="*/ 998706 w 998706"/>
              <a:gd name="connsiteY4" fmla="*/ 826339 h 119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8706" h="1194769">
                <a:moveTo>
                  <a:pt x="998706" y="826339"/>
                </a:moveTo>
                <a:lnTo>
                  <a:pt x="998706" y="1194769"/>
                </a:lnTo>
                <a:lnTo>
                  <a:pt x="0" y="1194769"/>
                </a:lnTo>
                <a:lnTo>
                  <a:pt x="0" y="0"/>
                </a:lnTo>
                <a:lnTo>
                  <a:pt x="998706" y="826339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চ</a:t>
            </a:r>
            <a:endParaRPr lang="bn-BD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16A9AF9D-7DFF-5290-5903-07A965CBD05E}"/>
              </a:ext>
            </a:extLst>
          </p:cNvPr>
          <p:cNvSpPr/>
          <p:nvPr/>
        </p:nvSpPr>
        <p:spPr>
          <a:xfrm rot="16200000">
            <a:off x="10478395" y="1312748"/>
            <a:ext cx="445281" cy="368430"/>
          </a:xfrm>
          <a:custGeom>
            <a:avLst/>
            <a:gdLst>
              <a:gd name="connsiteX0" fmla="*/ 445281 w 445281"/>
              <a:gd name="connsiteY0" fmla="*/ 368430 h 368430"/>
              <a:gd name="connsiteX1" fmla="*/ 0 w 445281"/>
              <a:gd name="connsiteY1" fmla="*/ 368430 h 368430"/>
              <a:gd name="connsiteX2" fmla="*/ 0 w 445281"/>
              <a:gd name="connsiteY2" fmla="*/ 0 h 368430"/>
              <a:gd name="connsiteX3" fmla="*/ 445281 w 445281"/>
              <a:gd name="connsiteY3" fmla="*/ 368430 h 368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5281" h="368430">
                <a:moveTo>
                  <a:pt x="445281" y="368430"/>
                </a:moveTo>
                <a:lnTo>
                  <a:pt x="0" y="368430"/>
                </a:lnTo>
                <a:lnTo>
                  <a:pt x="0" y="0"/>
                </a:lnTo>
                <a:lnTo>
                  <a:pt x="445281" y="36843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5763969D-872F-981E-97C7-C999897B1295}"/>
              </a:ext>
            </a:extLst>
          </p:cNvPr>
          <p:cNvSpPr/>
          <p:nvPr/>
        </p:nvSpPr>
        <p:spPr>
          <a:xfrm rot="16200000">
            <a:off x="9464666" y="1666156"/>
            <a:ext cx="998706" cy="1105603"/>
          </a:xfrm>
          <a:custGeom>
            <a:avLst/>
            <a:gdLst>
              <a:gd name="connsiteX0" fmla="*/ 998706 w 998706"/>
              <a:gd name="connsiteY0" fmla="*/ 0 h 1105603"/>
              <a:gd name="connsiteX1" fmla="*/ 998706 w 998706"/>
              <a:gd name="connsiteY1" fmla="*/ 1105603 h 1105603"/>
              <a:gd name="connsiteX2" fmla="*/ 0 w 998706"/>
              <a:gd name="connsiteY2" fmla="*/ 279264 h 1105603"/>
              <a:gd name="connsiteX3" fmla="*/ 0 w 998706"/>
              <a:gd name="connsiteY3" fmla="*/ 0 h 1105603"/>
              <a:gd name="connsiteX4" fmla="*/ 998706 w 998706"/>
              <a:gd name="connsiteY4" fmla="*/ 0 h 1105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8706" h="1105603">
                <a:moveTo>
                  <a:pt x="998706" y="0"/>
                </a:moveTo>
                <a:lnTo>
                  <a:pt x="998706" y="1105603"/>
                </a:lnTo>
                <a:lnTo>
                  <a:pt x="0" y="279264"/>
                </a:lnTo>
                <a:lnTo>
                  <a:pt x="0" y="0"/>
                </a:lnTo>
                <a:lnTo>
                  <a:pt x="998706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CFED39F-5B99-4AB9-FC24-0406FB35CFEA}"/>
              </a:ext>
            </a:extLst>
          </p:cNvPr>
          <p:cNvSpPr/>
          <p:nvPr/>
        </p:nvSpPr>
        <p:spPr>
          <a:xfrm rot="16200000">
            <a:off x="10573009" y="2031846"/>
            <a:ext cx="998706" cy="374223"/>
          </a:xfrm>
          <a:custGeom>
            <a:avLst/>
            <a:gdLst>
              <a:gd name="connsiteX0" fmla="*/ 998706 w 998706"/>
              <a:gd name="connsiteY0" fmla="*/ 0 h 374223"/>
              <a:gd name="connsiteX1" fmla="*/ 998706 w 998706"/>
              <a:gd name="connsiteY1" fmla="*/ 374223 h 374223"/>
              <a:gd name="connsiteX2" fmla="*/ 0 w 998706"/>
              <a:gd name="connsiteY2" fmla="*/ 374223 h 374223"/>
              <a:gd name="connsiteX3" fmla="*/ 0 w 998706"/>
              <a:gd name="connsiteY3" fmla="*/ 0 h 374223"/>
              <a:gd name="connsiteX4" fmla="*/ 998706 w 998706"/>
              <a:gd name="connsiteY4" fmla="*/ 0 h 374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8706" h="374223">
                <a:moveTo>
                  <a:pt x="998706" y="0"/>
                </a:moveTo>
                <a:lnTo>
                  <a:pt x="998706" y="374223"/>
                </a:lnTo>
                <a:lnTo>
                  <a:pt x="0" y="374223"/>
                </a:lnTo>
                <a:lnTo>
                  <a:pt x="0" y="0"/>
                </a:lnTo>
                <a:lnTo>
                  <a:pt x="998706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9C85A9D1-2854-1C81-99C8-D08925D8CEB6}"/>
              </a:ext>
            </a:extLst>
          </p:cNvPr>
          <p:cNvSpPr/>
          <p:nvPr/>
        </p:nvSpPr>
        <p:spPr>
          <a:xfrm rot="16200000">
            <a:off x="9856266" y="2161688"/>
            <a:ext cx="472363" cy="1585607"/>
          </a:xfrm>
          <a:custGeom>
            <a:avLst/>
            <a:gdLst>
              <a:gd name="connsiteX0" fmla="*/ 472363 w 472363"/>
              <a:gd name="connsiteY0" fmla="*/ 390838 h 1585607"/>
              <a:gd name="connsiteX1" fmla="*/ 472363 w 472363"/>
              <a:gd name="connsiteY1" fmla="*/ 1585607 h 1585607"/>
              <a:gd name="connsiteX2" fmla="*/ 0 w 472363"/>
              <a:gd name="connsiteY2" fmla="*/ 1585607 h 1585607"/>
              <a:gd name="connsiteX3" fmla="*/ 0 w 472363"/>
              <a:gd name="connsiteY3" fmla="*/ 0 h 1585607"/>
              <a:gd name="connsiteX4" fmla="*/ 472363 w 472363"/>
              <a:gd name="connsiteY4" fmla="*/ 390838 h 1585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363" h="1585607">
                <a:moveTo>
                  <a:pt x="472363" y="390838"/>
                </a:moveTo>
                <a:lnTo>
                  <a:pt x="472363" y="1585607"/>
                </a:lnTo>
                <a:lnTo>
                  <a:pt x="0" y="1585607"/>
                </a:lnTo>
                <a:lnTo>
                  <a:pt x="0" y="0"/>
                </a:lnTo>
                <a:lnTo>
                  <a:pt x="472363" y="390838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8084CE8-EDE3-820F-9AB4-F4846A4A20B4}"/>
              </a:ext>
            </a:extLst>
          </p:cNvPr>
          <p:cNvSpPr/>
          <p:nvPr/>
        </p:nvSpPr>
        <p:spPr>
          <a:xfrm rot="16200000">
            <a:off x="8190395" y="2034132"/>
            <a:ext cx="1585608" cy="369651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আয়ত -২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03851CB1-0AE1-0DDA-4B90-85CCAA21DAEE}"/>
              </a:ext>
            </a:extLst>
          </p:cNvPr>
          <p:cNvSpPr/>
          <p:nvPr/>
        </p:nvSpPr>
        <p:spPr>
          <a:xfrm>
            <a:off x="9315857" y="729573"/>
            <a:ext cx="1585608" cy="36965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ত্রিভূজ</a:t>
            </a:r>
            <a:r>
              <a:rPr lang="bn-BD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-২</a:t>
            </a:r>
          </a:p>
        </p:txBody>
      </p:sp>
    </p:spTree>
    <p:extLst>
      <p:ext uri="{BB962C8B-B14F-4D97-AF65-F5344CB8AC3E}">
        <p14:creationId xmlns:p14="http://schemas.microsoft.com/office/powerpoint/2010/main" val="56865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4EEFA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5.55112E-17 L -0.00208 0.38264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19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4EEFA"/>
                                      </p:to>
                                    </p:animClr>
                                    <p:animClr clrSpc="rgb" dir="cw">
                                      <p:cBhvr>
                                        <p:cTn id="26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4EEFA"/>
                                      </p:to>
                                    </p:animClr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07407E-6 L 0.00391 0.3453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17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41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7037E-7 L -0.00859 0.35602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" y="1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29" grpId="0" animBg="1"/>
      <p:bldP spid="29" grpId="1" animBg="1"/>
      <p:bldP spid="39" grpId="0" animBg="1"/>
      <p:bldP spid="3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1D0866-15F0-5893-AFAA-F5EC98868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n-B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3A7854-7E8C-F3C6-B0AE-76607DDB9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EA9F6-59A5-415D-B62D-702A40612469}" type="slidenum">
              <a:rPr lang="bn-BD" smtClean="0"/>
              <a:t>11</a:t>
            </a:fld>
            <a:endParaRPr lang="bn-BD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A2DD263-B0B3-FF41-457B-E1A1D7CAEFD3}"/>
              </a:ext>
            </a:extLst>
          </p:cNvPr>
          <p:cNvSpPr/>
          <p:nvPr/>
        </p:nvSpPr>
        <p:spPr>
          <a:xfrm>
            <a:off x="977908" y="658821"/>
            <a:ext cx="1359992" cy="998706"/>
          </a:xfrm>
          <a:custGeom>
            <a:avLst/>
            <a:gdLst>
              <a:gd name="connsiteX0" fmla="*/ 442320 w 1359992"/>
              <a:gd name="connsiteY0" fmla="*/ 0 h 998706"/>
              <a:gd name="connsiteX1" fmla="*/ 917672 w 1359992"/>
              <a:gd name="connsiteY1" fmla="*/ 0 h 998706"/>
              <a:gd name="connsiteX2" fmla="*/ 1359992 w 1359992"/>
              <a:gd name="connsiteY2" fmla="*/ 998706 h 998706"/>
              <a:gd name="connsiteX3" fmla="*/ 0 w 1359992"/>
              <a:gd name="connsiteY3" fmla="*/ 998706 h 998706"/>
              <a:gd name="connsiteX4" fmla="*/ 442320 w 1359992"/>
              <a:gd name="connsiteY4" fmla="*/ 0 h 998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9992" h="998706">
                <a:moveTo>
                  <a:pt x="442320" y="0"/>
                </a:moveTo>
                <a:lnTo>
                  <a:pt x="917672" y="0"/>
                </a:lnTo>
                <a:lnTo>
                  <a:pt x="1359992" y="998706"/>
                </a:lnTo>
                <a:lnTo>
                  <a:pt x="0" y="998706"/>
                </a:lnTo>
                <a:lnTo>
                  <a:pt x="442320" y="0"/>
                </a:ln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ক</a:t>
            </a:r>
            <a:endParaRPr lang="bn-BD" sz="4400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4251D0A-72F7-528E-1CAB-3DB5EB6D2700}"/>
              </a:ext>
            </a:extLst>
          </p:cNvPr>
          <p:cNvSpPr/>
          <p:nvPr/>
        </p:nvSpPr>
        <p:spPr>
          <a:xfrm rot="20345392">
            <a:off x="2715448" y="362762"/>
            <a:ext cx="1365494" cy="1590825"/>
          </a:xfrm>
          <a:custGeom>
            <a:avLst/>
            <a:gdLst>
              <a:gd name="connsiteX0" fmla="*/ 1 w 1365494"/>
              <a:gd name="connsiteY0" fmla="*/ 0 h 1590825"/>
              <a:gd name="connsiteX1" fmla="*/ 1365494 w 1365494"/>
              <a:gd name="connsiteY1" fmla="*/ 521708 h 1590825"/>
              <a:gd name="connsiteX2" fmla="*/ 1365494 w 1365494"/>
              <a:gd name="connsiteY2" fmla="*/ 1590825 h 1590825"/>
              <a:gd name="connsiteX3" fmla="*/ 0 w 1365494"/>
              <a:gd name="connsiteY3" fmla="*/ 1069117 h 1590825"/>
              <a:gd name="connsiteX4" fmla="*/ 1 w 1365494"/>
              <a:gd name="connsiteY4" fmla="*/ 0 h 15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5494" h="1590825">
                <a:moveTo>
                  <a:pt x="1" y="0"/>
                </a:moveTo>
                <a:lnTo>
                  <a:pt x="1365494" y="521708"/>
                </a:lnTo>
                <a:lnTo>
                  <a:pt x="1365494" y="1590825"/>
                </a:lnTo>
                <a:lnTo>
                  <a:pt x="0" y="1069117"/>
                </a:lnTo>
                <a:lnTo>
                  <a:pt x="1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খ</a:t>
            </a:r>
            <a:endParaRPr lang="bn-BD" sz="44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39A4E31-50D6-BDEF-D854-476603B92F8F}"/>
              </a:ext>
            </a:extLst>
          </p:cNvPr>
          <p:cNvSpPr/>
          <p:nvPr/>
        </p:nvSpPr>
        <p:spPr>
          <a:xfrm rot="16200000" flipH="1">
            <a:off x="4439463" y="821024"/>
            <a:ext cx="1377732" cy="1053325"/>
          </a:xfrm>
          <a:custGeom>
            <a:avLst/>
            <a:gdLst>
              <a:gd name="connsiteX0" fmla="*/ 0 w 1377732"/>
              <a:gd name="connsiteY0" fmla="*/ 209418 h 1053325"/>
              <a:gd name="connsiteX1" fmla="*/ 0 w 1377732"/>
              <a:gd name="connsiteY1" fmla="*/ 483350 h 1053325"/>
              <a:gd name="connsiteX2" fmla="*/ 1377732 w 1377732"/>
              <a:gd name="connsiteY2" fmla="*/ 1053325 h 1053325"/>
              <a:gd name="connsiteX3" fmla="*/ 506201 w 1377732"/>
              <a:gd name="connsiteY3" fmla="*/ 0 h 1053325"/>
              <a:gd name="connsiteX4" fmla="*/ 0 w 1377732"/>
              <a:gd name="connsiteY4" fmla="*/ 209418 h 105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7732" h="1053325">
                <a:moveTo>
                  <a:pt x="0" y="209418"/>
                </a:moveTo>
                <a:lnTo>
                  <a:pt x="0" y="483350"/>
                </a:lnTo>
                <a:lnTo>
                  <a:pt x="1377732" y="1053325"/>
                </a:lnTo>
                <a:lnTo>
                  <a:pt x="506201" y="0"/>
                </a:lnTo>
                <a:lnTo>
                  <a:pt x="0" y="209418"/>
                </a:ln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গ</a:t>
            </a:r>
            <a:endParaRPr lang="bn-BD" sz="440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89E92D5-B12B-6E1C-55DD-5C19B240C37C}"/>
              </a:ext>
            </a:extLst>
          </p:cNvPr>
          <p:cNvSpPr/>
          <p:nvPr/>
        </p:nvSpPr>
        <p:spPr>
          <a:xfrm>
            <a:off x="6096000" y="440445"/>
            <a:ext cx="1384571" cy="1435457"/>
          </a:xfrm>
          <a:custGeom>
            <a:avLst/>
            <a:gdLst>
              <a:gd name="connsiteX0" fmla="*/ 1384571 w 1384571"/>
              <a:gd name="connsiteY0" fmla="*/ 0 h 1435457"/>
              <a:gd name="connsiteX1" fmla="*/ 1384571 w 1384571"/>
              <a:gd name="connsiteY1" fmla="*/ 1038867 h 1435457"/>
              <a:gd name="connsiteX2" fmla="*/ 0 w 1384571"/>
              <a:gd name="connsiteY2" fmla="*/ 1435457 h 1435457"/>
              <a:gd name="connsiteX3" fmla="*/ 0 w 1384571"/>
              <a:gd name="connsiteY3" fmla="*/ 396589 h 1435457"/>
              <a:gd name="connsiteX4" fmla="*/ 1384571 w 1384571"/>
              <a:gd name="connsiteY4" fmla="*/ 0 h 1435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4571" h="1435457">
                <a:moveTo>
                  <a:pt x="1384571" y="0"/>
                </a:moveTo>
                <a:lnTo>
                  <a:pt x="1384571" y="1038867"/>
                </a:lnTo>
                <a:lnTo>
                  <a:pt x="0" y="1435457"/>
                </a:lnTo>
                <a:lnTo>
                  <a:pt x="0" y="396589"/>
                </a:lnTo>
                <a:lnTo>
                  <a:pt x="1384571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ঘ</a:t>
            </a:r>
            <a:endParaRPr lang="bn-BD" sz="44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5B32B99-9880-7D2A-3B2C-AF44644E84F2}"/>
              </a:ext>
            </a:extLst>
          </p:cNvPr>
          <p:cNvSpPr/>
          <p:nvPr/>
        </p:nvSpPr>
        <p:spPr>
          <a:xfrm>
            <a:off x="8074620" y="440445"/>
            <a:ext cx="1384571" cy="998706"/>
          </a:xfrm>
          <a:custGeom>
            <a:avLst/>
            <a:gdLst>
              <a:gd name="connsiteX0" fmla="*/ 0 w 1384571"/>
              <a:gd name="connsiteY0" fmla="*/ 0 h 998706"/>
              <a:gd name="connsiteX1" fmla="*/ 1384571 w 1384571"/>
              <a:gd name="connsiteY1" fmla="*/ 0 h 998706"/>
              <a:gd name="connsiteX2" fmla="*/ 1384571 w 1384571"/>
              <a:gd name="connsiteY2" fmla="*/ 998706 h 998706"/>
              <a:gd name="connsiteX3" fmla="*/ 0 w 1384571"/>
              <a:gd name="connsiteY3" fmla="*/ 998706 h 998706"/>
              <a:gd name="connsiteX4" fmla="*/ 0 w 1384571"/>
              <a:gd name="connsiteY4" fmla="*/ 0 h 998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4571" h="998706">
                <a:moveTo>
                  <a:pt x="0" y="0"/>
                </a:moveTo>
                <a:lnTo>
                  <a:pt x="1384571" y="0"/>
                </a:lnTo>
                <a:lnTo>
                  <a:pt x="1384571" y="998706"/>
                </a:lnTo>
                <a:lnTo>
                  <a:pt x="0" y="998706"/>
                </a:lnTo>
                <a:lnTo>
                  <a:pt x="0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ঙ</a:t>
            </a:r>
            <a:endParaRPr lang="bn-BD" sz="44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B6B6BD8-A14B-1193-130E-1FD0CAB3AE09}"/>
              </a:ext>
            </a:extLst>
          </p:cNvPr>
          <p:cNvSpPr/>
          <p:nvPr/>
        </p:nvSpPr>
        <p:spPr>
          <a:xfrm rot="16200000">
            <a:off x="10057647" y="342413"/>
            <a:ext cx="998706" cy="1194769"/>
          </a:xfrm>
          <a:custGeom>
            <a:avLst/>
            <a:gdLst>
              <a:gd name="connsiteX0" fmla="*/ 998706 w 998706"/>
              <a:gd name="connsiteY0" fmla="*/ 826339 h 1194769"/>
              <a:gd name="connsiteX1" fmla="*/ 998706 w 998706"/>
              <a:gd name="connsiteY1" fmla="*/ 1194769 h 1194769"/>
              <a:gd name="connsiteX2" fmla="*/ 0 w 998706"/>
              <a:gd name="connsiteY2" fmla="*/ 1194769 h 1194769"/>
              <a:gd name="connsiteX3" fmla="*/ 0 w 998706"/>
              <a:gd name="connsiteY3" fmla="*/ 0 h 1194769"/>
              <a:gd name="connsiteX4" fmla="*/ 998706 w 998706"/>
              <a:gd name="connsiteY4" fmla="*/ 826339 h 119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8706" h="1194769">
                <a:moveTo>
                  <a:pt x="998706" y="826339"/>
                </a:moveTo>
                <a:lnTo>
                  <a:pt x="998706" y="1194769"/>
                </a:lnTo>
                <a:lnTo>
                  <a:pt x="0" y="1194769"/>
                </a:lnTo>
                <a:lnTo>
                  <a:pt x="0" y="0"/>
                </a:lnTo>
                <a:lnTo>
                  <a:pt x="998706" y="826339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চ</a:t>
            </a:r>
            <a:endParaRPr lang="bn-BD" sz="44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22C5E61-9522-3E30-417B-43C70BB64091}"/>
              </a:ext>
            </a:extLst>
          </p:cNvPr>
          <p:cNvSpPr/>
          <p:nvPr/>
        </p:nvSpPr>
        <p:spPr>
          <a:xfrm>
            <a:off x="452596" y="2864710"/>
            <a:ext cx="4831384" cy="6420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সমান্তরাল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বাহুর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সংখ্যা</a:t>
            </a:r>
            <a:endParaRPr lang="bn-BD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E03AB89-82A7-09F8-6293-7BC3E74C1E42}"/>
              </a:ext>
            </a:extLst>
          </p:cNvPr>
          <p:cNvSpPr/>
          <p:nvPr/>
        </p:nvSpPr>
        <p:spPr>
          <a:xfrm>
            <a:off x="452595" y="3861194"/>
            <a:ext cx="4831384" cy="6420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১। </a:t>
            </a:r>
            <a:r>
              <a:rPr lang="en-US" sz="2800" dirty="0" err="1">
                <a:solidFill>
                  <a:schemeClr val="tx1"/>
                </a:solidFill>
              </a:rPr>
              <a:t>শুধু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এক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জোড়া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বাহু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পরস্পর</a:t>
            </a:r>
            <a:r>
              <a:rPr lang="en-US" sz="2800" dirty="0">
                <a:solidFill>
                  <a:schemeClr val="tx1"/>
                </a:solidFill>
              </a:rPr>
              <a:t>  </a:t>
            </a:r>
            <a:r>
              <a:rPr lang="en-US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সমান্তরাল</a:t>
            </a: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bn-BD" sz="2800" dirty="0">
              <a:solidFill>
                <a:schemeClr val="tx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373E60B-7BC8-2D79-4025-77308FBE458D}"/>
              </a:ext>
            </a:extLst>
          </p:cNvPr>
          <p:cNvSpPr/>
          <p:nvPr/>
        </p:nvSpPr>
        <p:spPr>
          <a:xfrm>
            <a:off x="452595" y="5318480"/>
            <a:ext cx="4831384" cy="6420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২। </a:t>
            </a:r>
            <a:r>
              <a:rPr lang="en-US" sz="2800" dirty="0" err="1">
                <a:solidFill>
                  <a:schemeClr val="tx1"/>
                </a:solidFill>
              </a:rPr>
              <a:t>দুই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জোড়া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বাহু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পরস্পর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সমান্তরাল</a:t>
            </a: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bn-BD" sz="2800" dirty="0">
              <a:solidFill>
                <a:schemeClr val="tx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7233FFB-9B85-0E29-DFB0-8280CC00891B}"/>
              </a:ext>
            </a:extLst>
          </p:cNvPr>
          <p:cNvSpPr/>
          <p:nvPr/>
        </p:nvSpPr>
        <p:spPr>
          <a:xfrm>
            <a:off x="5582294" y="2864710"/>
            <a:ext cx="6157111" cy="6420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চতুর্ভূজ</a:t>
            </a:r>
            <a:endParaRPr lang="bn-BD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8A01C1E-0102-D8C9-F6FA-314548870E58}"/>
              </a:ext>
            </a:extLst>
          </p:cNvPr>
          <p:cNvSpPr/>
          <p:nvPr/>
        </p:nvSpPr>
        <p:spPr>
          <a:xfrm>
            <a:off x="5582293" y="3522276"/>
            <a:ext cx="6157111" cy="1341553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800" dirty="0">
              <a:solidFill>
                <a:schemeClr val="tx1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8112B8E-2060-9293-5726-A4C52FCB52BC}"/>
              </a:ext>
            </a:extLst>
          </p:cNvPr>
          <p:cNvSpPr/>
          <p:nvPr/>
        </p:nvSpPr>
        <p:spPr>
          <a:xfrm>
            <a:off x="5582293" y="4879370"/>
            <a:ext cx="6157111" cy="153818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800" dirty="0">
              <a:solidFill>
                <a:schemeClr val="tx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D176A19-C698-491E-849F-F010A715158B}"/>
              </a:ext>
            </a:extLst>
          </p:cNvPr>
          <p:cNvSpPr/>
          <p:nvPr/>
        </p:nvSpPr>
        <p:spPr>
          <a:xfrm>
            <a:off x="1029768" y="2049449"/>
            <a:ext cx="9961083" cy="6420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সমান্তরাল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বাহুর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ভিত্তিতে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উল্লেখিত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চতুর্ভূজগুলো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থেকে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দুটি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দল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তৈরি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করি</a:t>
            </a:r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।</a:t>
            </a:r>
            <a:endParaRPr lang="bn-BD" sz="1600" dirty="0"/>
          </a:p>
        </p:txBody>
      </p:sp>
    </p:spTree>
    <p:extLst>
      <p:ext uri="{BB962C8B-B14F-4D97-AF65-F5344CB8AC3E}">
        <p14:creationId xmlns:p14="http://schemas.microsoft.com/office/powerpoint/2010/main" val="197910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4EEFA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34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9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77556E-17 L 0.43528 0.4388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58" y="2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4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5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96296E-6 L -0.15977 0.4706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2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4EEFA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0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3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6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48148E-6 L 0.26458 0.6636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29" y="3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4EEFA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5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7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8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77556E-17 L 0.12695 0.65255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41" y="3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0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3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4EEFA"/>
                                      </p:to>
                                    </p:animClr>
                                    <p:animClr clrSpc="rgb" dir="cw">
                                      <p:cBhvr>
                                        <p:cTn id="94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4EEFA"/>
                                      </p:to>
                                    </p:animClr>
                                    <p:set>
                                      <p:cBhvr>
                                        <p:cTn id="95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96296E-6 L 0.13789 0.68981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88" y="3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66FF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10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1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6" grpId="2" animBg="1"/>
      <p:bldP spid="7" grpId="1" animBg="1"/>
      <p:bldP spid="7" grpId="2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7D588-0F0C-4C65-F29E-F424C3EEB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F7C6B2A-F62D-EB0C-342C-1EF6BD8DA9A0}"/>
              </a:ext>
            </a:extLst>
          </p:cNvPr>
          <p:cNvSpPr/>
          <p:nvPr/>
        </p:nvSpPr>
        <p:spPr>
          <a:xfrm>
            <a:off x="977908" y="1419802"/>
            <a:ext cx="1359992" cy="998706"/>
          </a:xfrm>
          <a:custGeom>
            <a:avLst/>
            <a:gdLst>
              <a:gd name="connsiteX0" fmla="*/ 442320 w 1359992"/>
              <a:gd name="connsiteY0" fmla="*/ 0 h 998706"/>
              <a:gd name="connsiteX1" fmla="*/ 917672 w 1359992"/>
              <a:gd name="connsiteY1" fmla="*/ 0 h 998706"/>
              <a:gd name="connsiteX2" fmla="*/ 1359992 w 1359992"/>
              <a:gd name="connsiteY2" fmla="*/ 998706 h 998706"/>
              <a:gd name="connsiteX3" fmla="*/ 0 w 1359992"/>
              <a:gd name="connsiteY3" fmla="*/ 998706 h 998706"/>
              <a:gd name="connsiteX4" fmla="*/ 442320 w 1359992"/>
              <a:gd name="connsiteY4" fmla="*/ 0 h 998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9992" h="998706">
                <a:moveTo>
                  <a:pt x="442320" y="0"/>
                </a:moveTo>
                <a:lnTo>
                  <a:pt x="917672" y="0"/>
                </a:lnTo>
                <a:lnTo>
                  <a:pt x="1359992" y="998706"/>
                </a:lnTo>
                <a:lnTo>
                  <a:pt x="0" y="998706"/>
                </a:lnTo>
                <a:lnTo>
                  <a:pt x="442320" y="0"/>
                </a:ln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ক</a:t>
            </a:r>
            <a:endParaRPr lang="bn-BD" sz="4400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758689-974B-A13E-21DA-D88EBF04FB5E}"/>
              </a:ext>
            </a:extLst>
          </p:cNvPr>
          <p:cNvSpPr/>
          <p:nvPr/>
        </p:nvSpPr>
        <p:spPr>
          <a:xfrm rot="20345392">
            <a:off x="2715448" y="1123743"/>
            <a:ext cx="1365494" cy="1590825"/>
          </a:xfrm>
          <a:custGeom>
            <a:avLst/>
            <a:gdLst>
              <a:gd name="connsiteX0" fmla="*/ 1 w 1365494"/>
              <a:gd name="connsiteY0" fmla="*/ 0 h 1590825"/>
              <a:gd name="connsiteX1" fmla="*/ 1365494 w 1365494"/>
              <a:gd name="connsiteY1" fmla="*/ 521708 h 1590825"/>
              <a:gd name="connsiteX2" fmla="*/ 1365494 w 1365494"/>
              <a:gd name="connsiteY2" fmla="*/ 1590825 h 1590825"/>
              <a:gd name="connsiteX3" fmla="*/ 0 w 1365494"/>
              <a:gd name="connsiteY3" fmla="*/ 1069117 h 1590825"/>
              <a:gd name="connsiteX4" fmla="*/ 1 w 1365494"/>
              <a:gd name="connsiteY4" fmla="*/ 0 h 15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5494" h="1590825">
                <a:moveTo>
                  <a:pt x="1" y="0"/>
                </a:moveTo>
                <a:lnTo>
                  <a:pt x="1365494" y="521708"/>
                </a:lnTo>
                <a:lnTo>
                  <a:pt x="1365494" y="1590825"/>
                </a:lnTo>
                <a:lnTo>
                  <a:pt x="0" y="1069117"/>
                </a:lnTo>
                <a:lnTo>
                  <a:pt x="1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খ</a:t>
            </a:r>
            <a:endParaRPr lang="bn-BD" sz="44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F8B4E24-8FC5-42C3-F174-2DF4672467FE}"/>
              </a:ext>
            </a:extLst>
          </p:cNvPr>
          <p:cNvSpPr/>
          <p:nvPr/>
        </p:nvSpPr>
        <p:spPr>
          <a:xfrm rot="16200000" flipH="1">
            <a:off x="4439463" y="1582005"/>
            <a:ext cx="1377732" cy="1053325"/>
          </a:xfrm>
          <a:custGeom>
            <a:avLst/>
            <a:gdLst>
              <a:gd name="connsiteX0" fmla="*/ 0 w 1377732"/>
              <a:gd name="connsiteY0" fmla="*/ 209418 h 1053325"/>
              <a:gd name="connsiteX1" fmla="*/ 0 w 1377732"/>
              <a:gd name="connsiteY1" fmla="*/ 483350 h 1053325"/>
              <a:gd name="connsiteX2" fmla="*/ 1377732 w 1377732"/>
              <a:gd name="connsiteY2" fmla="*/ 1053325 h 1053325"/>
              <a:gd name="connsiteX3" fmla="*/ 506201 w 1377732"/>
              <a:gd name="connsiteY3" fmla="*/ 0 h 1053325"/>
              <a:gd name="connsiteX4" fmla="*/ 0 w 1377732"/>
              <a:gd name="connsiteY4" fmla="*/ 209418 h 105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7732" h="1053325">
                <a:moveTo>
                  <a:pt x="0" y="209418"/>
                </a:moveTo>
                <a:lnTo>
                  <a:pt x="0" y="483350"/>
                </a:lnTo>
                <a:lnTo>
                  <a:pt x="1377732" y="1053325"/>
                </a:lnTo>
                <a:lnTo>
                  <a:pt x="506201" y="0"/>
                </a:lnTo>
                <a:lnTo>
                  <a:pt x="0" y="209418"/>
                </a:ln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গ</a:t>
            </a:r>
            <a:endParaRPr lang="bn-BD" sz="440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553D0B0-8BA4-188F-2963-603EE46BBE99}"/>
              </a:ext>
            </a:extLst>
          </p:cNvPr>
          <p:cNvSpPr/>
          <p:nvPr/>
        </p:nvSpPr>
        <p:spPr>
          <a:xfrm>
            <a:off x="6096000" y="1201426"/>
            <a:ext cx="1384571" cy="1435457"/>
          </a:xfrm>
          <a:custGeom>
            <a:avLst/>
            <a:gdLst>
              <a:gd name="connsiteX0" fmla="*/ 1384571 w 1384571"/>
              <a:gd name="connsiteY0" fmla="*/ 0 h 1435457"/>
              <a:gd name="connsiteX1" fmla="*/ 1384571 w 1384571"/>
              <a:gd name="connsiteY1" fmla="*/ 1038867 h 1435457"/>
              <a:gd name="connsiteX2" fmla="*/ 0 w 1384571"/>
              <a:gd name="connsiteY2" fmla="*/ 1435457 h 1435457"/>
              <a:gd name="connsiteX3" fmla="*/ 0 w 1384571"/>
              <a:gd name="connsiteY3" fmla="*/ 396589 h 1435457"/>
              <a:gd name="connsiteX4" fmla="*/ 1384571 w 1384571"/>
              <a:gd name="connsiteY4" fmla="*/ 0 h 1435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4571" h="1435457">
                <a:moveTo>
                  <a:pt x="1384571" y="0"/>
                </a:moveTo>
                <a:lnTo>
                  <a:pt x="1384571" y="1038867"/>
                </a:lnTo>
                <a:lnTo>
                  <a:pt x="0" y="1435457"/>
                </a:lnTo>
                <a:lnTo>
                  <a:pt x="0" y="396589"/>
                </a:lnTo>
                <a:lnTo>
                  <a:pt x="1384571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ঘ</a:t>
            </a:r>
            <a:endParaRPr lang="bn-BD" sz="44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BFBB0EE-4393-EC67-1B6B-C33D14F5093B}"/>
              </a:ext>
            </a:extLst>
          </p:cNvPr>
          <p:cNvSpPr/>
          <p:nvPr/>
        </p:nvSpPr>
        <p:spPr>
          <a:xfrm>
            <a:off x="8074620" y="1201426"/>
            <a:ext cx="1384571" cy="998706"/>
          </a:xfrm>
          <a:custGeom>
            <a:avLst/>
            <a:gdLst>
              <a:gd name="connsiteX0" fmla="*/ 0 w 1384571"/>
              <a:gd name="connsiteY0" fmla="*/ 0 h 998706"/>
              <a:gd name="connsiteX1" fmla="*/ 1384571 w 1384571"/>
              <a:gd name="connsiteY1" fmla="*/ 0 h 998706"/>
              <a:gd name="connsiteX2" fmla="*/ 1384571 w 1384571"/>
              <a:gd name="connsiteY2" fmla="*/ 998706 h 998706"/>
              <a:gd name="connsiteX3" fmla="*/ 0 w 1384571"/>
              <a:gd name="connsiteY3" fmla="*/ 998706 h 998706"/>
              <a:gd name="connsiteX4" fmla="*/ 0 w 1384571"/>
              <a:gd name="connsiteY4" fmla="*/ 0 h 998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4571" h="998706">
                <a:moveTo>
                  <a:pt x="0" y="0"/>
                </a:moveTo>
                <a:lnTo>
                  <a:pt x="1384571" y="0"/>
                </a:lnTo>
                <a:lnTo>
                  <a:pt x="1384571" y="998706"/>
                </a:lnTo>
                <a:lnTo>
                  <a:pt x="0" y="998706"/>
                </a:lnTo>
                <a:lnTo>
                  <a:pt x="0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ঙ</a:t>
            </a:r>
            <a:endParaRPr lang="bn-BD" sz="44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210B94B-3077-4C6A-C14A-E963527147DD}"/>
              </a:ext>
            </a:extLst>
          </p:cNvPr>
          <p:cNvSpPr/>
          <p:nvPr/>
        </p:nvSpPr>
        <p:spPr>
          <a:xfrm rot="16200000">
            <a:off x="10057647" y="1103394"/>
            <a:ext cx="998706" cy="1194769"/>
          </a:xfrm>
          <a:custGeom>
            <a:avLst/>
            <a:gdLst>
              <a:gd name="connsiteX0" fmla="*/ 998706 w 998706"/>
              <a:gd name="connsiteY0" fmla="*/ 826339 h 1194769"/>
              <a:gd name="connsiteX1" fmla="*/ 998706 w 998706"/>
              <a:gd name="connsiteY1" fmla="*/ 1194769 h 1194769"/>
              <a:gd name="connsiteX2" fmla="*/ 0 w 998706"/>
              <a:gd name="connsiteY2" fmla="*/ 1194769 h 1194769"/>
              <a:gd name="connsiteX3" fmla="*/ 0 w 998706"/>
              <a:gd name="connsiteY3" fmla="*/ 0 h 1194769"/>
              <a:gd name="connsiteX4" fmla="*/ 998706 w 998706"/>
              <a:gd name="connsiteY4" fmla="*/ 826339 h 119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8706" h="1194769">
                <a:moveTo>
                  <a:pt x="998706" y="826339"/>
                </a:moveTo>
                <a:lnTo>
                  <a:pt x="998706" y="1194769"/>
                </a:lnTo>
                <a:lnTo>
                  <a:pt x="0" y="1194769"/>
                </a:lnTo>
                <a:lnTo>
                  <a:pt x="0" y="0"/>
                </a:lnTo>
                <a:lnTo>
                  <a:pt x="998706" y="826339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চ</a:t>
            </a:r>
            <a:endParaRPr lang="bn-BD" sz="44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6094C82-580F-18FA-CAB8-7F21351180CF}"/>
              </a:ext>
            </a:extLst>
          </p:cNvPr>
          <p:cNvSpPr/>
          <p:nvPr/>
        </p:nvSpPr>
        <p:spPr>
          <a:xfrm>
            <a:off x="452596" y="434211"/>
            <a:ext cx="11286808" cy="6420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>
                <a:solidFill>
                  <a:schemeClr val="tx1"/>
                </a:solidFill>
              </a:rPr>
              <a:t>২. উল্লেখিত ৬টি চতুর্ভুজের মধ্যে কি কোনো আয়ত আছে? যদি থাকে, তবে কেন সেটি আয়ত তার কারণ ব্যাখ্যা করি।</a:t>
            </a:r>
            <a:endParaRPr lang="bn-BD" sz="2000" dirty="0">
              <a:solidFill>
                <a:schemeClr val="tx1"/>
              </a:solidFill>
            </a:endParaRPr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FBBB185E-4F7F-A8E8-F270-F03A334555EA}"/>
              </a:ext>
            </a:extLst>
          </p:cNvPr>
          <p:cNvSpPr/>
          <p:nvPr/>
        </p:nvSpPr>
        <p:spPr>
          <a:xfrm flipH="1">
            <a:off x="749469" y="2572297"/>
            <a:ext cx="1606422" cy="1844657"/>
          </a:xfrm>
          <a:custGeom>
            <a:avLst/>
            <a:gdLst/>
            <a:ahLst/>
            <a:cxnLst/>
            <a:rect l="l" t="t" r="r" b="b"/>
            <a:pathLst>
              <a:path w="4253702" h="5109552">
                <a:moveTo>
                  <a:pt x="4253702" y="0"/>
                </a:moveTo>
                <a:lnTo>
                  <a:pt x="0" y="0"/>
                </a:lnTo>
                <a:lnTo>
                  <a:pt x="0" y="5109552"/>
                </a:lnTo>
                <a:lnTo>
                  <a:pt x="4253702" y="5109552"/>
                </a:lnTo>
                <a:lnTo>
                  <a:pt x="425370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C78D2EE4-7957-4889-0982-EEEBAF5154C9}"/>
              </a:ext>
            </a:extLst>
          </p:cNvPr>
          <p:cNvSpPr/>
          <p:nvPr/>
        </p:nvSpPr>
        <p:spPr>
          <a:xfrm>
            <a:off x="9372172" y="2716412"/>
            <a:ext cx="1841920" cy="1921277"/>
          </a:xfrm>
          <a:custGeom>
            <a:avLst/>
            <a:gdLst/>
            <a:ahLst/>
            <a:cxnLst/>
            <a:rect l="l" t="t" r="r" b="b"/>
            <a:pathLst>
              <a:path w="2582037" h="4114800">
                <a:moveTo>
                  <a:pt x="0" y="0"/>
                </a:moveTo>
                <a:lnTo>
                  <a:pt x="2582037" y="0"/>
                </a:lnTo>
                <a:lnTo>
                  <a:pt x="258203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AA6EF2FC-27B1-C8CF-170B-DFFF6795B436}"/>
              </a:ext>
            </a:extLst>
          </p:cNvPr>
          <p:cNvSpPr/>
          <p:nvPr/>
        </p:nvSpPr>
        <p:spPr>
          <a:xfrm>
            <a:off x="2764451" y="2716412"/>
            <a:ext cx="6313252" cy="778213"/>
          </a:xfrm>
          <a:prstGeom prst="wedgeRoundRectCallout">
            <a:avLst>
              <a:gd name="adj1" fmla="val -68570"/>
              <a:gd name="adj2" fmla="val 61250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400" b="1" dirty="0">
                <a:solidFill>
                  <a:schemeClr val="tx1"/>
                </a:solidFill>
              </a:rPr>
              <a:t>আমরা চতুর্থ </a:t>
            </a:r>
            <a:r>
              <a:rPr lang="bn-BD" sz="2400" b="1" dirty="0" err="1">
                <a:solidFill>
                  <a:schemeClr val="tx1"/>
                </a:solidFill>
              </a:rPr>
              <a:t>শ্রেণিতে</a:t>
            </a:r>
            <a:r>
              <a:rPr lang="bn-BD" sz="2400" b="1" dirty="0">
                <a:solidFill>
                  <a:schemeClr val="tx1"/>
                </a:solidFill>
              </a:rPr>
              <a:t> বর্গ ও আয়ত সম্পর্কে শিখেছি। উপরের চতুর্ভুজগুলোর মধ্যে কোনটি আয়ত?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230C18B0-671E-6988-04C8-174963C1025B}"/>
              </a:ext>
            </a:extLst>
          </p:cNvPr>
          <p:cNvSpPr/>
          <p:nvPr/>
        </p:nvSpPr>
        <p:spPr>
          <a:xfrm>
            <a:off x="2823422" y="3647873"/>
            <a:ext cx="6313252" cy="1190808"/>
          </a:xfrm>
          <a:prstGeom prst="wedgeRoundRectCallout">
            <a:avLst>
              <a:gd name="adj1" fmla="val 69451"/>
              <a:gd name="adj2" fmla="val -127007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>
                <a:solidFill>
                  <a:schemeClr val="tx1"/>
                </a:solidFill>
              </a:rPr>
              <a:t>চতুর্ভুজ 'ঙ'-এর বিপরীত বাহুগুলো পরস্পর সমান ও সমান্তরাল। এছাড়া, এর প্রতিটি কোণ এক </a:t>
            </a:r>
            <a:r>
              <a:rPr lang="bn-BD" sz="2400" b="1" dirty="0" err="1">
                <a:solidFill>
                  <a:schemeClr val="tx1"/>
                </a:solidFill>
              </a:rPr>
              <a:t>সমকোণ</a:t>
            </a:r>
            <a:r>
              <a:rPr lang="bn-BD" sz="2400" b="1" dirty="0">
                <a:solidFill>
                  <a:schemeClr val="tx1"/>
                </a:solidFill>
              </a:rPr>
              <a:t>। তাই চতুর্ভুজ 'ঙ' একটি আয়ত।</a:t>
            </a:r>
            <a:endParaRPr lang="bn-BD" sz="2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579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4EEFA"/>
                                      </p:to>
                                    </p:animClr>
                                    <p:animClr clrSpc="rgb" dir="cw">
                                      <p:cBhvr>
                                        <p:cTn id="1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4EEFA"/>
                                      </p:to>
                                    </p:animClr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-0.21901 0.5768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51" y="28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8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0860C-CC10-E54C-DFDA-4DD180C23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4A3A96-EFD1-0DF7-27E8-35A758C43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760981"/>
            <a:ext cx="0" cy="0"/>
          </a:xfrm>
        </p:spPr>
        <p:txBody>
          <a:bodyPr/>
          <a:lstStyle/>
          <a:p>
            <a:endParaRPr lang="bn-B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E05592-CDAD-FA5A-F6CC-4178EE5A5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760981"/>
            <a:ext cx="0" cy="0"/>
          </a:xfrm>
        </p:spPr>
        <p:txBody>
          <a:bodyPr/>
          <a:lstStyle/>
          <a:p>
            <a:fld id="{F4CEA9F6-59A5-415D-B62D-702A40612469}" type="slidenum">
              <a:rPr lang="bn-BD" smtClean="0"/>
              <a:t>13</a:t>
            </a:fld>
            <a:endParaRPr lang="bn-BD"/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F2ED670B-388F-91B6-DFB8-861BD95DE041}"/>
              </a:ext>
            </a:extLst>
          </p:cNvPr>
          <p:cNvSpPr/>
          <p:nvPr/>
        </p:nvSpPr>
        <p:spPr>
          <a:xfrm flipH="1">
            <a:off x="282540" y="333448"/>
            <a:ext cx="1420933" cy="1844657"/>
          </a:xfrm>
          <a:custGeom>
            <a:avLst/>
            <a:gdLst/>
            <a:ahLst/>
            <a:cxnLst/>
            <a:rect l="l" t="t" r="r" b="b"/>
            <a:pathLst>
              <a:path w="4253702" h="5109552">
                <a:moveTo>
                  <a:pt x="4253702" y="0"/>
                </a:moveTo>
                <a:lnTo>
                  <a:pt x="0" y="0"/>
                </a:lnTo>
                <a:lnTo>
                  <a:pt x="0" y="5109552"/>
                </a:lnTo>
                <a:lnTo>
                  <a:pt x="4253702" y="5109552"/>
                </a:lnTo>
                <a:lnTo>
                  <a:pt x="425370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3C701BAF-E941-DB91-EE85-0E046DFB6C63}"/>
              </a:ext>
            </a:extLst>
          </p:cNvPr>
          <p:cNvSpPr/>
          <p:nvPr/>
        </p:nvSpPr>
        <p:spPr>
          <a:xfrm>
            <a:off x="10219745" y="4481496"/>
            <a:ext cx="1841920" cy="1921277"/>
          </a:xfrm>
          <a:custGeom>
            <a:avLst/>
            <a:gdLst/>
            <a:ahLst/>
            <a:cxnLst/>
            <a:rect l="l" t="t" r="r" b="b"/>
            <a:pathLst>
              <a:path w="2582037" h="4114800">
                <a:moveTo>
                  <a:pt x="0" y="0"/>
                </a:moveTo>
                <a:lnTo>
                  <a:pt x="2582037" y="0"/>
                </a:lnTo>
                <a:lnTo>
                  <a:pt x="258203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09B5C6C3-E225-80D1-4936-72097CA4CE71}"/>
              </a:ext>
            </a:extLst>
          </p:cNvPr>
          <p:cNvSpPr/>
          <p:nvPr/>
        </p:nvSpPr>
        <p:spPr>
          <a:xfrm>
            <a:off x="2297523" y="477563"/>
            <a:ext cx="9278391" cy="778213"/>
          </a:xfrm>
          <a:prstGeom prst="wedgeRoundRectCallout">
            <a:avLst>
              <a:gd name="adj1" fmla="val -68570"/>
              <a:gd name="adj2" fmla="val 61250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400" dirty="0">
                <a:solidFill>
                  <a:schemeClr val="tx1"/>
                </a:solidFill>
              </a:rPr>
              <a:t>এখানে কিছু চতুর্ভুজের এক জোড়া বাহু পরস্পর সমান্তরাল। আবার কিছু চতুর্ভুজের দুই জোড়া বাহু পরস্পর সমান্তরাল।</a:t>
            </a:r>
            <a:endParaRPr lang="bn-BD" sz="3200" b="1" dirty="0">
              <a:solidFill>
                <a:schemeClr val="tx1"/>
              </a:solidFill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1E495364-3801-92D8-D389-6521017343E7}"/>
              </a:ext>
            </a:extLst>
          </p:cNvPr>
          <p:cNvSpPr/>
          <p:nvPr/>
        </p:nvSpPr>
        <p:spPr>
          <a:xfrm>
            <a:off x="2764451" y="5891059"/>
            <a:ext cx="6313252" cy="366933"/>
          </a:xfrm>
          <a:prstGeom prst="wedgeRoundRectCallout">
            <a:avLst>
              <a:gd name="adj1" fmla="val 69451"/>
              <a:gd name="adj2" fmla="val -127007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>
                <a:solidFill>
                  <a:schemeClr val="tx1"/>
                </a:solidFill>
              </a:rPr>
              <a:t>সকল সামান্তরিকই </a:t>
            </a:r>
            <a:r>
              <a:rPr lang="bn-BD" sz="3600" dirty="0" err="1">
                <a:solidFill>
                  <a:schemeClr val="tx1"/>
                </a:solidFill>
              </a:rPr>
              <a:t>ট্রাপিজিয়াম</a:t>
            </a:r>
            <a:r>
              <a:rPr lang="bn-BD" sz="3600" dirty="0">
                <a:solidFill>
                  <a:schemeClr val="tx1"/>
                </a:solidFill>
              </a:rPr>
              <a:t>।</a:t>
            </a:r>
            <a:endParaRPr lang="bn-BD" sz="4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0A751D5F-6079-7E67-BDE1-BD33F17FAF62}"/>
              </a:ext>
            </a:extLst>
          </p:cNvPr>
          <p:cNvSpPr txBox="1">
            <a:spLocks/>
          </p:cNvSpPr>
          <p:nvPr/>
        </p:nvSpPr>
        <p:spPr>
          <a:xfrm>
            <a:off x="59707" y="754966"/>
            <a:ext cx="0" cy="0"/>
          </a:xfrm>
        </p:spPr>
        <p:txBody>
          <a:bodyPr/>
          <a:lstStyle>
            <a:defPPr>
              <a:defRPr lang="bn-B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4CEA9F6-59A5-415D-B62D-702A40612469}" type="slidenum">
              <a:rPr lang="bn-BD" smtClean="0"/>
              <a:pPr/>
              <a:t>13</a:t>
            </a:fld>
            <a:endParaRPr lang="bn-BD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B040304-5B81-CCBA-E9EF-9B21376F084D}"/>
              </a:ext>
            </a:extLst>
          </p:cNvPr>
          <p:cNvSpPr/>
          <p:nvPr/>
        </p:nvSpPr>
        <p:spPr>
          <a:xfrm>
            <a:off x="1037615" y="1413787"/>
            <a:ext cx="1359992" cy="998706"/>
          </a:xfrm>
          <a:custGeom>
            <a:avLst/>
            <a:gdLst>
              <a:gd name="connsiteX0" fmla="*/ 442320 w 1359992"/>
              <a:gd name="connsiteY0" fmla="*/ 0 h 998706"/>
              <a:gd name="connsiteX1" fmla="*/ 917672 w 1359992"/>
              <a:gd name="connsiteY1" fmla="*/ 0 h 998706"/>
              <a:gd name="connsiteX2" fmla="*/ 1359992 w 1359992"/>
              <a:gd name="connsiteY2" fmla="*/ 998706 h 998706"/>
              <a:gd name="connsiteX3" fmla="*/ 0 w 1359992"/>
              <a:gd name="connsiteY3" fmla="*/ 998706 h 998706"/>
              <a:gd name="connsiteX4" fmla="*/ 442320 w 1359992"/>
              <a:gd name="connsiteY4" fmla="*/ 0 h 998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9992" h="998706">
                <a:moveTo>
                  <a:pt x="442320" y="0"/>
                </a:moveTo>
                <a:lnTo>
                  <a:pt x="917672" y="0"/>
                </a:lnTo>
                <a:lnTo>
                  <a:pt x="1359992" y="998706"/>
                </a:lnTo>
                <a:lnTo>
                  <a:pt x="0" y="998706"/>
                </a:lnTo>
                <a:lnTo>
                  <a:pt x="442320" y="0"/>
                </a:ln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ক</a:t>
            </a:r>
            <a:endParaRPr lang="bn-BD" sz="4400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CB45F2FE-865B-6D4F-2A84-61FFF1581C55}"/>
              </a:ext>
            </a:extLst>
          </p:cNvPr>
          <p:cNvSpPr/>
          <p:nvPr/>
        </p:nvSpPr>
        <p:spPr>
          <a:xfrm rot="20345392">
            <a:off x="2775155" y="1117728"/>
            <a:ext cx="1365494" cy="1590825"/>
          </a:xfrm>
          <a:custGeom>
            <a:avLst/>
            <a:gdLst>
              <a:gd name="connsiteX0" fmla="*/ 1 w 1365494"/>
              <a:gd name="connsiteY0" fmla="*/ 0 h 1590825"/>
              <a:gd name="connsiteX1" fmla="*/ 1365494 w 1365494"/>
              <a:gd name="connsiteY1" fmla="*/ 521708 h 1590825"/>
              <a:gd name="connsiteX2" fmla="*/ 1365494 w 1365494"/>
              <a:gd name="connsiteY2" fmla="*/ 1590825 h 1590825"/>
              <a:gd name="connsiteX3" fmla="*/ 0 w 1365494"/>
              <a:gd name="connsiteY3" fmla="*/ 1069117 h 1590825"/>
              <a:gd name="connsiteX4" fmla="*/ 1 w 1365494"/>
              <a:gd name="connsiteY4" fmla="*/ 0 h 15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5494" h="1590825">
                <a:moveTo>
                  <a:pt x="1" y="0"/>
                </a:moveTo>
                <a:lnTo>
                  <a:pt x="1365494" y="521708"/>
                </a:lnTo>
                <a:lnTo>
                  <a:pt x="1365494" y="1590825"/>
                </a:lnTo>
                <a:lnTo>
                  <a:pt x="0" y="1069117"/>
                </a:lnTo>
                <a:lnTo>
                  <a:pt x="1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খ</a:t>
            </a:r>
            <a:endParaRPr lang="bn-BD" sz="440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14AB5D4-6F3E-1A8A-23D6-BBC0BB819FB4}"/>
              </a:ext>
            </a:extLst>
          </p:cNvPr>
          <p:cNvSpPr/>
          <p:nvPr/>
        </p:nvSpPr>
        <p:spPr>
          <a:xfrm rot="16200000" flipH="1">
            <a:off x="4499170" y="1575990"/>
            <a:ext cx="1377732" cy="1053325"/>
          </a:xfrm>
          <a:custGeom>
            <a:avLst/>
            <a:gdLst>
              <a:gd name="connsiteX0" fmla="*/ 0 w 1377732"/>
              <a:gd name="connsiteY0" fmla="*/ 209418 h 1053325"/>
              <a:gd name="connsiteX1" fmla="*/ 0 w 1377732"/>
              <a:gd name="connsiteY1" fmla="*/ 483350 h 1053325"/>
              <a:gd name="connsiteX2" fmla="*/ 1377732 w 1377732"/>
              <a:gd name="connsiteY2" fmla="*/ 1053325 h 1053325"/>
              <a:gd name="connsiteX3" fmla="*/ 506201 w 1377732"/>
              <a:gd name="connsiteY3" fmla="*/ 0 h 1053325"/>
              <a:gd name="connsiteX4" fmla="*/ 0 w 1377732"/>
              <a:gd name="connsiteY4" fmla="*/ 209418 h 105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7732" h="1053325">
                <a:moveTo>
                  <a:pt x="0" y="209418"/>
                </a:moveTo>
                <a:lnTo>
                  <a:pt x="0" y="483350"/>
                </a:lnTo>
                <a:lnTo>
                  <a:pt x="1377732" y="1053325"/>
                </a:lnTo>
                <a:lnTo>
                  <a:pt x="506201" y="0"/>
                </a:lnTo>
                <a:lnTo>
                  <a:pt x="0" y="209418"/>
                </a:ln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গ</a:t>
            </a:r>
            <a:endParaRPr lang="bn-BD" sz="440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3B3F8B5-87EB-11C0-725C-AADE7CDF227E}"/>
              </a:ext>
            </a:extLst>
          </p:cNvPr>
          <p:cNvSpPr/>
          <p:nvPr/>
        </p:nvSpPr>
        <p:spPr>
          <a:xfrm>
            <a:off x="6155707" y="1195411"/>
            <a:ext cx="1384571" cy="1435457"/>
          </a:xfrm>
          <a:custGeom>
            <a:avLst/>
            <a:gdLst>
              <a:gd name="connsiteX0" fmla="*/ 1384571 w 1384571"/>
              <a:gd name="connsiteY0" fmla="*/ 0 h 1435457"/>
              <a:gd name="connsiteX1" fmla="*/ 1384571 w 1384571"/>
              <a:gd name="connsiteY1" fmla="*/ 1038867 h 1435457"/>
              <a:gd name="connsiteX2" fmla="*/ 0 w 1384571"/>
              <a:gd name="connsiteY2" fmla="*/ 1435457 h 1435457"/>
              <a:gd name="connsiteX3" fmla="*/ 0 w 1384571"/>
              <a:gd name="connsiteY3" fmla="*/ 396589 h 1435457"/>
              <a:gd name="connsiteX4" fmla="*/ 1384571 w 1384571"/>
              <a:gd name="connsiteY4" fmla="*/ 0 h 1435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4571" h="1435457">
                <a:moveTo>
                  <a:pt x="1384571" y="0"/>
                </a:moveTo>
                <a:lnTo>
                  <a:pt x="1384571" y="1038867"/>
                </a:lnTo>
                <a:lnTo>
                  <a:pt x="0" y="1435457"/>
                </a:lnTo>
                <a:lnTo>
                  <a:pt x="0" y="396589"/>
                </a:lnTo>
                <a:lnTo>
                  <a:pt x="1384571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ঘ</a:t>
            </a:r>
            <a:endParaRPr lang="bn-BD" sz="440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B86F6F2-3B77-6F08-2FA7-77BE85DD9A70}"/>
              </a:ext>
            </a:extLst>
          </p:cNvPr>
          <p:cNvSpPr/>
          <p:nvPr/>
        </p:nvSpPr>
        <p:spPr>
          <a:xfrm>
            <a:off x="8134327" y="1195411"/>
            <a:ext cx="1384571" cy="998706"/>
          </a:xfrm>
          <a:custGeom>
            <a:avLst/>
            <a:gdLst>
              <a:gd name="connsiteX0" fmla="*/ 0 w 1384571"/>
              <a:gd name="connsiteY0" fmla="*/ 0 h 998706"/>
              <a:gd name="connsiteX1" fmla="*/ 1384571 w 1384571"/>
              <a:gd name="connsiteY1" fmla="*/ 0 h 998706"/>
              <a:gd name="connsiteX2" fmla="*/ 1384571 w 1384571"/>
              <a:gd name="connsiteY2" fmla="*/ 998706 h 998706"/>
              <a:gd name="connsiteX3" fmla="*/ 0 w 1384571"/>
              <a:gd name="connsiteY3" fmla="*/ 998706 h 998706"/>
              <a:gd name="connsiteX4" fmla="*/ 0 w 1384571"/>
              <a:gd name="connsiteY4" fmla="*/ 0 h 998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4571" h="998706">
                <a:moveTo>
                  <a:pt x="0" y="0"/>
                </a:moveTo>
                <a:lnTo>
                  <a:pt x="1384571" y="0"/>
                </a:lnTo>
                <a:lnTo>
                  <a:pt x="1384571" y="998706"/>
                </a:lnTo>
                <a:lnTo>
                  <a:pt x="0" y="998706"/>
                </a:lnTo>
                <a:lnTo>
                  <a:pt x="0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ঙ</a:t>
            </a:r>
            <a:endParaRPr lang="bn-BD" sz="440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9CD6609-6715-0B15-7C5A-2CC13596AC77}"/>
              </a:ext>
            </a:extLst>
          </p:cNvPr>
          <p:cNvSpPr/>
          <p:nvPr/>
        </p:nvSpPr>
        <p:spPr>
          <a:xfrm rot="16200000">
            <a:off x="10117354" y="1097379"/>
            <a:ext cx="998706" cy="1194769"/>
          </a:xfrm>
          <a:custGeom>
            <a:avLst/>
            <a:gdLst>
              <a:gd name="connsiteX0" fmla="*/ 998706 w 998706"/>
              <a:gd name="connsiteY0" fmla="*/ 826339 h 1194769"/>
              <a:gd name="connsiteX1" fmla="*/ 998706 w 998706"/>
              <a:gd name="connsiteY1" fmla="*/ 1194769 h 1194769"/>
              <a:gd name="connsiteX2" fmla="*/ 0 w 998706"/>
              <a:gd name="connsiteY2" fmla="*/ 1194769 h 1194769"/>
              <a:gd name="connsiteX3" fmla="*/ 0 w 998706"/>
              <a:gd name="connsiteY3" fmla="*/ 0 h 1194769"/>
              <a:gd name="connsiteX4" fmla="*/ 998706 w 998706"/>
              <a:gd name="connsiteY4" fmla="*/ 826339 h 1194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8706" h="1194769">
                <a:moveTo>
                  <a:pt x="998706" y="826339"/>
                </a:moveTo>
                <a:lnTo>
                  <a:pt x="998706" y="1194769"/>
                </a:lnTo>
                <a:lnTo>
                  <a:pt x="0" y="1194769"/>
                </a:lnTo>
                <a:lnTo>
                  <a:pt x="0" y="0"/>
                </a:lnTo>
                <a:lnTo>
                  <a:pt x="998706" y="826339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চ</a:t>
            </a:r>
            <a:endParaRPr lang="bn-BD" sz="4400" dirty="0"/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BF75EA60-3926-9CD0-FD66-5341672DCA02}"/>
              </a:ext>
            </a:extLst>
          </p:cNvPr>
          <p:cNvSpPr/>
          <p:nvPr/>
        </p:nvSpPr>
        <p:spPr>
          <a:xfrm>
            <a:off x="1504747" y="5419837"/>
            <a:ext cx="8816300" cy="391054"/>
          </a:xfrm>
          <a:prstGeom prst="wedgeRoundRectCallout">
            <a:avLst>
              <a:gd name="adj1" fmla="val -61482"/>
              <a:gd name="adj2" fmla="val 42500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000" dirty="0" err="1">
                <a:solidFill>
                  <a:schemeClr val="tx1"/>
                </a:solidFill>
              </a:rPr>
              <a:t>ট্রাপিজিয়ামের</a:t>
            </a:r>
            <a:r>
              <a:rPr lang="bn-BD" sz="2000" dirty="0">
                <a:solidFill>
                  <a:schemeClr val="tx1"/>
                </a:solidFill>
              </a:rPr>
              <a:t> এক জোড়া বাহু পরস্পর সমান্তরাল এবং সামান্তরিকের দুই জোড়া বাহু পরস্পর সমান্তরাল।</a:t>
            </a:r>
            <a:endParaRPr lang="bn-BD" sz="2800" b="1" dirty="0">
              <a:solidFill>
                <a:schemeClr val="tx1"/>
              </a:solidFill>
            </a:endParaRPr>
          </a:p>
        </p:txBody>
      </p:sp>
      <p:sp>
        <p:nvSpPr>
          <p:cNvPr id="27" name="Freeform 4">
            <a:extLst>
              <a:ext uri="{FF2B5EF4-FFF2-40B4-BE49-F238E27FC236}">
                <a16:creationId xmlns:a16="http://schemas.microsoft.com/office/drawing/2014/main" id="{9B92B6A6-8FE9-5C1C-3121-928126752FB0}"/>
              </a:ext>
            </a:extLst>
          </p:cNvPr>
          <p:cNvSpPr/>
          <p:nvPr/>
        </p:nvSpPr>
        <p:spPr>
          <a:xfrm flipH="1">
            <a:off x="201476" y="4521884"/>
            <a:ext cx="1420933" cy="1844657"/>
          </a:xfrm>
          <a:custGeom>
            <a:avLst/>
            <a:gdLst/>
            <a:ahLst/>
            <a:cxnLst/>
            <a:rect l="l" t="t" r="r" b="b"/>
            <a:pathLst>
              <a:path w="4253702" h="5109552">
                <a:moveTo>
                  <a:pt x="4253702" y="0"/>
                </a:moveTo>
                <a:lnTo>
                  <a:pt x="0" y="0"/>
                </a:lnTo>
                <a:lnTo>
                  <a:pt x="0" y="5109552"/>
                </a:lnTo>
                <a:lnTo>
                  <a:pt x="4253702" y="5109552"/>
                </a:lnTo>
                <a:lnTo>
                  <a:pt x="425370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315BA6B-5351-770D-2379-A4DA2BF198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12738" y="2720427"/>
            <a:ext cx="7591425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44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4EEFA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21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3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4EEFA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5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4EEFA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1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4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55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56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0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4EEFA"/>
                                      </p:to>
                                    </p:animClr>
                                    <p:animClr clrSpc="rgb" dir="cw">
                                      <p:cBhvr>
                                        <p:cTn id="6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4EEFA"/>
                                      </p:to>
                                    </p:animClr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17" grpId="0" animBg="1"/>
      <p:bldP spid="21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005976-6BF3-9168-5C8E-B899C0E35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558" y="1627458"/>
            <a:ext cx="11035200" cy="428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46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5589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4DFDBD5B-C465-8A05-6C5B-E1549BE9BC25}"/>
              </a:ext>
            </a:extLst>
          </p:cNvPr>
          <p:cNvSpPr/>
          <p:nvPr/>
        </p:nvSpPr>
        <p:spPr>
          <a:xfrm>
            <a:off x="2137850" y="1313921"/>
            <a:ext cx="9518442" cy="854675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 algn="ctr">
              <a:defRPr/>
            </a:pPr>
            <a:r>
              <a:rPr lang="bn-BD" sz="4000" dirty="0"/>
              <a:t>ক) যে চতুর্ভুজের চারটি বাহুই সমান</a:t>
            </a:r>
            <a:r>
              <a:rPr lang="en-US" sz="4000" dirty="0"/>
              <a:t>, </a:t>
            </a:r>
            <a:r>
              <a:rPr lang="bn-BD" sz="4000" dirty="0"/>
              <a:t>তাকে কী বলে</a:t>
            </a:r>
            <a:r>
              <a:rPr lang="en-US" sz="4000" dirty="0"/>
              <a:t>?</a:t>
            </a:r>
            <a:endParaRPr kumimoji="0" lang="en-US" sz="19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E54014C6-8267-B323-E13D-D6DAD1C6AF25}"/>
              </a:ext>
            </a:extLst>
          </p:cNvPr>
          <p:cNvSpPr/>
          <p:nvPr/>
        </p:nvSpPr>
        <p:spPr>
          <a:xfrm>
            <a:off x="879810" y="241380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C7814ADA-FB04-D182-E09F-F6CD94DBB640}"/>
              </a:ext>
            </a:extLst>
          </p:cNvPr>
          <p:cNvSpPr/>
          <p:nvPr/>
        </p:nvSpPr>
        <p:spPr>
          <a:xfrm>
            <a:off x="2183252" y="5452609"/>
            <a:ext cx="9000000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b="1" dirty="0">
                <a:solidFill>
                  <a:schemeClr val="tx1"/>
                </a:solidFill>
                <a:latin typeface="+mj-lt"/>
              </a:rPr>
              <a:t>iv) </a:t>
            </a:r>
            <a:r>
              <a:rPr lang="en-US" sz="4400" dirty="0">
                <a:solidFill>
                  <a:schemeClr val="tx1"/>
                </a:solidFill>
                <a:latin typeface="+mj-lt"/>
              </a:rPr>
              <a:t> </a:t>
            </a:r>
            <a:r>
              <a:rPr lang="bn-BD" sz="4400" dirty="0" err="1">
                <a:solidFill>
                  <a:schemeClr val="tx1"/>
                </a:solidFill>
                <a:latin typeface="+mj-lt"/>
              </a:rPr>
              <a:t>রম্বস</a:t>
            </a:r>
            <a:r>
              <a:rPr lang="bn-BD" sz="4400" dirty="0">
                <a:solidFill>
                  <a:schemeClr val="tx1"/>
                </a:solidFill>
                <a:latin typeface="+mj-lt"/>
              </a:rPr>
              <a:t>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1100DA84-68AF-35E7-AE48-6125D27FD138}"/>
              </a:ext>
            </a:extLst>
          </p:cNvPr>
          <p:cNvSpPr/>
          <p:nvPr/>
        </p:nvSpPr>
        <p:spPr>
          <a:xfrm>
            <a:off x="911622" y="3409786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3978CE60-770B-6FBA-3B75-335D39D46332}"/>
              </a:ext>
            </a:extLst>
          </p:cNvPr>
          <p:cNvSpPr/>
          <p:nvPr/>
        </p:nvSpPr>
        <p:spPr>
          <a:xfrm>
            <a:off x="2137850" y="2413804"/>
            <a:ext cx="9000000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400" b="1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400" b="1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400" dirty="0">
                <a:solidFill>
                  <a:schemeClr val="tx1"/>
                </a:solidFill>
                <a:latin typeface="+mj-lt"/>
              </a:rPr>
              <a:t>আয়ত</a:t>
            </a:r>
            <a:r>
              <a:rPr lang="en-US" sz="4400" b="1" dirty="0">
                <a:solidFill>
                  <a:schemeClr val="tx1"/>
                </a:solidFill>
                <a:latin typeface="+mj-lt"/>
              </a:rPr>
              <a:t>	</a:t>
            </a:r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E0A8EEA0-B7B9-EBDA-F657-0773206FE65C}"/>
              </a:ext>
            </a:extLst>
          </p:cNvPr>
          <p:cNvSpPr/>
          <p:nvPr/>
        </p:nvSpPr>
        <p:spPr>
          <a:xfrm>
            <a:off x="939330" y="444196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875B3D6F-1878-98A3-386E-1567BE38A0BA}"/>
              </a:ext>
            </a:extLst>
          </p:cNvPr>
          <p:cNvSpPr/>
          <p:nvPr/>
        </p:nvSpPr>
        <p:spPr>
          <a:xfrm>
            <a:off x="2137850" y="3409786"/>
            <a:ext cx="9000000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b="1" dirty="0">
                <a:solidFill>
                  <a:schemeClr val="tx1"/>
                </a:solidFill>
                <a:latin typeface="+mj-lt"/>
              </a:rPr>
              <a:t>ii) </a:t>
            </a:r>
            <a:r>
              <a:rPr lang="bn-BD" sz="4400" dirty="0">
                <a:solidFill>
                  <a:schemeClr val="tx1"/>
                </a:solidFill>
                <a:latin typeface="+mj-lt"/>
              </a:rPr>
              <a:t>সামান্তরিক</a:t>
            </a:r>
            <a:r>
              <a:rPr lang="en-US" sz="4400" b="1" dirty="0">
                <a:solidFill>
                  <a:schemeClr val="tx1"/>
                </a:solidFill>
                <a:latin typeface="+mj-lt"/>
              </a:rPr>
              <a:t>		</a:t>
            </a:r>
            <a:endParaRPr lang="en-US" sz="4400" b="1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AE9D53B6-42EA-65EE-3D1C-9703919E8DC9}"/>
              </a:ext>
            </a:extLst>
          </p:cNvPr>
          <p:cNvSpPr/>
          <p:nvPr/>
        </p:nvSpPr>
        <p:spPr>
          <a:xfrm>
            <a:off x="946968" y="545260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C7AB58CD-5BB0-87C3-D0B0-805AD6FCFEC2}"/>
              </a:ext>
            </a:extLst>
          </p:cNvPr>
          <p:cNvSpPr/>
          <p:nvPr/>
        </p:nvSpPr>
        <p:spPr>
          <a:xfrm>
            <a:off x="2147906" y="4416662"/>
            <a:ext cx="9000000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b="1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400" dirty="0" err="1">
                <a:solidFill>
                  <a:schemeClr val="tx1"/>
                </a:solidFill>
                <a:latin typeface="+mj-lt"/>
              </a:rPr>
              <a:t>ট্রাপিজিয়াম</a:t>
            </a:r>
            <a:r>
              <a:rPr lang="en-US" sz="4400" b="1" dirty="0">
                <a:solidFill>
                  <a:schemeClr val="tx1"/>
                </a:solidFill>
                <a:latin typeface="+mj-lt"/>
              </a:rPr>
              <a:t>	</a:t>
            </a:r>
            <a:endParaRPr lang="en-US" sz="4400" b="1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1" name="L-Shape 10">
            <a:extLst>
              <a:ext uri="{FF2B5EF4-FFF2-40B4-BE49-F238E27FC236}">
                <a16:creationId xmlns:a16="http://schemas.microsoft.com/office/drawing/2014/main" id="{A3AA49C5-9A62-4D38-2794-9BE4B9D5954F}"/>
              </a:ext>
            </a:extLst>
          </p:cNvPr>
          <p:cNvSpPr/>
          <p:nvPr/>
        </p:nvSpPr>
        <p:spPr>
          <a:xfrm rot="18884540">
            <a:off x="1026778" y="5355256"/>
            <a:ext cx="1041318" cy="630484"/>
          </a:xfrm>
          <a:prstGeom prst="corner">
            <a:avLst>
              <a:gd name="adj1" fmla="val 30328"/>
              <a:gd name="adj2" fmla="val 31967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BFA0519B-4127-AAFD-B21F-9DC2C677E404}"/>
              </a:ext>
            </a:extLst>
          </p:cNvPr>
          <p:cNvSpPr/>
          <p:nvPr/>
        </p:nvSpPr>
        <p:spPr>
          <a:xfrm>
            <a:off x="754454" y="4395450"/>
            <a:ext cx="1267018" cy="1049356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3" name="Multiplication Sign 12">
            <a:extLst>
              <a:ext uri="{FF2B5EF4-FFF2-40B4-BE49-F238E27FC236}">
                <a16:creationId xmlns:a16="http://schemas.microsoft.com/office/drawing/2014/main" id="{0CF4D956-9890-AA7C-5E63-70569DDFA0DC}"/>
              </a:ext>
            </a:extLst>
          </p:cNvPr>
          <p:cNvSpPr/>
          <p:nvPr/>
        </p:nvSpPr>
        <p:spPr>
          <a:xfrm>
            <a:off x="707718" y="2301970"/>
            <a:ext cx="1267018" cy="1069445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62284B15-C6F1-CF1C-5134-625018C0C290}"/>
              </a:ext>
            </a:extLst>
          </p:cNvPr>
          <p:cNvSpPr/>
          <p:nvPr/>
        </p:nvSpPr>
        <p:spPr>
          <a:xfrm>
            <a:off x="730293" y="3335061"/>
            <a:ext cx="1267018" cy="1136292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grpSp>
        <p:nvGrpSpPr>
          <p:cNvPr id="15" name="Group 6">
            <a:extLst>
              <a:ext uri="{FF2B5EF4-FFF2-40B4-BE49-F238E27FC236}">
                <a16:creationId xmlns:a16="http://schemas.microsoft.com/office/drawing/2014/main" id="{62925EAD-9C9A-1F8C-F04A-AE53FF598F85}"/>
              </a:ext>
            </a:extLst>
          </p:cNvPr>
          <p:cNvGrpSpPr/>
          <p:nvPr/>
        </p:nvGrpSpPr>
        <p:grpSpPr>
          <a:xfrm>
            <a:off x="884299" y="1220815"/>
            <a:ext cx="972214" cy="1010575"/>
            <a:chOff x="0" y="0"/>
            <a:chExt cx="2565962" cy="2945150"/>
          </a:xfrm>
        </p:grpSpPr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9382216E-90C9-3BE2-055C-6A23A5AC2BE6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B7513FEA-D5AA-008D-6807-8995B28ACCA4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317801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6201" y="172933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154368" y="2855037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ii) </a:t>
            </a:r>
            <a:r>
              <a:rPr lang="bn-BD" sz="4400" dirty="0" err="1">
                <a:solidFill>
                  <a:schemeClr val="tx1"/>
                </a:solidFill>
                <a:latin typeface="+mj-lt"/>
              </a:rPr>
              <a:t>সমকোণ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9762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154367" y="1728567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400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400" dirty="0" err="1">
                <a:solidFill>
                  <a:schemeClr val="tx1"/>
                </a:solidFill>
                <a:latin typeface="+mj-lt"/>
              </a:rPr>
              <a:t>স্থূলকোণ</a:t>
            </a:r>
            <a:endParaRPr lang="en-US" sz="44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978916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090820" y="4033501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4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400" dirty="0" err="1">
                <a:solidFill>
                  <a:schemeClr val="tx1"/>
                </a:solidFill>
                <a:latin typeface="+mj-lt"/>
              </a:rPr>
              <a:t>সূক্ষ্মকোণ</a:t>
            </a:r>
            <a:endParaRPr lang="en-US" sz="4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17983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090820" y="5234422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bn-BD" sz="4400" dirty="0" err="1">
                <a:solidFill>
                  <a:schemeClr val="tx1"/>
                </a:solidFill>
                <a:latin typeface="+mj-lt"/>
              </a:rPr>
              <a:t>সরলকোণ</a:t>
            </a:r>
            <a:endParaRPr lang="en-US" sz="44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164CB50-B489-4983-B7D3-2799F4C226E7}"/>
              </a:ext>
            </a:extLst>
          </p:cNvPr>
          <p:cNvSpPr/>
          <p:nvPr/>
        </p:nvSpPr>
        <p:spPr>
          <a:xfrm rot="8308266" flipH="1" flipV="1">
            <a:off x="758807" y="3030253"/>
            <a:ext cx="1025315" cy="607775"/>
          </a:xfrm>
          <a:prstGeom prst="corner">
            <a:avLst>
              <a:gd name="adj1" fmla="val 40047"/>
              <a:gd name="adj2" fmla="val 43252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24E858A4-3E55-442E-A31F-5889F8803078}"/>
              </a:ext>
            </a:extLst>
          </p:cNvPr>
          <p:cNvSpPr/>
          <p:nvPr/>
        </p:nvSpPr>
        <p:spPr>
          <a:xfrm>
            <a:off x="674145" y="1748252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1D8BD419-23FE-48EF-B0AD-2B29D9CFA004}"/>
              </a:ext>
            </a:extLst>
          </p:cNvPr>
          <p:cNvSpPr/>
          <p:nvPr/>
        </p:nvSpPr>
        <p:spPr>
          <a:xfrm>
            <a:off x="686201" y="3987634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6201CF77-883A-4D58-9F1A-B4540EC2A282}"/>
              </a:ext>
            </a:extLst>
          </p:cNvPr>
          <p:cNvSpPr/>
          <p:nvPr/>
        </p:nvSpPr>
        <p:spPr>
          <a:xfrm>
            <a:off x="698735" y="5188555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2154367" y="527646"/>
            <a:ext cx="9557343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 algn="ctr"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(</a:t>
            </a:r>
            <a:r>
              <a:rPr lang="bn-BD" sz="4400" dirty="0">
                <a:solidFill>
                  <a:schemeClr val="tx1"/>
                </a:solidFill>
                <a:latin typeface="+mj-lt"/>
              </a:rPr>
              <a:t>খ) একটি </a:t>
            </a:r>
            <a:r>
              <a:rPr lang="bn-BD" sz="4400" dirty="0" err="1">
                <a:solidFill>
                  <a:schemeClr val="tx1"/>
                </a:solidFill>
                <a:latin typeface="+mj-lt"/>
              </a:rPr>
              <a:t>আয়তের</a:t>
            </a:r>
            <a:r>
              <a:rPr lang="bn-BD" sz="4400" dirty="0">
                <a:solidFill>
                  <a:schemeClr val="tx1"/>
                </a:solidFill>
                <a:latin typeface="+mj-lt"/>
              </a:rPr>
              <a:t> কোণগুলো কী ধরনের</a:t>
            </a:r>
            <a:r>
              <a:rPr lang="en-US" sz="4400" dirty="0">
                <a:solidFill>
                  <a:schemeClr val="tx1"/>
                </a:solidFill>
                <a:latin typeface="+mj-lt"/>
              </a:rPr>
              <a:t>?</a:t>
            </a: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FB78A83F-0106-306C-4CCD-FC7A089A9806}"/>
              </a:ext>
            </a:extLst>
          </p:cNvPr>
          <p:cNvGrpSpPr/>
          <p:nvPr/>
        </p:nvGrpSpPr>
        <p:grpSpPr>
          <a:xfrm>
            <a:off x="698735" y="451025"/>
            <a:ext cx="972214" cy="1010575"/>
            <a:chOff x="0" y="0"/>
            <a:chExt cx="2565962" cy="294515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1C6B4B5E-D39D-7BD8-CEE8-43EE269EEF2A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4400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CCD8A420-C3FF-BF90-6319-744BB9CD13FA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4400">
                <a:latin typeface="+mj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8817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726150" y="486890"/>
            <a:ext cx="9884494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 algn="ctr">
              <a:defRPr/>
            </a:pPr>
            <a:r>
              <a:rPr lang="bn-BD" sz="3600" dirty="0">
                <a:latin typeface="+mj-lt"/>
              </a:rPr>
              <a:t>একটি সামান্তরিকের বিপরীত বাহুগুলো পরস্পর </a:t>
            </a:r>
            <a:r>
              <a:rPr lang="en-US" sz="3600" dirty="0">
                <a:latin typeface="+mj-lt"/>
              </a:rPr>
              <a:t>_________ </a:t>
            </a:r>
            <a:r>
              <a:rPr lang="bn-BD" sz="3600" dirty="0">
                <a:latin typeface="+mj-lt"/>
              </a:rPr>
              <a:t>ও সমান।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6201" y="171146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805568" y="5186890"/>
            <a:ext cx="93910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bn-BD" sz="4800" dirty="0">
                <a:solidFill>
                  <a:schemeClr val="tx1"/>
                </a:solidFill>
                <a:latin typeface="+mj-lt"/>
              </a:rPr>
              <a:t>সমান্তরাল</a:t>
            </a:r>
            <a:endParaRPr kumimoji="0" lang="en-US" sz="48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2816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805568" y="1710697"/>
            <a:ext cx="93910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8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800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800" dirty="0">
                <a:solidFill>
                  <a:schemeClr val="tx1"/>
                </a:solidFill>
                <a:latin typeface="+mj-lt"/>
              </a:rPr>
              <a:t>৪ </a:t>
            </a:r>
            <a:r>
              <a:rPr lang="bn-BD" sz="4800" dirty="0" err="1">
                <a:solidFill>
                  <a:schemeClr val="tx1"/>
                </a:solidFill>
                <a:latin typeface="+mj-lt"/>
              </a:rPr>
              <a:t>সেমি</a:t>
            </a:r>
            <a:endParaRPr lang="en-US" sz="4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977440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754672" y="2859127"/>
            <a:ext cx="949287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ii) </a:t>
            </a:r>
            <a:r>
              <a:rPr lang="bn-BD" sz="4800" dirty="0">
                <a:solidFill>
                  <a:schemeClr val="tx1"/>
                </a:solidFill>
                <a:latin typeface="+mj-lt"/>
              </a:rPr>
              <a:t>কৌণিক</a:t>
            </a:r>
            <a:endParaRPr lang="en-US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13305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742021" y="4031650"/>
            <a:ext cx="949287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en-US" sz="4800" dirty="0" err="1">
                <a:solidFill>
                  <a:schemeClr val="tx1"/>
                </a:solidFill>
                <a:latin typeface="+mj-lt"/>
              </a:rPr>
              <a:t>বিপরিত</a:t>
            </a:r>
            <a:endParaRPr lang="en-US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3857C78-0AC0-4CC8-B9EF-CF1949ACEC14}"/>
              </a:ext>
            </a:extLst>
          </p:cNvPr>
          <p:cNvSpPr/>
          <p:nvPr/>
        </p:nvSpPr>
        <p:spPr>
          <a:xfrm rot="18884540">
            <a:off x="772589" y="5160044"/>
            <a:ext cx="907429" cy="646446"/>
          </a:xfrm>
          <a:prstGeom prst="corner">
            <a:avLst>
              <a:gd name="adj1" fmla="val 36588"/>
              <a:gd name="adj2" fmla="val 28790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4D5136EE-F143-48FD-BE0C-2401DBF3B6D3}"/>
              </a:ext>
            </a:extLst>
          </p:cNvPr>
          <p:cNvSpPr/>
          <p:nvPr/>
        </p:nvSpPr>
        <p:spPr>
          <a:xfrm>
            <a:off x="686609" y="4004929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DF3BAFDF-71ED-4ED8-8D3A-067EB1AAC7BA}"/>
              </a:ext>
            </a:extLst>
          </p:cNvPr>
          <p:cNvSpPr/>
          <p:nvPr/>
        </p:nvSpPr>
        <p:spPr>
          <a:xfrm>
            <a:off x="646545" y="1681238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712AC1F8-0EED-47F7-B518-E4A8FED0757A}"/>
              </a:ext>
            </a:extLst>
          </p:cNvPr>
          <p:cNvSpPr/>
          <p:nvPr/>
        </p:nvSpPr>
        <p:spPr>
          <a:xfrm>
            <a:off x="686201" y="2828165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77327E64-FDEC-B5A9-B274-F30BDC0CFEEA}"/>
              </a:ext>
            </a:extLst>
          </p:cNvPr>
          <p:cNvGrpSpPr/>
          <p:nvPr/>
        </p:nvGrpSpPr>
        <p:grpSpPr>
          <a:xfrm>
            <a:off x="626521" y="376315"/>
            <a:ext cx="972214" cy="1010575"/>
            <a:chOff x="0" y="0"/>
            <a:chExt cx="2565962" cy="294515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E3D7988F-D0EC-601C-6E7C-EBB4147EC149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3600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1E5ABB9E-2942-0325-BC2D-34D53FB62617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3600">
                <a:latin typeface="+mj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4657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6D9C8E4-4AB3-2317-9E75-2D1B4806D026}"/>
              </a:ext>
            </a:extLst>
          </p:cNvPr>
          <p:cNvSpPr/>
          <p:nvPr/>
        </p:nvSpPr>
        <p:spPr>
          <a:xfrm>
            <a:off x="686201" y="1680703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9C903BD4-513F-D015-3B7B-49779A527D45}"/>
              </a:ext>
            </a:extLst>
          </p:cNvPr>
          <p:cNvSpPr/>
          <p:nvPr/>
        </p:nvSpPr>
        <p:spPr>
          <a:xfrm>
            <a:off x="2183794" y="3741189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 err="1">
                <a:solidFill>
                  <a:schemeClr val="tx1"/>
                </a:solidFill>
              </a:rPr>
              <a:t>ট্রাপিজিয়াম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0061C17-1850-8627-35AB-C45D78695AA5}"/>
              </a:ext>
            </a:extLst>
          </p:cNvPr>
          <p:cNvSpPr/>
          <p:nvPr/>
        </p:nvSpPr>
        <p:spPr>
          <a:xfrm>
            <a:off x="732754" y="270307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CAC7F0E9-E27B-287B-4EE7-B2AFCABAA383}"/>
              </a:ext>
            </a:extLst>
          </p:cNvPr>
          <p:cNvSpPr/>
          <p:nvPr/>
        </p:nvSpPr>
        <p:spPr>
          <a:xfrm>
            <a:off x="2154367" y="1679936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সামান্তরিক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53285FE-EA6A-C92B-44CF-844159FC412C}"/>
              </a:ext>
            </a:extLst>
          </p:cNvPr>
          <p:cNvSpPr/>
          <p:nvPr/>
        </p:nvSpPr>
        <p:spPr>
          <a:xfrm>
            <a:off x="762282" y="3724901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CA3FEDC-824B-8F7E-DD29-E96207B6F608}"/>
              </a:ext>
            </a:extLst>
          </p:cNvPr>
          <p:cNvSpPr/>
          <p:nvPr/>
        </p:nvSpPr>
        <p:spPr>
          <a:xfrm>
            <a:off x="2137373" y="2715358"/>
            <a:ext cx="911400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 err="1">
                <a:solidFill>
                  <a:schemeClr val="tx1"/>
                </a:solidFill>
              </a:rPr>
              <a:t>রম্বস</a:t>
            </a:r>
            <a:r>
              <a:rPr lang="bn-BD" sz="4800" dirty="0">
                <a:solidFill>
                  <a:schemeClr val="tx1"/>
                </a:solidFill>
              </a:rPr>
              <a:t> 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23EA553-D6B5-2602-5D1B-EADED302EA6E}"/>
              </a:ext>
            </a:extLst>
          </p:cNvPr>
          <p:cNvSpPr/>
          <p:nvPr/>
        </p:nvSpPr>
        <p:spPr>
          <a:xfrm>
            <a:off x="762282" y="4760323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1BDA827-3607-E831-B68E-F4C27C109065}"/>
              </a:ext>
            </a:extLst>
          </p:cNvPr>
          <p:cNvSpPr/>
          <p:nvPr/>
        </p:nvSpPr>
        <p:spPr>
          <a:xfrm>
            <a:off x="2154367" y="4814908"/>
            <a:ext cx="911400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আয়ত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6FEF09FD-5F1F-CA95-AE5F-8AB83B3399FE}"/>
              </a:ext>
            </a:extLst>
          </p:cNvPr>
          <p:cNvSpPr/>
          <p:nvPr/>
        </p:nvSpPr>
        <p:spPr>
          <a:xfrm rot="8308266" flipH="1" flipV="1">
            <a:off x="805360" y="3737847"/>
            <a:ext cx="1025315" cy="607775"/>
          </a:xfrm>
          <a:prstGeom prst="corner">
            <a:avLst>
              <a:gd name="adj1" fmla="val 40047"/>
              <a:gd name="adj2" fmla="val 43252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C5CAC326-A438-B1ED-FC83-EDFF2BD0F5D1}"/>
              </a:ext>
            </a:extLst>
          </p:cNvPr>
          <p:cNvSpPr/>
          <p:nvPr/>
        </p:nvSpPr>
        <p:spPr>
          <a:xfrm>
            <a:off x="674145" y="1699621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66FD6F74-EE52-CF41-7BCA-DB43FE3AC502}"/>
              </a:ext>
            </a:extLst>
          </p:cNvPr>
          <p:cNvSpPr/>
          <p:nvPr/>
        </p:nvSpPr>
        <p:spPr>
          <a:xfrm>
            <a:off x="732754" y="2669491"/>
            <a:ext cx="894907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A2011395-F805-8823-27A1-6565F21F6983}"/>
              </a:ext>
            </a:extLst>
          </p:cNvPr>
          <p:cNvSpPr/>
          <p:nvPr/>
        </p:nvSpPr>
        <p:spPr>
          <a:xfrm>
            <a:off x="762282" y="4769041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EA1DD38F-7FD0-3DE9-7C44-52F618501661}"/>
              </a:ext>
            </a:extLst>
          </p:cNvPr>
          <p:cNvSpPr/>
          <p:nvPr/>
        </p:nvSpPr>
        <p:spPr>
          <a:xfrm>
            <a:off x="1318017" y="480386"/>
            <a:ext cx="9557343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>
              <a:defRPr/>
            </a:pPr>
            <a:r>
              <a:rPr lang="bn-BD" sz="3600" dirty="0">
                <a:solidFill>
                  <a:schemeClr val="tx1"/>
                </a:solidFill>
              </a:rPr>
              <a:t>যে চতুর্ভুজের </a:t>
            </a:r>
            <a:r>
              <a:rPr lang="bn-BD" sz="3600" dirty="0" err="1">
                <a:solidFill>
                  <a:schemeClr val="tx1"/>
                </a:solidFill>
              </a:rPr>
              <a:t>একজোড়া</a:t>
            </a:r>
            <a:r>
              <a:rPr lang="bn-BD" sz="3600" dirty="0">
                <a:solidFill>
                  <a:schemeClr val="tx1"/>
                </a:solidFill>
              </a:rPr>
              <a:t> বিপরীত বাহু সমান্তরাল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bn-BD" sz="3600" dirty="0">
                <a:solidFill>
                  <a:schemeClr val="tx1"/>
                </a:solidFill>
              </a:rPr>
              <a:t>তাকে কী বলে</a:t>
            </a:r>
            <a:r>
              <a:rPr lang="en-US" sz="3600" dirty="0">
                <a:solidFill>
                  <a:schemeClr val="tx1"/>
                </a:solidFill>
              </a:rPr>
              <a:t>?</a:t>
            </a:r>
            <a:endParaRPr kumimoji="0" lang="en-US" sz="3600" b="1" i="0" u="none" strike="noStrike" kern="1200" cap="none" spc="50" normalizeH="0" baseline="0" noProof="0" dirty="0">
              <a:ln w="9525" cmpd="sng">
                <a:solidFill>
                  <a:srgbClr val="83992A"/>
                </a:solidFill>
                <a:prstDash val="solid"/>
              </a:ln>
              <a:solidFill>
                <a:schemeClr val="tx1"/>
              </a:solidFill>
              <a:effectLst>
                <a:glow rad="38100">
                  <a:srgbClr val="83992A">
                    <a:alpha val="40000"/>
                  </a:srgbClr>
                </a:glow>
              </a:effectLst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00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46FDD6-331A-AE85-DA12-F187EAD75FA0}"/>
              </a:ext>
            </a:extLst>
          </p:cNvPr>
          <p:cNvSpPr txBox="1"/>
          <p:nvPr/>
        </p:nvSpPr>
        <p:spPr>
          <a:xfrm>
            <a:off x="7042825" y="3429000"/>
            <a:ext cx="391052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শ্রেণি: 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৫ম_বিষয়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 প্রাথমিক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গণিত_অধ্যায়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 ০৯ -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জ্যামিতি_পাঠ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 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১০৩_পাঠ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শিরোনাম: 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ট্রাপিজিয়াম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ও সামান্তরিক</a:t>
            </a:r>
            <a:endParaRPr lang="en-US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854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2154368" y="451706"/>
            <a:ext cx="9566816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 algn="ctr">
              <a:defRPr/>
            </a:pPr>
            <a:r>
              <a:rPr lang="en-US" sz="3200" dirty="0">
                <a:solidFill>
                  <a:schemeClr val="bg1"/>
                </a:solidFill>
                <a:latin typeface="+mj-lt"/>
              </a:rPr>
              <a:t>(</a:t>
            </a:r>
            <a:r>
              <a:rPr lang="bn-BD" sz="3200" dirty="0">
                <a:solidFill>
                  <a:schemeClr val="bg1"/>
                </a:solidFill>
                <a:latin typeface="+mj-lt"/>
              </a:rPr>
              <a:t>ঙ) যে চতুর্ভুজের কোনো বাহুই সমান্তরাল নয় তাকে 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_________ </a:t>
            </a:r>
            <a:r>
              <a:rPr lang="bn-BD" sz="3200" dirty="0">
                <a:solidFill>
                  <a:schemeClr val="bg1"/>
                </a:solidFill>
                <a:latin typeface="+mj-lt"/>
              </a:rPr>
              <a:t>বলে।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6201" y="1672550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154367" y="5059194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bn-BD" sz="4400" dirty="0">
                <a:solidFill>
                  <a:schemeClr val="tx1"/>
                </a:solidFill>
                <a:latin typeface="+mj-lt"/>
              </a:rPr>
              <a:t>সাধারণ চতুর্ভুজ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1338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154367" y="1671783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4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400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400" dirty="0">
                <a:solidFill>
                  <a:schemeClr val="tx1"/>
                </a:solidFill>
                <a:latin typeface="+mj-lt"/>
              </a:rPr>
              <a:t>সামান্তরিক</a:t>
            </a:r>
            <a:endParaRPr lang="en-US" sz="44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87424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105226" y="2812994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ii) </a:t>
            </a:r>
            <a:r>
              <a:rPr lang="bn-BD" sz="4400" dirty="0" err="1">
                <a:solidFill>
                  <a:schemeClr val="tx1"/>
                </a:solidFill>
                <a:latin typeface="+mj-lt"/>
              </a:rPr>
              <a:t>রম্বস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00535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090820" y="3928459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400" dirty="0" err="1">
                <a:solidFill>
                  <a:schemeClr val="tx1"/>
                </a:solidFill>
                <a:latin typeface="+mj-lt"/>
              </a:rPr>
              <a:t>ট্রাপিজিয়াম</a:t>
            </a:r>
            <a:endParaRPr lang="en-US" sz="44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3857C78-0AC0-4CC8-B9EF-CF1949ACEC14}"/>
              </a:ext>
            </a:extLst>
          </p:cNvPr>
          <p:cNvSpPr/>
          <p:nvPr/>
        </p:nvSpPr>
        <p:spPr>
          <a:xfrm rot="18884540">
            <a:off x="792003" y="5123119"/>
            <a:ext cx="999058" cy="679081"/>
          </a:xfrm>
          <a:prstGeom prst="corner">
            <a:avLst>
              <a:gd name="adj1" fmla="val 30328"/>
              <a:gd name="adj2" fmla="val 31967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4D5136EE-F143-48FD-BE0C-2401DBF3B6D3}"/>
              </a:ext>
            </a:extLst>
          </p:cNvPr>
          <p:cNvSpPr/>
          <p:nvPr/>
        </p:nvSpPr>
        <p:spPr>
          <a:xfrm>
            <a:off x="686201" y="3897504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DF3BAFDF-71ED-4ED8-8D3A-067EB1AAC7BA}"/>
              </a:ext>
            </a:extLst>
          </p:cNvPr>
          <p:cNvSpPr/>
          <p:nvPr/>
        </p:nvSpPr>
        <p:spPr>
          <a:xfrm>
            <a:off x="686201" y="1684709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712AC1F8-0EED-47F7-B518-E4A8FED0757A}"/>
              </a:ext>
            </a:extLst>
          </p:cNvPr>
          <p:cNvSpPr/>
          <p:nvPr/>
        </p:nvSpPr>
        <p:spPr>
          <a:xfrm>
            <a:off x="686201" y="2790132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174F85DB-9AAC-CF01-5447-7A25B9EF06E2}"/>
              </a:ext>
            </a:extLst>
          </p:cNvPr>
          <p:cNvGrpSpPr/>
          <p:nvPr/>
        </p:nvGrpSpPr>
        <p:grpSpPr>
          <a:xfrm>
            <a:off x="662628" y="451706"/>
            <a:ext cx="972214" cy="1010575"/>
            <a:chOff x="0" y="0"/>
            <a:chExt cx="2565962" cy="294515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5B740AAF-3C0B-7AE7-C66C-10866FC7206C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6000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EC74478B-BFFA-3E31-CA65-4491784B03BC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6000">
                <a:latin typeface="+mj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7667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89A880-BC6C-4F22-14D0-EDE033E77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197" y="1416590"/>
            <a:ext cx="9545468" cy="464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177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4839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EC25440-75E0-61B1-38A1-F49259BC24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5557591"/>
              </p:ext>
            </p:extLst>
          </p:nvPr>
        </p:nvGraphicFramePr>
        <p:xfrm>
          <a:off x="1305128" y="1342417"/>
          <a:ext cx="10416702" cy="4980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5831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496390" y="809898"/>
          <a:ext cx="11220994" cy="5225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80021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E12DDB1-F0B5-46AE-9748-F047A35167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CE12DDB1-F0B5-46AE-9748-F047A35167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F08E69-56C9-4513-9313-74FC44C895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E3F08E69-56C9-4513-9313-74FC44C895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7AE64E-186F-4A38-B536-88E46AD941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B57AE64E-186F-4A38-B536-88E46AD941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3E1F56F-1AC3-0EB5-7A2D-B97D0CC5BA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1285513"/>
              </p:ext>
            </p:extLst>
          </p:nvPr>
        </p:nvGraphicFramePr>
        <p:xfrm>
          <a:off x="564204" y="1322962"/>
          <a:ext cx="11156741" cy="4815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904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39FE503-A3A6-45FE-B297-F63F2005F0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dgm id="{639FE503-A3A6-45FE-B297-F63F2005F0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142299-4158-45E7-B668-06722B7A16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graphicEl>
                                              <a:dgm id="{74142299-4158-45E7-B668-06722B7A16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7A823B7-1002-41BC-B57E-3FB5621D7F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>
                                            <p:graphicEl>
                                              <a:dgm id="{F7A823B7-1002-41BC-B57E-3FB5621D7F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B021FC-8FB0-A09E-AF69-8BD43FBD51FD}"/>
              </a:ext>
            </a:extLst>
          </p:cNvPr>
          <p:cNvSpPr/>
          <p:nvPr/>
        </p:nvSpPr>
        <p:spPr>
          <a:xfrm>
            <a:off x="1439691" y="2694561"/>
            <a:ext cx="1384571" cy="184825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772756F4-50DA-6F95-DBA2-BD7C7F4D0FD6}"/>
              </a:ext>
            </a:extLst>
          </p:cNvPr>
          <p:cNvSpPr/>
          <p:nvPr/>
        </p:nvSpPr>
        <p:spPr>
          <a:xfrm>
            <a:off x="6702357" y="2694561"/>
            <a:ext cx="1585608" cy="1916350"/>
          </a:xfrm>
          <a:prstGeom prst="triangle">
            <a:avLst/>
          </a:prstGeom>
          <a:solidFill>
            <a:srgbClr val="FF99FF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sp>
        <p:nvSpPr>
          <p:cNvPr id="20" name="Right Triangle 19">
            <a:extLst>
              <a:ext uri="{FF2B5EF4-FFF2-40B4-BE49-F238E27FC236}">
                <a16:creationId xmlns:a16="http://schemas.microsoft.com/office/drawing/2014/main" id="{CCCD33BD-030E-5F60-AEA5-76B1AAE99EBC}"/>
              </a:ext>
            </a:extLst>
          </p:cNvPr>
          <p:cNvSpPr/>
          <p:nvPr/>
        </p:nvSpPr>
        <p:spPr>
          <a:xfrm flipH="1">
            <a:off x="9348281" y="2694561"/>
            <a:ext cx="1585607" cy="1916350"/>
          </a:xfrm>
          <a:prstGeom prst="rtTriangle">
            <a:avLst/>
          </a:prstGeom>
          <a:solidFill>
            <a:srgbClr val="6E92C8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0F9AAF9-FE50-A7B6-302A-A8FE2CE6272B}"/>
              </a:ext>
            </a:extLst>
          </p:cNvPr>
          <p:cNvSpPr/>
          <p:nvPr/>
        </p:nvSpPr>
        <p:spPr>
          <a:xfrm>
            <a:off x="1339173" y="2140084"/>
            <a:ext cx="1585608" cy="369651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আয়ত -১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F17513D-6566-D732-A59C-055C94DDC768}"/>
              </a:ext>
            </a:extLst>
          </p:cNvPr>
          <p:cNvGrpSpPr/>
          <p:nvPr/>
        </p:nvGrpSpPr>
        <p:grpSpPr>
          <a:xfrm>
            <a:off x="4187756" y="2149811"/>
            <a:ext cx="1585608" cy="2461100"/>
            <a:chOff x="4139118" y="729573"/>
            <a:chExt cx="1585608" cy="2461100"/>
          </a:xfrm>
          <a:noFill/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3F29F74-C0F2-2885-0D93-92DBEF52317D}"/>
                </a:ext>
              </a:extLst>
            </p:cNvPr>
            <p:cNvSpPr/>
            <p:nvPr/>
          </p:nvSpPr>
          <p:spPr>
            <a:xfrm>
              <a:off x="4432569" y="1342417"/>
              <a:ext cx="998706" cy="1848256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n-BD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3C8B8BE1-201C-FDF8-D9C3-5BA9EB23DE6F}"/>
                </a:ext>
              </a:extLst>
            </p:cNvPr>
            <p:cNvSpPr/>
            <p:nvPr/>
          </p:nvSpPr>
          <p:spPr>
            <a:xfrm>
              <a:off x="4139118" y="729573"/>
              <a:ext cx="1585608" cy="369651"/>
            </a:xfrm>
            <a:prstGeom prst="round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2400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আয়ত -২</a:t>
              </a:r>
            </a:p>
          </p:txBody>
        </p:sp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5D4C2E7-CEBD-1964-BF30-5C8F93956227}"/>
              </a:ext>
            </a:extLst>
          </p:cNvPr>
          <p:cNvSpPr/>
          <p:nvPr/>
        </p:nvSpPr>
        <p:spPr>
          <a:xfrm>
            <a:off x="6702357" y="2149811"/>
            <a:ext cx="1585608" cy="369651"/>
          </a:xfrm>
          <a:prstGeom prst="roundRect">
            <a:avLst/>
          </a:prstGeom>
          <a:solidFill>
            <a:srgbClr val="FF99FF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ত্রিভূজ</a:t>
            </a:r>
            <a:r>
              <a:rPr lang="bn-BD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-১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E3D67DB-84E5-BA30-1FC4-29CCC2E56A86}"/>
              </a:ext>
            </a:extLst>
          </p:cNvPr>
          <p:cNvSpPr/>
          <p:nvPr/>
        </p:nvSpPr>
        <p:spPr>
          <a:xfrm>
            <a:off x="9364495" y="2149811"/>
            <a:ext cx="1585608" cy="369651"/>
          </a:xfrm>
          <a:prstGeom prst="roundRect">
            <a:avLst/>
          </a:prstGeom>
          <a:solidFill>
            <a:srgbClr val="6E92C8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ত্রিভূজ</a:t>
            </a:r>
            <a:r>
              <a:rPr lang="bn-BD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-২</a:t>
            </a:r>
          </a:p>
        </p:txBody>
      </p:sp>
    </p:spTree>
    <p:extLst>
      <p:ext uri="{BB962C8B-B14F-4D97-AF65-F5344CB8AC3E}">
        <p14:creationId xmlns:p14="http://schemas.microsoft.com/office/powerpoint/2010/main" val="962840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75805-10F9-4835-4BED-F77485F05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2D54B5B-7070-8744-B98C-E2BBFED433A8}"/>
              </a:ext>
            </a:extLst>
          </p:cNvPr>
          <p:cNvGrpSpPr/>
          <p:nvPr/>
        </p:nvGrpSpPr>
        <p:grpSpPr>
          <a:xfrm>
            <a:off x="1290535" y="719846"/>
            <a:ext cx="1585608" cy="2402733"/>
            <a:chOff x="1290535" y="719846"/>
            <a:chExt cx="1585608" cy="2402733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05CB217-FD21-48CC-A95A-39C498C15217}"/>
                </a:ext>
              </a:extLst>
            </p:cNvPr>
            <p:cNvSpPr/>
            <p:nvPr/>
          </p:nvSpPr>
          <p:spPr>
            <a:xfrm>
              <a:off x="1391053" y="1274323"/>
              <a:ext cx="1384571" cy="18482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n-B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E60444F6-251B-A5F0-EA29-5522AF987153}"/>
                </a:ext>
              </a:extLst>
            </p:cNvPr>
            <p:cNvSpPr/>
            <p:nvPr/>
          </p:nvSpPr>
          <p:spPr>
            <a:xfrm>
              <a:off x="1290535" y="719846"/>
              <a:ext cx="1585608" cy="36965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sz="2400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আয়ত -১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74C0F29-458C-7919-5FFA-6FA48FE1715A}"/>
              </a:ext>
            </a:extLst>
          </p:cNvPr>
          <p:cNvGrpSpPr/>
          <p:nvPr/>
        </p:nvGrpSpPr>
        <p:grpSpPr>
          <a:xfrm>
            <a:off x="4139118" y="729573"/>
            <a:ext cx="1585608" cy="2461100"/>
            <a:chOff x="4139118" y="729573"/>
            <a:chExt cx="1585608" cy="2461100"/>
          </a:xfrm>
          <a:noFill/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A6917C8-DAA0-462A-12D8-6246B4FC3FE6}"/>
                </a:ext>
              </a:extLst>
            </p:cNvPr>
            <p:cNvSpPr/>
            <p:nvPr/>
          </p:nvSpPr>
          <p:spPr>
            <a:xfrm>
              <a:off x="4432569" y="1342417"/>
              <a:ext cx="998706" cy="1848256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n-BD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058D054C-5314-48F9-BC40-4A2B7C7068D4}"/>
                </a:ext>
              </a:extLst>
            </p:cNvPr>
            <p:cNvSpPr/>
            <p:nvPr/>
          </p:nvSpPr>
          <p:spPr>
            <a:xfrm>
              <a:off x="4139118" y="729573"/>
              <a:ext cx="1585608" cy="369651"/>
            </a:xfrm>
            <a:prstGeom prst="round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2400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আয়ত -২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723FC6D-D1BA-340F-870F-B83C77970E9F}"/>
              </a:ext>
            </a:extLst>
          </p:cNvPr>
          <p:cNvGrpSpPr/>
          <p:nvPr/>
        </p:nvGrpSpPr>
        <p:grpSpPr>
          <a:xfrm>
            <a:off x="6653719" y="729573"/>
            <a:ext cx="1585608" cy="2461100"/>
            <a:chOff x="6653719" y="729573"/>
            <a:chExt cx="1585608" cy="2461100"/>
          </a:xfrm>
          <a:noFill/>
        </p:grpSpPr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21B527B-4C04-D942-C78E-26080AB2638B}"/>
                </a:ext>
              </a:extLst>
            </p:cNvPr>
            <p:cNvSpPr/>
            <p:nvPr/>
          </p:nvSpPr>
          <p:spPr>
            <a:xfrm>
              <a:off x="6653719" y="1274323"/>
              <a:ext cx="1585608" cy="1916350"/>
            </a:xfrm>
            <a:prstGeom prst="triangle">
              <a:avLst/>
            </a:prstGeom>
            <a:grp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n-BD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2BADC27-241D-A51B-285D-2B356615D377}"/>
                </a:ext>
              </a:extLst>
            </p:cNvPr>
            <p:cNvSpPr/>
            <p:nvPr/>
          </p:nvSpPr>
          <p:spPr>
            <a:xfrm>
              <a:off x="6653719" y="729573"/>
              <a:ext cx="1585608" cy="369651"/>
            </a:xfrm>
            <a:prstGeom prst="roundRect">
              <a:avLst/>
            </a:prstGeom>
            <a:grp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2400" b="1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ত্রিভূজ</a:t>
              </a:r>
              <a:r>
                <a:rPr lang="bn-BD" sz="2400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-১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FA266A1-2557-075B-26E6-ACF5287BA026}"/>
              </a:ext>
            </a:extLst>
          </p:cNvPr>
          <p:cNvGrpSpPr/>
          <p:nvPr/>
        </p:nvGrpSpPr>
        <p:grpSpPr>
          <a:xfrm>
            <a:off x="9299643" y="729573"/>
            <a:ext cx="1601822" cy="2461100"/>
            <a:chOff x="9299643" y="729573"/>
            <a:chExt cx="1601822" cy="2461100"/>
          </a:xfrm>
          <a:noFill/>
        </p:grpSpPr>
        <p:sp>
          <p:nvSpPr>
            <p:cNvPr id="20" name="Right Triangle 19">
              <a:extLst>
                <a:ext uri="{FF2B5EF4-FFF2-40B4-BE49-F238E27FC236}">
                  <a16:creationId xmlns:a16="http://schemas.microsoft.com/office/drawing/2014/main" id="{D932968F-9665-A1AD-A795-089F47EB22B2}"/>
                </a:ext>
              </a:extLst>
            </p:cNvPr>
            <p:cNvSpPr/>
            <p:nvPr/>
          </p:nvSpPr>
          <p:spPr>
            <a:xfrm flipH="1">
              <a:off x="9299643" y="1274323"/>
              <a:ext cx="1585607" cy="1916350"/>
            </a:xfrm>
            <a:prstGeom prst="rtTriangle">
              <a:avLst/>
            </a:prstGeom>
            <a:grp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n-BD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335B2851-BF66-188F-E6FD-E23EBEE6A7B9}"/>
                </a:ext>
              </a:extLst>
            </p:cNvPr>
            <p:cNvSpPr/>
            <p:nvPr/>
          </p:nvSpPr>
          <p:spPr>
            <a:xfrm>
              <a:off x="9315857" y="729573"/>
              <a:ext cx="1585608" cy="369651"/>
            </a:xfrm>
            <a:prstGeom prst="roundRect">
              <a:avLst/>
            </a:prstGeom>
            <a:grp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2400" b="1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ত্রিভূজ</a:t>
              </a:r>
              <a:r>
                <a:rPr lang="bn-BD" sz="2400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-২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80822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E30E4-7D19-9589-2163-2D4A69184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85E7B7F-AF99-05EF-8CBA-696EC7CCE27C}"/>
              </a:ext>
            </a:extLst>
          </p:cNvPr>
          <p:cNvGrpSpPr/>
          <p:nvPr/>
        </p:nvGrpSpPr>
        <p:grpSpPr>
          <a:xfrm rot="20884806">
            <a:off x="5428142" y="739435"/>
            <a:ext cx="1585608" cy="2390677"/>
            <a:chOff x="1290535" y="719846"/>
            <a:chExt cx="1585608" cy="2390677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68C0E241-261D-A8E7-2950-86237D92EAC6}"/>
                </a:ext>
              </a:extLst>
            </p:cNvPr>
            <p:cNvSpPr/>
            <p:nvPr/>
          </p:nvSpPr>
          <p:spPr>
            <a:xfrm>
              <a:off x="1333944" y="1262267"/>
              <a:ext cx="1384571" cy="18482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tx1"/>
                  </a:solidFill>
                </a:rPr>
                <a:t>খ</a:t>
              </a:r>
              <a:endParaRPr lang="bn-BD" dirty="0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E9AF4087-B7D3-569B-A633-8FA240A62EF6}"/>
                </a:ext>
              </a:extLst>
            </p:cNvPr>
            <p:cNvSpPr/>
            <p:nvPr/>
          </p:nvSpPr>
          <p:spPr>
            <a:xfrm>
              <a:off x="1290535" y="719846"/>
              <a:ext cx="1585608" cy="36965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sz="2400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আয়ত -১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74C7ED7-2AE1-6DE1-994D-9A3BA4E0E1F0}"/>
              </a:ext>
            </a:extLst>
          </p:cNvPr>
          <p:cNvGrpSpPr/>
          <p:nvPr/>
        </p:nvGrpSpPr>
        <p:grpSpPr>
          <a:xfrm rot="16200000">
            <a:off x="1183531" y="1035995"/>
            <a:ext cx="1585608" cy="2461100"/>
            <a:chOff x="4139118" y="729573"/>
            <a:chExt cx="1585608" cy="2461100"/>
          </a:xfrm>
          <a:noFill/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98E6B22-DC83-80C0-64D4-AD142D0C82A9}"/>
                </a:ext>
              </a:extLst>
            </p:cNvPr>
            <p:cNvSpPr/>
            <p:nvPr/>
          </p:nvSpPr>
          <p:spPr>
            <a:xfrm>
              <a:off x="4432569" y="1342417"/>
              <a:ext cx="998706" cy="1848256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n-BD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5EF849FE-56A0-6E15-9B6E-B4F5BEE8F126}"/>
                </a:ext>
              </a:extLst>
            </p:cNvPr>
            <p:cNvSpPr/>
            <p:nvPr/>
          </p:nvSpPr>
          <p:spPr>
            <a:xfrm>
              <a:off x="4139118" y="729573"/>
              <a:ext cx="1585608" cy="369651"/>
            </a:xfrm>
            <a:prstGeom prst="round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2400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আয়ত -২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41FB949-72F6-DFC3-05F0-409318B35A73}"/>
              </a:ext>
            </a:extLst>
          </p:cNvPr>
          <p:cNvGrpSpPr/>
          <p:nvPr/>
        </p:nvGrpSpPr>
        <p:grpSpPr>
          <a:xfrm>
            <a:off x="1496436" y="690664"/>
            <a:ext cx="1585608" cy="2461100"/>
            <a:chOff x="6653719" y="729573"/>
            <a:chExt cx="1585608" cy="2461100"/>
          </a:xfrm>
          <a:noFill/>
        </p:grpSpPr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96039DBF-825C-4C0A-D0B1-A4DD075FE1E2}"/>
                </a:ext>
              </a:extLst>
            </p:cNvPr>
            <p:cNvSpPr/>
            <p:nvPr/>
          </p:nvSpPr>
          <p:spPr>
            <a:xfrm>
              <a:off x="6653719" y="1274323"/>
              <a:ext cx="1585608" cy="1916350"/>
            </a:xfrm>
            <a:prstGeom prst="triangle">
              <a:avLst/>
            </a:prstGeom>
            <a:grp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 dirty="0">
                  <a:solidFill>
                    <a:schemeClr val="tx1"/>
                  </a:solidFill>
                </a:rPr>
                <a:t>ক</a:t>
              </a:r>
              <a:endParaRPr lang="bn-BD" b="1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F6C1F3B5-B667-AA66-BA4D-7558046A28ED}"/>
                </a:ext>
              </a:extLst>
            </p:cNvPr>
            <p:cNvSpPr/>
            <p:nvPr/>
          </p:nvSpPr>
          <p:spPr>
            <a:xfrm>
              <a:off x="6653719" y="729573"/>
              <a:ext cx="1585608" cy="369651"/>
            </a:xfrm>
            <a:prstGeom prst="roundRect">
              <a:avLst/>
            </a:prstGeom>
            <a:grp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2400" b="1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ত্রিভূজ</a:t>
              </a:r>
              <a:r>
                <a:rPr lang="bn-BD" sz="2400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-১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0B727A8-A71F-DF66-358B-6022CBE3FBB6}"/>
              </a:ext>
            </a:extLst>
          </p:cNvPr>
          <p:cNvGrpSpPr/>
          <p:nvPr/>
        </p:nvGrpSpPr>
        <p:grpSpPr>
          <a:xfrm>
            <a:off x="9116423" y="3655454"/>
            <a:ext cx="1601822" cy="2461100"/>
            <a:chOff x="9299643" y="729573"/>
            <a:chExt cx="1601822" cy="2461100"/>
          </a:xfrm>
          <a:noFill/>
        </p:grpSpPr>
        <p:sp>
          <p:nvSpPr>
            <p:cNvPr id="20" name="Right Triangle 19">
              <a:extLst>
                <a:ext uri="{FF2B5EF4-FFF2-40B4-BE49-F238E27FC236}">
                  <a16:creationId xmlns:a16="http://schemas.microsoft.com/office/drawing/2014/main" id="{4F50FF86-47E2-0164-5E99-80667DE9B70A}"/>
                </a:ext>
              </a:extLst>
            </p:cNvPr>
            <p:cNvSpPr/>
            <p:nvPr/>
          </p:nvSpPr>
          <p:spPr>
            <a:xfrm flipH="1">
              <a:off x="9299643" y="1274323"/>
              <a:ext cx="1585607" cy="1916350"/>
            </a:xfrm>
            <a:prstGeom prst="rtTriangle">
              <a:avLst/>
            </a:prstGeom>
            <a:grp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 dirty="0">
                  <a:solidFill>
                    <a:schemeClr val="tx1"/>
                  </a:solidFill>
                </a:rPr>
                <a:t>চ</a:t>
              </a:r>
              <a:endParaRPr lang="bn-BD" dirty="0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A9C83D75-D110-AA88-2CB2-080D044FF9F9}"/>
                </a:ext>
              </a:extLst>
            </p:cNvPr>
            <p:cNvSpPr/>
            <p:nvPr/>
          </p:nvSpPr>
          <p:spPr>
            <a:xfrm>
              <a:off x="9315857" y="729573"/>
              <a:ext cx="1585608" cy="369651"/>
            </a:xfrm>
            <a:prstGeom prst="roundRect">
              <a:avLst/>
            </a:prstGeom>
            <a:grp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2400" b="1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ত্রিভূজ</a:t>
              </a:r>
              <a:r>
                <a:rPr lang="bn-BD" sz="2400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-২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36BCB8B-E38E-67A4-8FC1-9A3354042952}"/>
              </a:ext>
            </a:extLst>
          </p:cNvPr>
          <p:cNvGrpSpPr/>
          <p:nvPr/>
        </p:nvGrpSpPr>
        <p:grpSpPr>
          <a:xfrm rot="16200000">
            <a:off x="5132692" y="1035996"/>
            <a:ext cx="1585608" cy="2461100"/>
            <a:chOff x="4139118" y="729573"/>
            <a:chExt cx="1585608" cy="2461100"/>
          </a:xfrm>
          <a:noFill/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C763E17-E62C-9162-43E9-42425E2CFB13}"/>
                </a:ext>
              </a:extLst>
            </p:cNvPr>
            <p:cNvSpPr/>
            <p:nvPr/>
          </p:nvSpPr>
          <p:spPr>
            <a:xfrm>
              <a:off x="4432569" y="1342417"/>
              <a:ext cx="998706" cy="1848256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n-BD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561CF037-A675-B29C-1619-5A3E670A243E}"/>
                </a:ext>
              </a:extLst>
            </p:cNvPr>
            <p:cNvSpPr/>
            <p:nvPr/>
          </p:nvSpPr>
          <p:spPr>
            <a:xfrm>
              <a:off x="4139118" y="729573"/>
              <a:ext cx="1585608" cy="369651"/>
            </a:xfrm>
            <a:prstGeom prst="round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2400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আয়ত -২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DCDF989-C9F9-827F-A1AC-B2DEBEA08C0B}"/>
              </a:ext>
            </a:extLst>
          </p:cNvPr>
          <p:cNvGrpSpPr/>
          <p:nvPr/>
        </p:nvGrpSpPr>
        <p:grpSpPr>
          <a:xfrm rot="16200000">
            <a:off x="8986133" y="4006008"/>
            <a:ext cx="1585608" cy="2461100"/>
            <a:chOff x="4139118" y="729573"/>
            <a:chExt cx="1585608" cy="2461100"/>
          </a:xfrm>
          <a:noFill/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092347B-0FAD-23FB-E0BA-AECF23825C32}"/>
                </a:ext>
              </a:extLst>
            </p:cNvPr>
            <p:cNvSpPr/>
            <p:nvPr/>
          </p:nvSpPr>
          <p:spPr>
            <a:xfrm>
              <a:off x="4432569" y="1342417"/>
              <a:ext cx="998706" cy="1848256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n-B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D279EEE-EA56-58C0-1DDE-1CBC9823F787}"/>
                </a:ext>
              </a:extLst>
            </p:cNvPr>
            <p:cNvSpPr/>
            <p:nvPr/>
          </p:nvSpPr>
          <p:spPr>
            <a:xfrm>
              <a:off x="4139118" y="729573"/>
              <a:ext cx="1585608" cy="369651"/>
            </a:xfrm>
            <a:prstGeom prst="round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2400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আয়ত -২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E15668B-444F-47E2-98BF-A874F0F636EC}"/>
              </a:ext>
            </a:extLst>
          </p:cNvPr>
          <p:cNvGrpSpPr/>
          <p:nvPr/>
        </p:nvGrpSpPr>
        <p:grpSpPr>
          <a:xfrm>
            <a:off x="1489953" y="3638685"/>
            <a:ext cx="1585608" cy="2390677"/>
            <a:chOff x="1290535" y="719846"/>
            <a:chExt cx="1585608" cy="23906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80FB295-0DE9-0D35-8B38-57E73326B964}"/>
                </a:ext>
              </a:extLst>
            </p:cNvPr>
            <p:cNvSpPr/>
            <p:nvPr/>
          </p:nvSpPr>
          <p:spPr>
            <a:xfrm>
              <a:off x="1333944" y="1262267"/>
              <a:ext cx="1384571" cy="18482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5400" b="1" dirty="0"/>
                <a:t>ঘ</a:t>
              </a:r>
              <a:endParaRPr lang="bn-BD" b="1" dirty="0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178231B-C486-E1C3-228B-EC18911C7B59}"/>
                </a:ext>
              </a:extLst>
            </p:cNvPr>
            <p:cNvSpPr/>
            <p:nvPr/>
          </p:nvSpPr>
          <p:spPr>
            <a:xfrm>
              <a:off x="1290535" y="719846"/>
              <a:ext cx="1585608" cy="36965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sz="2400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আয়ত -১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F87CD89-D87C-85DA-A31B-DFBF5D6C6D88}"/>
              </a:ext>
            </a:extLst>
          </p:cNvPr>
          <p:cNvGrpSpPr/>
          <p:nvPr/>
        </p:nvGrpSpPr>
        <p:grpSpPr>
          <a:xfrm rot="15441373">
            <a:off x="1144619" y="3993487"/>
            <a:ext cx="1585608" cy="2461100"/>
            <a:chOff x="4139118" y="729573"/>
            <a:chExt cx="1585608" cy="2461100"/>
          </a:xfrm>
          <a:noFill/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6F3B5B3-BB74-AD72-2558-8B6443EFBA65}"/>
                </a:ext>
              </a:extLst>
            </p:cNvPr>
            <p:cNvSpPr/>
            <p:nvPr/>
          </p:nvSpPr>
          <p:spPr>
            <a:xfrm>
              <a:off x="4432569" y="1342417"/>
              <a:ext cx="998706" cy="1848256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n-B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8B8CA551-022D-9B78-A614-8B5B2D6392E1}"/>
                </a:ext>
              </a:extLst>
            </p:cNvPr>
            <p:cNvSpPr/>
            <p:nvPr/>
          </p:nvSpPr>
          <p:spPr>
            <a:xfrm>
              <a:off x="4139118" y="729573"/>
              <a:ext cx="1585608" cy="369651"/>
            </a:xfrm>
            <a:prstGeom prst="round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2400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আয়ত -২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CC6F877-8D45-A52A-827A-97058C931A4C}"/>
              </a:ext>
            </a:extLst>
          </p:cNvPr>
          <p:cNvGrpSpPr/>
          <p:nvPr/>
        </p:nvGrpSpPr>
        <p:grpSpPr>
          <a:xfrm>
            <a:off x="5303196" y="3661800"/>
            <a:ext cx="1585608" cy="2390677"/>
            <a:chOff x="1290535" y="719846"/>
            <a:chExt cx="1585608" cy="2390677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9ABB02A-8A39-A850-B5F1-E5460BE633E8}"/>
                </a:ext>
              </a:extLst>
            </p:cNvPr>
            <p:cNvSpPr/>
            <p:nvPr/>
          </p:nvSpPr>
          <p:spPr>
            <a:xfrm>
              <a:off x="1333944" y="1262267"/>
              <a:ext cx="1384571" cy="18482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ঙ</a:t>
              </a:r>
              <a:endParaRPr lang="bn-BD" sz="4800" b="1" dirty="0"/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4704DF98-05CC-1EC4-6C4D-32A1AD8E061A}"/>
                </a:ext>
              </a:extLst>
            </p:cNvPr>
            <p:cNvSpPr/>
            <p:nvPr/>
          </p:nvSpPr>
          <p:spPr>
            <a:xfrm>
              <a:off x="1290535" y="719846"/>
              <a:ext cx="1585608" cy="36965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sz="2400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আয়ত -১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4DED538-58CA-7142-FF75-BB28DD3DCC1A}"/>
              </a:ext>
            </a:extLst>
          </p:cNvPr>
          <p:cNvGrpSpPr/>
          <p:nvPr/>
        </p:nvGrpSpPr>
        <p:grpSpPr>
          <a:xfrm rot="16200000">
            <a:off x="4910466" y="3958361"/>
            <a:ext cx="1585608" cy="2461100"/>
            <a:chOff x="4139118" y="729573"/>
            <a:chExt cx="1585608" cy="2461100"/>
          </a:xfrm>
          <a:noFill/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23315A1-D055-CC38-09EA-99AD4FEAEB71}"/>
                </a:ext>
              </a:extLst>
            </p:cNvPr>
            <p:cNvSpPr/>
            <p:nvPr/>
          </p:nvSpPr>
          <p:spPr>
            <a:xfrm>
              <a:off x="4432569" y="1342417"/>
              <a:ext cx="998706" cy="1848256"/>
            </a:xfrm>
            <a:prstGeom prst="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n-BD"/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3FA8E3E9-C064-0912-9DD5-5EB752EBD0E0}"/>
                </a:ext>
              </a:extLst>
            </p:cNvPr>
            <p:cNvSpPr/>
            <p:nvPr/>
          </p:nvSpPr>
          <p:spPr>
            <a:xfrm>
              <a:off x="4139118" y="729573"/>
              <a:ext cx="1585608" cy="369651"/>
            </a:xfrm>
            <a:prstGeom prst="roundRect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2400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আয়ত -২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E0DB2F5-C4DC-1D4E-3A14-B70927538298}"/>
              </a:ext>
            </a:extLst>
          </p:cNvPr>
          <p:cNvGrpSpPr/>
          <p:nvPr/>
        </p:nvGrpSpPr>
        <p:grpSpPr>
          <a:xfrm>
            <a:off x="9161231" y="601460"/>
            <a:ext cx="1585608" cy="2461100"/>
            <a:chOff x="6653719" y="729573"/>
            <a:chExt cx="1585608" cy="2461100"/>
          </a:xfrm>
          <a:noFill/>
        </p:grpSpPr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345896D0-C211-5334-5B67-8850AD0C1DA0}"/>
                </a:ext>
              </a:extLst>
            </p:cNvPr>
            <p:cNvSpPr/>
            <p:nvPr/>
          </p:nvSpPr>
          <p:spPr>
            <a:xfrm>
              <a:off x="6653719" y="1274323"/>
              <a:ext cx="1585608" cy="1916350"/>
            </a:xfrm>
            <a:prstGeom prst="triangle">
              <a:avLst/>
            </a:prstGeom>
            <a:grp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tx1"/>
                  </a:solidFill>
                </a:rPr>
                <a:t>গ</a:t>
              </a:r>
              <a:endParaRPr lang="bn-BD" dirty="0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CCDE504C-FD70-9069-E321-3F3A4078213E}"/>
                </a:ext>
              </a:extLst>
            </p:cNvPr>
            <p:cNvSpPr/>
            <p:nvPr/>
          </p:nvSpPr>
          <p:spPr>
            <a:xfrm>
              <a:off x="6653719" y="729573"/>
              <a:ext cx="1585608" cy="369651"/>
            </a:xfrm>
            <a:prstGeom prst="roundRect">
              <a:avLst/>
            </a:prstGeom>
            <a:grp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2400" b="1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ত্রিভূজ</a:t>
              </a:r>
              <a:r>
                <a:rPr lang="bn-BD" sz="2400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-১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BFF09C0-4C01-1DAF-3177-2704400A0FBC}"/>
              </a:ext>
            </a:extLst>
          </p:cNvPr>
          <p:cNvGrpSpPr/>
          <p:nvPr/>
        </p:nvGrpSpPr>
        <p:grpSpPr>
          <a:xfrm rot="16200000">
            <a:off x="8801910" y="1035994"/>
            <a:ext cx="1601822" cy="2461100"/>
            <a:chOff x="9299643" y="729573"/>
            <a:chExt cx="1601822" cy="2461100"/>
          </a:xfrm>
          <a:noFill/>
        </p:grpSpPr>
        <p:sp>
          <p:nvSpPr>
            <p:cNvPr id="37" name="Right Triangle 36">
              <a:extLst>
                <a:ext uri="{FF2B5EF4-FFF2-40B4-BE49-F238E27FC236}">
                  <a16:creationId xmlns:a16="http://schemas.microsoft.com/office/drawing/2014/main" id="{3AB8B7D5-A682-DC7E-3B7C-94E3D74634FF}"/>
                </a:ext>
              </a:extLst>
            </p:cNvPr>
            <p:cNvSpPr/>
            <p:nvPr/>
          </p:nvSpPr>
          <p:spPr>
            <a:xfrm flipH="1">
              <a:off x="9299643" y="1274323"/>
              <a:ext cx="1585607" cy="1916350"/>
            </a:xfrm>
            <a:prstGeom prst="rtTriangle">
              <a:avLst/>
            </a:prstGeom>
            <a:grp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n-BD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174AE28F-325F-420A-028D-0B9CFD0C4E30}"/>
                </a:ext>
              </a:extLst>
            </p:cNvPr>
            <p:cNvSpPr/>
            <p:nvPr/>
          </p:nvSpPr>
          <p:spPr>
            <a:xfrm>
              <a:off x="9315857" y="729573"/>
              <a:ext cx="1585608" cy="369651"/>
            </a:xfrm>
            <a:prstGeom prst="roundRect">
              <a:avLst/>
            </a:prstGeom>
            <a:grpFill/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2400" b="1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ত্রিভূজ</a:t>
              </a:r>
              <a:r>
                <a:rPr lang="bn-BD" sz="2400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-২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439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64108-BE77-0B8C-B6EE-1B41852E7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2A18172-68C1-6B6C-B0DF-6FDDC2A44B7B}"/>
              </a:ext>
            </a:extLst>
          </p:cNvPr>
          <p:cNvSpPr/>
          <p:nvPr/>
        </p:nvSpPr>
        <p:spPr>
          <a:xfrm>
            <a:off x="2147510" y="1567775"/>
            <a:ext cx="1359992" cy="998706"/>
          </a:xfrm>
          <a:custGeom>
            <a:avLst/>
            <a:gdLst>
              <a:gd name="connsiteX0" fmla="*/ 442320 w 1359992"/>
              <a:gd name="connsiteY0" fmla="*/ 0 h 998706"/>
              <a:gd name="connsiteX1" fmla="*/ 917672 w 1359992"/>
              <a:gd name="connsiteY1" fmla="*/ 0 h 998706"/>
              <a:gd name="connsiteX2" fmla="*/ 1359992 w 1359992"/>
              <a:gd name="connsiteY2" fmla="*/ 998706 h 998706"/>
              <a:gd name="connsiteX3" fmla="*/ 0 w 1359992"/>
              <a:gd name="connsiteY3" fmla="*/ 998706 h 998706"/>
              <a:gd name="connsiteX4" fmla="*/ 442320 w 1359992"/>
              <a:gd name="connsiteY4" fmla="*/ 0 h 998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9992" h="998706">
                <a:moveTo>
                  <a:pt x="442320" y="0"/>
                </a:moveTo>
                <a:lnTo>
                  <a:pt x="917672" y="0"/>
                </a:lnTo>
                <a:lnTo>
                  <a:pt x="1359992" y="998706"/>
                </a:lnTo>
                <a:lnTo>
                  <a:pt x="0" y="998706"/>
                </a:lnTo>
                <a:lnTo>
                  <a:pt x="442320" y="0"/>
                </a:ln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ক</a:t>
            </a:r>
            <a:endParaRPr lang="bn-BD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3359CD6-1A19-BD2B-8648-8A8B71FC231D}"/>
              </a:ext>
            </a:extLst>
          </p:cNvPr>
          <p:cNvSpPr/>
          <p:nvPr/>
        </p:nvSpPr>
        <p:spPr>
          <a:xfrm>
            <a:off x="2589830" y="1031131"/>
            <a:ext cx="475352" cy="536644"/>
          </a:xfrm>
          <a:custGeom>
            <a:avLst/>
            <a:gdLst>
              <a:gd name="connsiteX0" fmla="*/ 237676 w 475352"/>
              <a:gd name="connsiteY0" fmla="*/ 0 h 536644"/>
              <a:gd name="connsiteX1" fmla="*/ 475352 w 475352"/>
              <a:gd name="connsiteY1" fmla="*/ 536644 h 536644"/>
              <a:gd name="connsiteX2" fmla="*/ 0 w 475352"/>
              <a:gd name="connsiteY2" fmla="*/ 536644 h 536644"/>
              <a:gd name="connsiteX3" fmla="*/ 237676 w 475352"/>
              <a:gd name="connsiteY3" fmla="*/ 0 h 53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5352" h="536644">
                <a:moveTo>
                  <a:pt x="237676" y="0"/>
                </a:moveTo>
                <a:lnTo>
                  <a:pt x="475352" y="536644"/>
                </a:lnTo>
                <a:lnTo>
                  <a:pt x="0" y="536644"/>
                </a:lnTo>
                <a:lnTo>
                  <a:pt x="237676" y="0"/>
                </a:ln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0F793F4-4626-8F17-6F44-3E7A98CBCA7C}"/>
              </a:ext>
            </a:extLst>
          </p:cNvPr>
          <p:cNvSpPr/>
          <p:nvPr/>
        </p:nvSpPr>
        <p:spPr>
          <a:xfrm>
            <a:off x="1903378" y="1567775"/>
            <a:ext cx="686452" cy="998706"/>
          </a:xfrm>
          <a:custGeom>
            <a:avLst/>
            <a:gdLst>
              <a:gd name="connsiteX0" fmla="*/ 0 w 686452"/>
              <a:gd name="connsiteY0" fmla="*/ 0 h 998706"/>
              <a:gd name="connsiteX1" fmla="*/ 686452 w 686452"/>
              <a:gd name="connsiteY1" fmla="*/ 0 h 998706"/>
              <a:gd name="connsiteX2" fmla="*/ 244132 w 686452"/>
              <a:gd name="connsiteY2" fmla="*/ 998706 h 998706"/>
              <a:gd name="connsiteX3" fmla="*/ 0 w 686452"/>
              <a:gd name="connsiteY3" fmla="*/ 998706 h 998706"/>
              <a:gd name="connsiteX4" fmla="*/ 0 w 686452"/>
              <a:gd name="connsiteY4" fmla="*/ 0 h 998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6452" h="998706">
                <a:moveTo>
                  <a:pt x="0" y="0"/>
                </a:moveTo>
                <a:lnTo>
                  <a:pt x="686452" y="0"/>
                </a:lnTo>
                <a:lnTo>
                  <a:pt x="244132" y="998706"/>
                </a:lnTo>
                <a:lnTo>
                  <a:pt x="0" y="998706"/>
                </a:lnTo>
                <a:lnTo>
                  <a:pt x="0" y="0"/>
                </a:ln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76D342D-AA73-D85A-E199-59A00EA49114}"/>
              </a:ext>
            </a:extLst>
          </p:cNvPr>
          <p:cNvSpPr/>
          <p:nvPr/>
        </p:nvSpPr>
        <p:spPr>
          <a:xfrm>
            <a:off x="3065182" y="1567775"/>
            <a:ext cx="686452" cy="998706"/>
          </a:xfrm>
          <a:custGeom>
            <a:avLst/>
            <a:gdLst>
              <a:gd name="connsiteX0" fmla="*/ 0 w 686452"/>
              <a:gd name="connsiteY0" fmla="*/ 0 h 998706"/>
              <a:gd name="connsiteX1" fmla="*/ 686452 w 686452"/>
              <a:gd name="connsiteY1" fmla="*/ 0 h 998706"/>
              <a:gd name="connsiteX2" fmla="*/ 686452 w 686452"/>
              <a:gd name="connsiteY2" fmla="*/ 998706 h 998706"/>
              <a:gd name="connsiteX3" fmla="*/ 442320 w 686452"/>
              <a:gd name="connsiteY3" fmla="*/ 998706 h 998706"/>
              <a:gd name="connsiteX4" fmla="*/ 0 w 686452"/>
              <a:gd name="connsiteY4" fmla="*/ 0 h 998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6452" h="998706">
                <a:moveTo>
                  <a:pt x="0" y="0"/>
                </a:moveTo>
                <a:lnTo>
                  <a:pt x="686452" y="0"/>
                </a:lnTo>
                <a:lnTo>
                  <a:pt x="686452" y="998706"/>
                </a:lnTo>
                <a:lnTo>
                  <a:pt x="442320" y="998706"/>
                </a:lnTo>
                <a:lnTo>
                  <a:pt x="0" y="0"/>
                </a:ln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D60B2E9-B2BA-1EA0-4BAC-B851784A2700}"/>
              </a:ext>
            </a:extLst>
          </p:cNvPr>
          <p:cNvSpPr/>
          <p:nvPr/>
        </p:nvSpPr>
        <p:spPr>
          <a:xfrm>
            <a:off x="1978768" y="2581072"/>
            <a:ext cx="1697476" cy="381000"/>
          </a:xfrm>
          <a:custGeom>
            <a:avLst/>
            <a:gdLst>
              <a:gd name="connsiteX0" fmla="*/ 168742 w 1697476"/>
              <a:gd name="connsiteY0" fmla="*/ 0 h 381000"/>
              <a:gd name="connsiteX1" fmla="*/ 1528734 w 1697476"/>
              <a:gd name="connsiteY1" fmla="*/ 0 h 381000"/>
              <a:gd name="connsiteX2" fmla="*/ 1697476 w 1697476"/>
              <a:gd name="connsiteY2" fmla="*/ 381000 h 381000"/>
              <a:gd name="connsiteX3" fmla="*/ 0 w 1697476"/>
              <a:gd name="connsiteY3" fmla="*/ 381000 h 381000"/>
              <a:gd name="connsiteX4" fmla="*/ 168742 w 1697476"/>
              <a:gd name="connsiteY4" fmla="*/ 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7476" h="381000">
                <a:moveTo>
                  <a:pt x="168742" y="0"/>
                </a:moveTo>
                <a:lnTo>
                  <a:pt x="1528734" y="0"/>
                </a:lnTo>
                <a:lnTo>
                  <a:pt x="1697476" y="381000"/>
                </a:lnTo>
                <a:lnTo>
                  <a:pt x="0" y="381000"/>
                </a:lnTo>
                <a:lnTo>
                  <a:pt x="168742" y="0"/>
                </a:ln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7BBE7D7-9663-FE01-C651-0F0DA585B365}"/>
              </a:ext>
            </a:extLst>
          </p:cNvPr>
          <p:cNvSpPr/>
          <p:nvPr/>
        </p:nvSpPr>
        <p:spPr>
          <a:xfrm>
            <a:off x="1978768" y="486381"/>
            <a:ext cx="1697476" cy="36965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ত্রিভূজ</a:t>
            </a:r>
            <a:r>
              <a:rPr lang="bn-BD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-১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934296F-516E-24E6-027F-A15B0F303F29}"/>
              </a:ext>
            </a:extLst>
          </p:cNvPr>
          <p:cNvSpPr/>
          <p:nvPr/>
        </p:nvSpPr>
        <p:spPr>
          <a:xfrm rot="16200000">
            <a:off x="682556" y="1882303"/>
            <a:ext cx="1585608" cy="369651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আয়ত -২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0FF6A6C-0802-D623-7611-46CA6BEF2494}"/>
              </a:ext>
            </a:extLst>
          </p:cNvPr>
          <p:cNvSpPr/>
          <p:nvPr/>
        </p:nvSpPr>
        <p:spPr>
          <a:xfrm rot="16200000">
            <a:off x="4204318" y="1883861"/>
            <a:ext cx="1585608" cy="419327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আয়ত -২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8E9DAF6B-1F20-50D7-B684-F69AAF5F8529}"/>
              </a:ext>
            </a:extLst>
          </p:cNvPr>
          <p:cNvSpPr/>
          <p:nvPr/>
        </p:nvSpPr>
        <p:spPr>
          <a:xfrm rot="20345392">
            <a:off x="5866328" y="1298113"/>
            <a:ext cx="1365494" cy="1590825"/>
          </a:xfrm>
          <a:custGeom>
            <a:avLst/>
            <a:gdLst>
              <a:gd name="connsiteX0" fmla="*/ 1 w 1365494"/>
              <a:gd name="connsiteY0" fmla="*/ 0 h 1590825"/>
              <a:gd name="connsiteX1" fmla="*/ 1365494 w 1365494"/>
              <a:gd name="connsiteY1" fmla="*/ 521708 h 1590825"/>
              <a:gd name="connsiteX2" fmla="*/ 1365494 w 1365494"/>
              <a:gd name="connsiteY2" fmla="*/ 1590825 h 1590825"/>
              <a:gd name="connsiteX3" fmla="*/ 0 w 1365494"/>
              <a:gd name="connsiteY3" fmla="*/ 1069117 h 1590825"/>
              <a:gd name="connsiteX4" fmla="*/ 1 w 1365494"/>
              <a:gd name="connsiteY4" fmla="*/ 0 h 15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5494" h="1590825">
                <a:moveTo>
                  <a:pt x="1" y="0"/>
                </a:moveTo>
                <a:lnTo>
                  <a:pt x="1365494" y="521708"/>
                </a:lnTo>
                <a:lnTo>
                  <a:pt x="1365494" y="1590825"/>
                </a:lnTo>
                <a:lnTo>
                  <a:pt x="0" y="1069117"/>
                </a:lnTo>
                <a:lnTo>
                  <a:pt x="1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খ</a:t>
            </a:r>
            <a:endParaRPr lang="bn-BD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1326DFF-0FF5-6F92-9D51-0A3EDCA7C43D}"/>
              </a:ext>
            </a:extLst>
          </p:cNvPr>
          <p:cNvSpPr/>
          <p:nvPr/>
        </p:nvSpPr>
        <p:spPr>
          <a:xfrm rot="20345392">
            <a:off x="5657922" y="1237820"/>
            <a:ext cx="1365493" cy="620458"/>
          </a:xfrm>
          <a:custGeom>
            <a:avLst/>
            <a:gdLst>
              <a:gd name="connsiteX0" fmla="*/ 1365493 w 1365493"/>
              <a:gd name="connsiteY0" fmla="*/ 0 h 620458"/>
              <a:gd name="connsiteX1" fmla="*/ 1365493 w 1365493"/>
              <a:gd name="connsiteY1" fmla="*/ 620458 h 620458"/>
              <a:gd name="connsiteX2" fmla="*/ 0 w 1365493"/>
              <a:gd name="connsiteY2" fmla="*/ 98750 h 620458"/>
              <a:gd name="connsiteX3" fmla="*/ 0 w 1365493"/>
              <a:gd name="connsiteY3" fmla="*/ 0 h 620458"/>
              <a:gd name="connsiteX4" fmla="*/ 1365493 w 1365493"/>
              <a:gd name="connsiteY4" fmla="*/ 0 h 620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5493" h="620458">
                <a:moveTo>
                  <a:pt x="1365493" y="0"/>
                </a:moveTo>
                <a:lnTo>
                  <a:pt x="1365493" y="620458"/>
                </a:lnTo>
                <a:lnTo>
                  <a:pt x="0" y="98750"/>
                </a:lnTo>
                <a:lnTo>
                  <a:pt x="0" y="0"/>
                </a:lnTo>
                <a:lnTo>
                  <a:pt x="1365493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D104CF0-C286-BC31-D3DD-E0B1A2CF235F}"/>
              </a:ext>
            </a:extLst>
          </p:cNvPr>
          <p:cNvSpPr/>
          <p:nvPr/>
        </p:nvSpPr>
        <p:spPr>
          <a:xfrm rot="20345392">
            <a:off x="5333509" y="1596743"/>
            <a:ext cx="491657" cy="1120778"/>
          </a:xfrm>
          <a:custGeom>
            <a:avLst/>
            <a:gdLst>
              <a:gd name="connsiteX0" fmla="*/ 356441 w 491657"/>
              <a:gd name="connsiteY0" fmla="*/ 0 h 1120778"/>
              <a:gd name="connsiteX1" fmla="*/ 491657 w 491657"/>
              <a:gd name="connsiteY1" fmla="*/ 51661 h 1120778"/>
              <a:gd name="connsiteX2" fmla="*/ 491656 w 491657"/>
              <a:gd name="connsiteY2" fmla="*/ 1120778 h 1120778"/>
              <a:gd name="connsiteX3" fmla="*/ 0 w 491657"/>
              <a:gd name="connsiteY3" fmla="*/ 932933 h 1120778"/>
              <a:gd name="connsiteX4" fmla="*/ 356441 w 491657"/>
              <a:gd name="connsiteY4" fmla="*/ 0 h 1120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1657" h="1120778">
                <a:moveTo>
                  <a:pt x="356441" y="0"/>
                </a:moveTo>
                <a:lnTo>
                  <a:pt x="491657" y="51661"/>
                </a:lnTo>
                <a:lnTo>
                  <a:pt x="491656" y="1120778"/>
                </a:lnTo>
                <a:lnTo>
                  <a:pt x="0" y="932933"/>
                </a:lnTo>
                <a:lnTo>
                  <a:pt x="356441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2237305-1645-3AE1-4BA2-31B90FF8B541}"/>
              </a:ext>
            </a:extLst>
          </p:cNvPr>
          <p:cNvSpPr/>
          <p:nvPr/>
        </p:nvSpPr>
        <p:spPr>
          <a:xfrm rot="20345392">
            <a:off x="7271794" y="1475987"/>
            <a:ext cx="457846" cy="1107860"/>
          </a:xfrm>
          <a:custGeom>
            <a:avLst/>
            <a:gdLst>
              <a:gd name="connsiteX0" fmla="*/ 0 w 457846"/>
              <a:gd name="connsiteY0" fmla="*/ 0 h 1107860"/>
              <a:gd name="connsiteX1" fmla="*/ 457846 w 457846"/>
              <a:gd name="connsiteY1" fmla="*/ 174927 h 1107860"/>
              <a:gd name="connsiteX2" fmla="*/ 101404 w 457846"/>
              <a:gd name="connsiteY2" fmla="*/ 1107860 h 1107860"/>
              <a:gd name="connsiteX3" fmla="*/ 0 w 457846"/>
              <a:gd name="connsiteY3" fmla="*/ 1069117 h 1107860"/>
              <a:gd name="connsiteX4" fmla="*/ 0 w 457846"/>
              <a:gd name="connsiteY4" fmla="*/ 0 h 1107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846" h="1107860">
                <a:moveTo>
                  <a:pt x="0" y="0"/>
                </a:moveTo>
                <a:lnTo>
                  <a:pt x="457846" y="174927"/>
                </a:lnTo>
                <a:lnTo>
                  <a:pt x="101404" y="1107860"/>
                </a:lnTo>
                <a:lnTo>
                  <a:pt x="0" y="1069117"/>
                </a:lnTo>
                <a:lnTo>
                  <a:pt x="0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E7E5FF1-0BC5-1F42-51B8-A1BD60153B7C}"/>
              </a:ext>
            </a:extLst>
          </p:cNvPr>
          <p:cNvSpPr/>
          <p:nvPr/>
        </p:nvSpPr>
        <p:spPr>
          <a:xfrm rot="20345392">
            <a:off x="6085430" y="2326799"/>
            <a:ext cx="1365494" cy="680390"/>
          </a:xfrm>
          <a:custGeom>
            <a:avLst/>
            <a:gdLst>
              <a:gd name="connsiteX0" fmla="*/ 0 w 1365494"/>
              <a:gd name="connsiteY0" fmla="*/ 0 h 680390"/>
              <a:gd name="connsiteX1" fmla="*/ 1365494 w 1365494"/>
              <a:gd name="connsiteY1" fmla="*/ 521708 h 680390"/>
              <a:gd name="connsiteX2" fmla="*/ 1365494 w 1365494"/>
              <a:gd name="connsiteY2" fmla="*/ 680390 h 680390"/>
              <a:gd name="connsiteX3" fmla="*/ 0 w 1365494"/>
              <a:gd name="connsiteY3" fmla="*/ 680389 h 680390"/>
              <a:gd name="connsiteX4" fmla="*/ 0 w 1365494"/>
              <a:gd name="connsiteY4" fmla="*/ 0 h 680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5494" h="680390">
                <a:moveTo>
                  <a:pt x="0" y="0"/>
                </a:moveTo>
                <a:lnTo>
                  <a:pt x="1365494" y="521708"/>
                </a:lnTo>
                <a:lnTo>
                  <a:pt x="1365494" y="680390"/>
                </a:lnTo>
                <a:lnTo>
                  <a:pt x="0" y="680389"/>
                </a:lnTo>
                <a:lnTo>
                  <a:pt x="0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C15F46D-A875-DB07-53A2-D50752F2808E}"/>
              </a:ext>
            </a:extLst>
          </p:cNvPr>
          <p:cNvSpPr/>
          <p:nvPr/>
        </p:nvSpPr>
        <p:spPr>
          <a:xfrm rot="20345392">
            <a:off x="5415269" y="728119"/>
            <a:ext cx="1365494" cy="369651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আয়ত -১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73702217-8023-65CA-593C-F21A8E8E6E88}"/>
              </a:ext>
            </a:extLst>
          </p:cNvPr>
          <p:cNvSpPr/>
          <p:nvPr/>
        </p:nvSpPr>
        <p:spPr>
          <a:xfrm>
            <a:off x="9319752" y="486380"/>
            <a:ext cx="1585608" cy="36965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ত্রিভূজ</a:t>
            </a:r>
            <a:r>
              <a:rPr lang="bn-BD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-১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A7104782-8307-708B-BD4D-5E860FBC4219}"/>
              </a:ext>
            </a:extLst>
          </p:cNvPr>
          <p:cNvSpPr/>
          <p:nvPr/>
        </p:nvSpPr>
        <p:spPr>
          <a:xfrm rot="16200000" flipH="1">
            <a:off x="9603969" y="1524405"/>
            <a:ext cx="1377732" cy="1053325"/>
          </a:xfrm>
          <a:custGeom>
            <a:avLst/>
            <a:gdLst>
              <a:gd name="connsiteX0" fmla="*/ 0 w 1377732"/>
              <a:gd name="connsiteY0" fmla="*/ 209418 h 1053325"/>
              <a:gd name="connsiteX1" fmla="*/ 0 w 1377732"/>
              <a:gd name="connsiteY1" fmla="*/ 483350 h 1053325"/>
              <a:gd name="connsiteX2" fmla="*/ 1377732 w 1377732"/>
              <a:gd name="connsiteY2" fmla="*/ 1053325 h 1053325"/>
              <a:gd name="connsiteX3" fmla="*/ 506201 w 1377732"/>
              <a:gd name="connsiteY3" fmla="*/ 0 h 1053325"/>
              <a:gd name="connsiteX4" fmla="*/ 0 w 1377732"/>
              <a:gd name="connsiteY4" fmla="*/ 209418 h 105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7732" h="1053325">
                <a:moveTo>
                  <a:pt x="0" y="209418"/>
                </a:moveTo>
                <a:lnTo>
                  <a:pt x="0" y="483350"/>
                </a:lnTo>
                <a:lnTo>
                  <a:pt x="1377732" y="1053325"/>
                </a:lnTo>
                <a:lnTo>
                  <a:pt x="506201" y="0"/>
                </a:lnTo>
                <a:lnTo>
                  <a:pt x="0" y="209418"/>
                </a:ln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square" rtlCol="0" anchor="ctr">
            <a:no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গ</a:t>
            </a:r>
            <a:endParaRPr lang="bn-BD" sz="4000" b="1" dirty="0">
              <a:solidFill>
                <a:schemeClr val="tx1"/>
              </a:solidFill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6368134B-9384-1833-2FA2-9852C1D2D7D8}"/>
              </a:ext>
            </a:extLst>
          </p:cNvPr>
          <p:cNvSpPr/>
          <p:nvPr/>
        </p:nvSpPr>
        <p:spPr>
          <a:xfrm rot="16200000" flipH="1">
            <a:off x="9947020" y="1059699"/>
            <a:ext cx="331072" cy="273932"/>
          </a:xfrm>
          <a:custGeom>
            <a:avLst/>
            <a:gdLst>
              <a:gd name="connsiteX0" fmla="*/ 0 w 331072"/>
              <a:gd name="connsiteY0" fmla="*/ 136966 h 273932"/>
              <a:gd name="connsiteX1" fmla="*/ 331072 w 331072"/>
              <a:gd name="connsiteY1" fmla="*/ 273932 h 273932"/>
              <a:gd name="connsiteX2" fmla="*/ 331072 w 331072"/>
              <a:gd name="connsiteY2" fmla="*/ 0 h 273932"/>
              <a:gd name="connsiteX3" fmla="*/ 0 w 331072"/>
              <a:gd name="connsiteY3" fmla="*/ 136966 h 27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072" h="273932">
                <a:moveTo>
                  <a:pt x="0" y="136966"/>
                </a:moveTo>
                <a:lnTo>
                  <a:pt x="331072" y="273932"/>
                </a:lnTo>
                <a:lnTo>
                  <a:pt x="331072" y="0"/>
                </a:lnTo>
                <a:lnTo>
                  <a:pt x="0" y="136966"/>
                </a:ln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2625E95-849A-E6FF-519A-A4E8B55882B8}"/>
              </a:ext>
            </a:extLst>
          </p:cNvPr>
          <p:cNvSpPr/>
          <p:nvPr/>
        </p:nvSpPr>
        <p:spPr>
          <a:xfrm rot="16200000" flipH="1">
            <a:off x="9311885" y="1204697"/>
            <a:ext cx="506202" cy="821208"/>
          </a:xfrm>
          <a:custGeom>
            <a:avLst/>
            <a:gdLst>
              <a:gd name="connsiteX0" fmla="*/ 0 w 506202"/>
              <a:gd name="connsiteY0" fmla="*/ 0 h 821208"/>
              <a:gd name="connsiteX1" fmla="*/ 1 w 506202"/>
              <a:gd name="connsiteY1" fmla="*/ 821208 h 821208"/>
              <a:gd name="connsiteX2" fmla="*/ 506202 w 506202"/>
              <a:gd name="connsiteY2" fmla="*/ 611790 h 821208"/>
              <a:gd name="connsiteX3" fmla="*/ 0 w 506202"/>
              <a:gd name="connsiteY3" fmla="*/ 0 h 821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202" h="821208">
                <a:moveTo>
                  <a:pt x="0" y="0"/>
                </a:moveTo>
                <a:lnTo>
                  <a:pt x="1" y="821208"/>
                </a:lnTo>
                <a:lnTo>
                  <a:pt x="506202" y="611790"/>
                </a:lnTo>
                <a:lnTo>
                  <a:pt x="0" y="0"/>
                </a:ln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CCAF6845-D8CE-1EBA-BFFB-EA6259B3C6F1}"/>
              </a:ext>
            </a:extLst>
          </p:cNvPr>
          <p:cNvSpPr/>
          <p:nvPr/>
        </p:nvSpPr>
        <p:spPr>
          <a:xfrm rot="16200000" flipH="1">
            <a:off x="9867324" y="1744400"/>
            <a:ext cx="1585607" cy="821210"/>
          </a:xfrm>
          <a:custGeom>
            <a:avLst/>
            <a:gdLst>
              <a:gd name="connsiteX0" fmla="*/ 0 w 1585607"/>
              <a:gd name="connsiteY0" fmla="*/ 0 h 821210"/>
              <a:gd name="connsiteX1" fmla="*/ 0 w 1585607"/>
              <a:gd name="connsiteY1" fmla="*/ 821210 h 821210"/>
              <a:gd name="connsiteX2" fmla="*/ 1585607 w 1585607"/>
              <a:gd name="connsiteY2" fmla="*/ 821210 h 821210"/>
              <a:gd name="connsiteX3" fmla="*/ 1377732 w 1585607"/>
              <a:gd name="connsiteY3" fmla="*/ 569975 h 821210"/>
              <a:gd name="connsiteX4" fmla="*/ 0 w 1585607"/>
              <a:gd name="connsiteY4" fmla="*/ 0 h 821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5607" h="821210">
                <a:moveTo>
                  <a:pt x="0" y="0"/>
                </a:moveTo>
                <a:lnTo>
                  <a:pt x="0" y="821210"/>
                </a:lnTo>
                <a:lnTo>
                  <a:pt x="1585607" y="821210"/>
                </a:lnTo>
                <a:lnTo>
                  <a:pt x="1377732" y="569975"/>
                </a:lnTo>
                <a:lnTo>
                  <a:pt x="0" y="0"/>
                </a:ln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DAE8BB4B-1CA0-3260-E549-D5685C37D3D0}"/>
              </a:ext>
            </a:extLst>
          </p:cNvPr>
          <p:cNvSpPr/>
          <p:nvPr/>
        </p:nvSpPr>
        <p:spPr>
          <a:xfrm rot="16200000" flipH="1">
            <a:off x="9573017" y="1615137"/>
            <a:ext cx="1079078" cy="1585608"/>
          </a:xfrm>
          <a:custGeom>
            <a:avLst/>
            <a:gdLst>
              <a:gd name="connsiteX0" fmla="*/ 0 w 1079078"/>
              <a:gd name="connsiteY0" fmla="*/ 446420 h 1585608"/>
              <a:gd name="connsiteX1" fmla="*/ 871531 w 1079078"/>
              <a:gd name="connsiteY1" fmla="*/ 1499745 h 1585608"/>
              <a:gd name="connsiteX2" fmla="*/ 1079078 w 1079078"/>
              <a:gd name="connsiteY2" fmla="*/ 1585608 h 1585608"/>
              <a:gd name="connsiteX3" fmla="*/ 1079078 w 1079078"/>
              <a:gd name="connsiteY3" fmla="*/ 0 h 1585608"/>
              <a:gd name="connsiteX4" fmla="*/ 0 w 1079078"/>
              <a:gd name="connsiteY4" fmla="*/ 446420 h 1585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9078" h="1585608">
                <a:moveTo>
                  <a:pt x="0" y="446420"/>
                </a:moveTo>
                <a:lnTo>
                  <a:pt x="871531" y="1499745"/>
                </a:lnTo>
                <a:lnTo>
                  <a:pt x="1079078" y="1585608"/>
                </a:lnTo>
                <a:lnTo>
                  <a:pt x="1079078" y="0"/>
                </a:lnTo>
                <a:lnTo>
                  <a:pt x="0" y="446420"/>
                </a:ln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bn-BD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883B7B7-A192-7405-BA98-95A1D428CBED}"/>
              </a:ext>
            </a:extLst>
          </p:cNvPr>
          <p:cNvSpPr/>
          <p:nvPr/>
        </p:nvSpPr>
        <p:spPr>
          <a:xfrm rot="16200000">
            <a:off x="8001653" y="1953964"/>
            <a:ext cx="1585608" cy="36965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ত্রিভূজ</a:t>
            </a:r>
            <a:r>
              <a:rPr lang="bn-BD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-২</a:t>
            </a:r>
          </a:p>
        </p:txBody>
      </p:sp>
    </p:spTree>
    <p:extLst>
      <p:ext uri="{BB962C8B-B14F-4D97-AF65-F5344CB8AC3E}">
        <p14:creationId xmlns:p14="http://schemas.microsoft.com/office/powerpoint/2010/main" val="334661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4EEFA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1.11111E-6 L -0.00234 0.3794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1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4EEFA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26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07407E-6 L -0.00508 0.3768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18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66FF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41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7407E-6 L -0.00039 0.36482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18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2" grpId="0" animBg="1"/>
      <p:bldP spid="32" grpId="1" animBg="1"/>
      <p:bldP spid="40" grpId="0" animBg="1"/>
      <p:bldP spid="40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8"/>
</p:tagLst>
</file>

<file path=ppt/theme/theme1.xml><?xml version="1.0" encoding="utf-8"?>
<a:theme xmlns:a="http://schemas.openxmlformats.org/drawingml/2006/main" name="Math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NikoshBAN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ath" id="{650DBAED-E24D-4A27-A078-6A18766A2EFF}" vid="{F6C1E41F-9831-4B36-BCD5-83AA5DBAE5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</Template>
  <TotalTime>305</TotalTime>
  <Words>451</Words>
  <Application>Microsoft Office PowerPoint</Application>
  <PresentationFormat>Widescreen</PresentationFormat>
  <Paragraphs>113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Aptos</vt:lpstr>
      <vt:lpstr>Arial</vt:lpstr>
      <vt:lpstr>Calibri</vt:lpstr>
      <vt:lpstr>Garamond</vt:lpstr>
      <vt:lpstr>NikoshBAN</vt:lpstr>
      <vt:lpstr>Math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WPBX5105GRF032212798</dc:creator>
  <cp:lastModifiedBy>Pedp4 WPBX5105GRF032212798</cp:lastModifiedBy>
  <cp:revision>26</cp:revision>
  <dcterms:created xsi:type="dcterms:W3CDTF">2025-11-28T05:21:56Z</dcterms:created>
  <dcterms:modified xsi:type="dcterms:W3CDTF">2026-08-14T04:25:58Z</dcterms:modified>
</cp:coreProperties>
</file>