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7"/>
  </p:notesMasterIdLst>
  <p:sldIdLst>
    <p:sldId id="256" r:id="rId2"/>
    <p:sldId id="294" r:id="rId3"/>
    <p:sldId id="295" r:id="rId4"/>
    <p:sldId id="286" r:id="rId5"/>
    <p:sldId id="287" r:id="rId6"/>
    <p:sldId id="280" r:id="rId7"/>
    <p:sldId id="282" r:id="rId8"/>
    <p:sldId id="288" r:id="rId9"/>
    <p:sldId id="289" r:id="rId10"/>
    <p:sldId id="290" r:id="rId11"/>
    <p:sldId id="291" r:id="rId12"/>
    <p:sldId id="292" r:id="rId13"/>
    <p:sldId id="293" r:id="rId14"/>
    <p:sldId id="296" r:id="rId15"/>
    <p:sldId id="269" r:id="rId16"/>
  </p:sldIdLst>
  <p:sldSz cx="10972800" cy="73152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83" autoAdjust="0"/>
    <p:restoredTop sz="94660"/>
  </p:normalViewPr>
  <p:slideViewPr>
    <p:cSldViewPr snapToGrid="0">
      <p:cViewPr varScale="1">
        <p:scale>
          <a:sx n="69" d="100"/>
          <a:sy n="69" d="100"/>
        </p:scale>
        <p:origin x="84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CC658FF-7687-4DB8-8988-47D457D6CE32}" type="datetimeFigureOut">
              <a:rPr lang="en-US" smtClean="0"/>
              <a:t>8/14/2026</a:t>
            </a:fld>
            <a:endParaRPr lang="en-US"/>
          </a:p>
        </p:txBody>
      </p:sp>
      <p:sp>
        <p:nvSpPr>
          <p:cNvPr id="4" name="Slide Image Placeholder 3"/>
          <p:cNvSpPr>
            <a:spLocks noGrp="1" noRot="1" noChangeAspect="1"/>
          </p:cNvSpPr>
          <p:nvPr>
            <p:ph type="sldImg" idx="2"/>
          </p:nvPr>
        </p:nvSpPr>
        <p:spPr>
          <a:xfrm>
            <a:off x="2835275" y="857250"/>
            <a:ext cx="347345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4FDBAE75-32B9-432E-9A09-65F1EEE79737}" type="slidenum">
              <a:rPr lang="en-US" smtClean="0"/>
              <a:t>‹#›</a:t>
            </a:fld>
            <a:endParaRPr lang="en-US"/>
          </a:p>
        </p:txBody>
      </p:sp>
    </p:spTree>
    <p:extLst>
      <p:ext uri="{BB962C8B-B14F-4D97-AF65-F5344CB8AC3E}">
        <p14:creationId xmlns:p14="http://schemas.microsoft.com/office/powerpoint/2010/main" val="416873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97187"/>
            <a:ext cx="8229600" cy="2546773"/>
          </a:xfrm>
        </p:spPr>
        <p:txBody>
          <a:bodyPr anchor="b"/>
          <a:lstStyle>
            <a:lvl1pPr algn="ctr">
              <a:defRPr sz="5400"/>
            </a:lvl1pPr>
          </a:lstStyle>
          <a:p>
            <a:r>
              <a:rPr lang="en-US" smtClean="0"/>
              <a:t>Click to edit Master title style</a:t>
            </a:r>
            <a:endParaRPr lang="en-US"/>
          </a:p>
        </p:txBody>
      </p:sp>
      <p:sp>
        <p:nvSpPr>
          <p:cNvPr id="3" name="Subtitle 2"/>
          <p:cNvSpPr>
            <a:spLocks noGrp="1"/>
          </p:cNvSpPr>
          <p:nvPr>
            <p:ph type="subTitle" idx="1"/>
          </p:nvPr>
        </p:nvSpPr>
        <p:spPr>
          <a:xfrm>
            <a:off x="1371600" y="3842174"/>
            <a:ext cx="8229600" cy="1766146"/>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B77D245-336A-49E7-8F1C-278017AEB2A0}" type="datetime1">
              <a:rPr lang="en-US" smtClean="0"/>
              <a:t>8/14/2026</a:t>
            </a:fld>
            <a:endParaRPr lang="en-US"/>
          </a:p>
        </p:txBody>
      </p:sp>
      <p:sp>
        <p:nvSpPr>
          <p:cNvPr id="5" name="Footer Placeholder 4"/>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4200297038"/>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9EF58C-0E2D-48F2-932B-B83D06450C9F}" type="datetime1">
              <a:rPr lang="en-US" smtClean="0"/>
              <a:t>8/14/2026</a:t>
            </a:fld>
            <a:endParaRPr lang="en-US"/>
          </a:p>
        </p:txBody>
      </p:sp>
      <p:sp>
        <p:nvSpPr>
          <p:cNvPr id="5" name="Footer Placeholder 4"/>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24242656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823721"/>
            <a:ext cx="9464040" cy="3042919"/>
          </a:xfrm>
        </p:spPr>
        <p:txBody>
          <a:bodyPr anchor="b"/>
          <a:lstStyle>
            <a:lvl1pPr>
              <a:defRPr sz="5400"/>
            </a:lvl1pPr>
          </a:lstStyle>
          <a:p>
            <a:r>
              <a:rPr lang="en-US" smtClean="0"/>
              <a:t>Click to edit Master title style</a:t>
            </a:r>
            <a:endParaRPr lang="en-US"/>
          </a:p>
        </p:txBody>
      </p:sp>
      <p:sp>
        <p:nvSpPr>
          <p:cNvPr id="3" name="Text Placeholder 2"/>
          <p:cNvSpPr>
            <a:spLocks noGrp="1"/>
          </p:cNvSpPr>
          <p:nvPr>
            <p:ph type="body" idx="1"/>
          </p:nvPr>
        </p:nvSpPr>
        <p:spPr>
          <a:xfrm>
            <a:off x="748665" y="4895428"/>
            <a:ext cx="9464040" cy="1600199"/>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CA0C6DD-9179-4199-ADC5-B9479E2A0B22}" type="datetime1">
              <a:rPr lang="en-US" smtClean="0"/>
              <a:t>8/14/2026</a:t>
            </a:fld>
            <a:endParaRPr lang="en-US"/>
          </a:p>
        </p:txBody>
      </p:sp>
      <p:sp>
        <p:nvSpPr>
          <p:cNvPr id="5" name="Footer Placeholder 4"/>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1418281403"/>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54380" y="1947333"/>
            <a:ext cx="4663440" cy="46414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554980" y="1947333"/>
            <a:ext cx="4663440" cy="46414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91965F8-1C7A-473E-BD25-8AD8082233A3}" type="datetime1">
              <a:rPr lang="en-US" smtClean="0"/>
              <a:t>8/14/2026</a:t>
            </a:fld>
            <a:endParaRPr lang="en-US"/>
          </a:p>
        </p:txBody>
      </p:sp>
      <p:sp>
        <p:nvSpPr>
          <p:cNvPr id="6" name="Footer Placeholder 5"/>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7" name="Slide Number Placeholder 6"/>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167957599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89467"/>
            <a:ext cx="9464040" cy="1413934"/>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755810" y="1793241"/>
            <a:ext cx="4642008" cy="87883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Edit Master text styles</a:t>
            </a:r>
          </a:p>
        </p:txBody>
      </p:sp>
      <p:sp>
        <p:nvSpPr>
          <p:cNvPr id="4" name="Content Placeholder 3"/>
          <p:cNvSpPr>
            <a:spLocks noGrp="1"/>
          </p:cNvSpPr>
          <p:nvPr>
            <p:ph sz="half" idx="2"/>
          </p:nvPr>
        </p:nvSpPr>
        <p:spPr>
          <a:xfrm>
            <a:off x="755810" y="2672080"/>
            <a:ext cx="4642008" cy="39302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554980" y="1793241"/>
            <a:ext cx="4664869" cy="87883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Edit Master text styles</a:t>
            </a:r>
          </a:p>
        </p:txBody>
      </p:sp>
      <p:sp>
        <p:nvSpPr>
          <p:cNvPr id="6" name="Content Placeholder 5"/>
          <p:cNvSpPr>
            <a:spLocks noGrp="1"/>
          </p:cNvSpPr>
          <p:nvPr>
            <p:ph sz="quarter" idx="4"/>
          </p:nvPr>
        </p:nvSpPr>
        <p:spPr>
          <a:xfrm>
            <a:off x="5554980" y="2672080"/>
            <a:ext cx="4664869" cy="393022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F3A5D3-0ED4-42CF-8AEE-85DA7F4A92C2}" type="datetime1">
              <a:rPr lang="en-US" smtClean="0"/>
              <a:t>8/14/2026</a:t>
            </a:fld>
            <a:endParaRPr lang="en-US"/>
          </a:p>
        </p:txBody>
      </p:sp>
      <p:sp>
        <p:nvSpPr>
          <p:cNvPr id="8" name="Footer Placeholder 7"/>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9" name="Slide Number Placeholder 8"/>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260444197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BC927D-1515-4E24-B8D1-B9EC73C39715}" type="datetime1">
              <a:rPr lang="en-US" smtClean="0"/>
              <a:t>8/14/2026</a:t>
            </a:fld>
            <a:endParaRPr lang="en-US"/>
          </a:p>
        </p:txBody>
      </p:sp>
      <p:sp>
        <p:nvSpPr>
          <p:cNvPr id="4" name="Footer Placeholder 3"/>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5" name="Slide Number Placeholder 4"/>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3385270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8674D5-C56B-4E64-B9FE-785A6667C4C9}" type="datetime1">
              <a:rPr lang="en-US" smtClean="0"/>
              <a:t>8/14/2026</a:t>
            </a:fld>
            <a:endParaRPr lang="en-US"/>
          </a:p>
        </p:txBody>
      </p:sp>
      <p:sp>
        <p:nvSpPr>
          <p:cNvPr id="3" name="Footer Placeholder 2"/>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4" name="Slide Number Placeholder 3"/>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242693971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87680"/>
            <a:ext cx="3539013" cy="1706880"/>
          </a:xfrm>
        </p:spPr>
        <p:txBody>
          <a:bodyPr anchor="b"/>
          <a:lstStyle>
            <a:lvl1pPr>
              <a:defRPr sz="2880"/>
            </a:lvl1pPr>
          </a:lstStyle>
          <a:p>
            <a:r>
              <a:rPr lang="en-US" smtClean="0"/>
              <a:t>Click to edit Master title style</a:t>
            </a:r>
            <a:endParaRPr lang="en-US"/>
          </a:p>
        </p:txBody>
      </p:sp>
      <p:sp>
        <p:nvSpPr>
          <p:cNvPr id="3" name="Content Placeholder 2"/>
          <p:cNvSpPr>
            <a:spLocks noGrp="1"/>
          </p:cNvSpPr>
          <p:nvPr>
            <p:ph idx="1"/>
          </p:nvPr>
        </p:nvSpPr>
        <p:spPr>
          <a:xfrm>
            <a:off x="4664869" y="1053254"/>
            <a:ext cx="5554980" cy="5198533"/>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55810" y="2194560"/>
            <a:ext cx="3539013" cy="4065694"/>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90077C0-42B9-4861-982C-B5DA86DBF345}" type="datetime1">
              <a:rPr lang="en-US" smtClean="0"/>
              <a:t>8/14/2026</a:t>
            </a:fld>
            <a:endParaRPr lang="en-US"/>
          </a:p>
        </p:txBody>
      </p:sp>
      <p:sp>
        <p:nvSpPr>
          <p:cNvPr id="6" name="Footer Placeholder 5"/>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7" name="Slide Number Placeholder 6"/>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3867459744"/>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87680"/>
            <a:ext cx="3539013" cy="1706880"/>
          </a:xfrm>
        </p:spPr>
        <p:txBody>
          <a:bodyPr anchor="b"/>
          <a:lstStyle>
            <a:lvl1pPr>
              <a:defRPr sz="2880"/>
            </a:lvl1pPr>
          </a:lstStyle>
          <a:p>
            <a:r>
              <a:rPr lang="en-US" smtClean="0"/>
              <a:t>Click to edit Master title style</a:t>
            </a:r>
            <a:endParaRPr lang="en-US"/>
          </a:p>
        </p:txBody>
      </p:sp>
      <p:sp>
        <p:nvSpPr>
          <p:cNvPr id="3" name="Picture Placeholder 2"/>
          <p:cNvSpPr>
            <a:spLocks noGrp="1"/>
          </p:cNvSpPr>
          <p:nvPr>
            <p:ph type="pic" idx="1"/>
          </p:nvPr>
        </p:nvSpPr>
        <p:spPr>
          <a:xfrm>
            <a:off x="4664869" y="1053254"/>
            <a:ext cx="5554980" cy="5198533"/>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en-US"/>
          </a:p>
        </p:txBody>
      </p:sp>
      <p:sp>
        <p:nvSpPr>
          <p:cNvPr id="4" name="Text Placeholder 3"/>
          <p:cNvSpPr>
            <a:spLocks noGrp="1"/>
          </p:cNvSpPr>
          <p:nvPr>
            <p:ph type="body" sz="half" idx="2"/>
          </p:nvPr>
        </p:nvSpPr>
        <p:spPr>
          <a:xfrm>
            <a:off x="755810" y="2194560"/>
            <a:ext cx="3539013" cy="4065694"/>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F860FC4-18DB-4FF8-98ED-5F9509653709}" type="datetime1">
              <a:rPr lang="en-US" smtClean="0"/>
              <a:t>8/14/2026</a:t>
            </a:fld>
            <a:endParaRPr lang="en-US"/>
          </a:p>
        </p:txBody>
      </p:sp>
      <p:sp>
        <p:nvSpPr>
          <p:cNvPr id="6" name="Footer Placeholder 5"/>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7" name="Slide Number Placeholder 6"/>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29389578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BA0B99C-88D3-460C-91DF-24D4D243730A}" type="datetime1">
              <a:rPr lang="en-US" smtClean="0"/>
              <a:t>8/14/2026</a:t>
            </a:fld>
            <a:endParaRPr lang="en-US"/>
          </a:p>
        </p:txBody>
      </p:sp>
      <p:sp>
        <p:nvSpPr>
          <p:cNvPr id="5" name="Footer Placeholder 4"/>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1300142551"/>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89467"/>
            <a:ext cx="2366010" cy="619929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54380" y="389467"/>
            <a:ext cx="6960870" cy="619929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8BB0C8-74CA-40FF-BB12-76CC233BF892}" type="datetime1">
              <a:rPr lang="en-US" smtClean="0"/>
              <a:t>8/14/2026</a:t>
            </a:fld>
            <a:endParaRPr lang="en-US"/>
          </a:p>
        </p:txBody>
      </p:sp>
      <p:sp>
        <p:nvSpPr>
          <p:cNvPr id="5" name="Footer Placeholder 4"/>
          <p:cNvSpPr>
            <a:spLocks noGrp="1"/>
          </p:cNvSpPr>
          <p:nvPr>
            <p:ph type="ftr" sz="quarter" idx="11"/>
          </p:nvPr>
        </p:nvSpPr>
        <p:spPr/>
        <p:txBody>
          <a:body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12"/>
          </p:nvPr>
        </p:nvSpPr>
        <p:spPr/>
        <p:txBody>
          <a:bodyPr/>
          <a:lstStyle/>
          <a:p>
            <a:fld id="{6EBD2849-8C76-4783-9124-677A2F41646F}" type="slidenum">
              <a:rPr lang="en-US" smtClean="0"/>
              <a:t>‹#›</a:t>
            </a:fld>
            <a:endParaRPr lang="en-US"/>
          </a:p>
        </p:txBody>
      </p:sp>
    </p:spTree>
    <p:extLst>
      <p:ext uri="{BB962C8B-B14F-4D97-AF65-F5344CB8AC3E}">
        <p14:creationId xmlns:p14="http://schemas.microsoft.com/office/powerpoint/2010/main" val="31019568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89467"/>
            <a:ext cx="9464040" cy="1413934"/>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754380" y="1947333"/>
            <a:ext cx="9464040" cy="464142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754380" y="6780107"/>
            <a:ext cx="2468880" cy="389467"/>
          </a:xfrm>
          <a:prstGeom prst="rect">
            <a:avLst/>
          </a:prstGeom>
        </p:spPr>
        <p:txBody>
          <a:bodyPr vert="horz" lIns="91440" tIns="45720" rIns="91440" bIns="45720" rtlCol="0" anchor="ctr"/>
          <a:lstStyle>
            <a:lvl1pPr algn="l">
              <a:defRPr sz="1080">
                <a:solidFill>
                  <a:schemeClr val="tx1">
                    <a:tint val="75000"/>
                  </a:schemeClr>
                </a:solidFill>
              </a:defRPr>
            </a:lvl1pPr>
          </a:lstStyle>
          <a:p>
            <a:fld id="{424284ED-EA69-4786-B7D8-3D7807B20BDD}" type="datetime1">
              <a:rPr lang="en-US" smtClean="0"/>
              <a:t>8/14/2026</a:t>
            </a:fld>
            <a:endParaRPr lang="en-US"/>
          </a:p>
        </p:txBody>
      </p:sp>
      <p:sp>
        <p:nvSpPr>
          <p:cNvPr id="5" name="Footer Placeholder 4"/>
          <p:cNvSpPr>
            <a:spLocks noGrp="1"/>
          </p:cNvSpPr>
          <p:nvPr>
            <p:ph type="ftr" sz="quarter" idx="3"/>
          </p:nvPr>
        </p:nvSpPr>
        <p:spPr>
          <a:xfrm>
            <a:off x="3634740" y="6780107"/>
            <a:ext cx="3703320" cy="389467"/>
          </a:xfrm>
          <a:prstGeom prst="rect">
            <a:avLst/>
          </a:prstGeom>
        </p:spPr>
        <p:txBody>
          <a:bodyPr vert="horz" lIns="91440" tIns="45720" rIns="91440" bIns="45720" rtlCol="0" anchor="ctr"/>
          <a:lstStyle>
            <a:lvl1pPr algn="ctr">
              <a:defRPr sz="1080">
                <a:solidFill>
                  <a:schemeClr val="tx1">
                    <a:tint val="75000"/>
                  </a:schemeClr>
                </a:solidFill>
              </a:defRPr>
            </a:lvl1pPr>
          </a:lstStyle>
          <a:p>
            <a:r>
              <a:rPr lang="en-US" smtClean="0"/>
              <a:t>Md. Shoaib Ahmed, Chemistry Teacher.                                                         The Sylhet Khajanchibari International School &amp; College</a:t>
            </a:r>
            <a:endParaRPr lang="en-US"/>
          </a:p>
        </p:txBody>
      </p:sp>
      <p:sp>
        <p:nvSpPr>
          <p:cNvPr id="6" name="Slide Number Placeholder 5"/>
          <p:cNvSpPr>
            <a:spLocks noGrp="1"/>
          </p:cNvSpPr>
          <p:nvPr>
            <p:ph type="sldNum" sz="quarter" idx="4"/>
          </p:nvPr>
        </p:nvSpPr>
        <p:spPr>
          <a:xfrm>
            <a:off x="7749540" y="6780107"/>
            <a:ext cx="2468880" cy="389467"/>
          </a:xfrm>
          <a:prstGeom prst="rect">
            <a:avLst/>
          </a:prstGeom>
        </p:spPr>
        <p:txBody>
          <a:bodyPr vert="horz" lIns="91440" tIns="45720" rIns="91440" bIns="45720" rtlCol="0" anchor="ctr"/>
          <a:lstStyle>
            <a:lvl1pPr algn="r">
              <a:defRPr sz="1080">
                <a:solidFill>
                  <a:schemeClr val="tx1">
                    <a:tint val="75000"/>
                  </a:schemeClr>
                </a:solidFill>
              </a:defRPr>
            </a:lvl1pPr>
          </a:lstStyle>
          <a:p>
            <a:fld id="{6EBD2849-8C76-4783-9124-677A2F41646F}" type="slidenum">
              <a:rPr lang="en-US" smtClean="0"/>
              <a:t>‹#›</a:t>
            </a:fld>
            <a:endParaRPr lang="en-US"/>
          </a:p>
        </p:txBody>
      </p:sp>
    </p:spTree>
    <p:extLst>
      <p:ext uri="{BB962C8B-B14F-4D97-AF65-F5344CB8AC3E}">
        <p14:creationId xmlns:p14="http://schemas.microsoft.com/office/powerpoint/2010/main" val="192388744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hf sldNum="0" hdr="0" dt="0"/>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9517" y="192927"/>
            <a:ext cx="6620074" cy="1133856"/>
          </a:xfrm>
        </p:spPr>
        <p:txBody>
          <a:bodyPr>
            <a:normAutofit fontScale="90000"/>
          </a:bodyPr>
          <a:lstStyle/>
          <a:p>
            <a:r>
              <a:rPr lang="en-US" sz="8534" dirty="0" smtClean="0">
                <a:ln w="0"/>
                <a:effectLst>
                  <a:outerShdw blurRad="38100" dist="19050" dir="2700000" algn="tl" rotWithShape="0">
                    <a:schemeClr val="dk1">
                      <a:alpha val="40000"/>
                    </a:schemeClr>
                  </a:outerShdw>
                </a:effectLst>
              </a:rPr>
              <a:t>Welcome </a:t>
            </a:r>
            <a:r>
              <a:rPr lang="en-US" sz="8534" dirty="0">
                <a:ln w="0"/>
                <a:effectLst>
                  <a:outerShdw blurRad="38100" dist="19050" dir="2700000" algn="tl" rotWithShape="0">
                    <a:schemeClr val="dk1">
                      <a:alpha val="40000"/>
                    </a:schemeClr>
                  </a:outerShdw>
                </a:effectLst>
              </a:rPr>
              <a:t>!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8506" y="1326783"/>
            <a:ext cx="7522095" cy="5559773"/>
          </a:xfrm>
          <a:prstGeom prst="rect">
            <a:avLst/>
          </a:prstGeom>
        </p:spPr>
      </p:pic>
    </p:spTree>
    <p:extLst>
      <p:ext uri="{BB962C8B-B14F-4D97-AF65-F5344CB8AC3E}">
        <p14:creationId xmlns:p14="http://schemas.microsoft.com/office/powerpoint/2010/main" val="179061209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80">
                                          <p:stCondLst>
                                            <p:cond delay="0"/>
                                          </p:stCondLst>
                                        </p:cTn>
                                        <p:tgtEl>
                                          <p:spTgt spid="2"/>
                                        </p:tgtEl>
                                      </p:cBhvr>
                                    </p:animEffect>
                                    <p:anim calcmode="lin" valueType="num">
                                      <p:cBhvr>
                                        <p:cTn id="15"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0" dur="26">
                                          <p:stCondLst>
                                            <p:cond delay="650"/>
                                          </p:stCondLst>
                                        </p:cTn>
                                        <p:tgtEl>
                                          <p:spTgt spid="2"/>
                                        </p:tgtEl>
                                      </p:cBhvr>
                                      <p:to x="100000" y="60000"/>
                                    </p:animScale>
                                    <p:animScale>
                                      <p:cBhvr>
                                        <p:cTn id="21" dur="166" decel="50000">
                                          <p:stCondLst>
                                            <p:cond delay="676"/>
                                          </p:stCondLst>
                                        </p:cTn>
                                        <p:tgtEl>
                                          <p:spTgt spid="2"/>
                                        </p:tgtEl>
                                      </p:cBhvr>
                                      <p:to x="100000" y="100000"/>
                                    </p:animScale>
                                    <p:animScale>
                                      <p:cBhvr>
                                        <p:cTn id="22" dur="26">
                                          <p:stCondLst>
                                            <p:cond delay="1312"/>
                                          </p:stCondLst>
                                        </p:cTn>
                                        <p:tgtEl>
                                          <p:spTgt spid="2"/>
                                        </p:tgtEl>
                                      </p:cBhvr>
                                      <p:to x="100000" y="80000"/>
                                    </p:animScale>
                                    <p:animScale>
                                      <p:cBhvr>
                                        <p:cTn id="23" dur="166" decel="50000">
                                          <p:stCondLst>
                                            <p:cond delay="1338"/>
                                          </p:stCondLst>
                                        </p:cTn>
                                        <p:tgtEl>
                                          <p:spTgt spid="2"/>
                                        </p:tgtEl>
                                      </p:cBhvr>
                                      <p:to x="100000" y="100000"/>
                                    </p:animScale>
                                    <p:animScale>
                                      <p:cBhvr>
                                        <p:cTn id="24" dur="26">
                                          <p:stCondLst>
                                            <p:cond delay="1642"/>
                                          </p:stCondLst>
                                        </p:cTn>
                                        <p:tgtEl>
                                          <p:spTgt spid="2"/>
                                        </p:tgtEl>
                                      </p:cBhvr>
                                      <p:to x="100000" y="90000"/>
                                    </p:animScale>
                                    <p:animScale>
                                      <p:cBhvr>
                                        <p:cTn id="25" dur="166" decel="50000">
                                          <p:stCondLst>
                                            <p:cond delay="1668"/>
                                          </p:stCondLst>
                                        </p:cTn>
                                        <p:tgtEl>
                                          <p:spTgt spid="2"/>
                                        </p:tgtEl>
                                      </p:cBhvr>
                                      <p:to x="100000" y="100000"/>
                                    </p:animScale>
                                    <p:animScale>
                                      <p:cBhvr>
                                        <p:cTn id="26" dur="26">
                                          <p:stCondLst>
                                            <p:cond delay="1808"/>
                                          </p:stCondLst>
                                        </p:cTn>
                                        <p:tgtEl>
                                          <p:spTgt spid="2"/>
                                        </p:tgtEl>
                                      </p:cBhvr>
                                      <p:to x="100000" y="95000"/>
                                    </p:animScale>
                                    <p:animScale>
                                      <p:cBhvr>
                                        <p:cTn id="27"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13985" y="350727"/>
            <a:ext cx="4459264"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smtClean="0">
                <a:ln>
                  <a:noFill/>
                </a:ln>
                <a:solidFill>
                  <a:prstClr val="black"/>
                </a:solidFill>
                <a:effectLst/>
                <a:uLnTx/>
                <a:uFillTx/>
                <a:latin typeface="Calibri" panose="020F0502020204030204"/>
                <a:ea typeface="+mn-ea"/>
                <a:cs typeface="+mn-cs"/>
              </a:rPr>
              <a:t>Teacher’s Introduction </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p:cNvSpPr txBox="1"/>
          <p:nvPr/>
        </p:nvSpPr>
        <p:spPr>
          <a:xfrm>
            <a:off x="626300" y="4885151"/>
            <a:ext cx="5331155" cy="175432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Md. </a:t>
            </a:r>
            <a:r>
              <a:rPr kumimoji="0" lang="en-US" sz="1800" b="1" i="0" u="none" strike="noStrike" kern="1200" cap="none" spc="0" normalizeH="0" baseline="0" noProof="0" dirty="0" err="1" smtClean="0">
                <a:ln>
                  <a:noFill/>
                </a:ln>
                <a:solidFill>
                  <a:prstClr val="black"/>
                </a:solidFill>
                <a:effectLst/>
                <a:uLnTx/>
                <a:uFillTx/>
                <a:latin typeface="Calibri" panose="020F0502020204030204"/>
                <a:ea typeface="+mn-ea"/>
                <a:cs typeface="+mn-cs"/>
              </a:rPr>
              <a:t>Shoaib</a:t>
            </a:r>
            <a:r>
              <a:rPr kumimoji="0" lang="en-US" sz="1800" b="1" i="0" u="none" strike="noStrike" kern="1200" cap="none" spc="0" normalizeH="0" baseline="0" noProof="0" dirty="0" smtClean="0">
                <a:ln>
                  <a:noFill/>
                </a:ln>
                <a:solidFill>
                  <a:prstClr val="black"/>
                </a:solidFill>
                <a:effectLst/>
                <a:uLnTx/>
                <a:uFillTx/>
                <a:latin typeface="Calibri" panose="020F0502020204030204"/>
                <a:ea typeface="+mn-ea"/>
                <a:cs typeface="+mn-cs"/>
              </a:rPr>
              <a:t> Ahmed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smtClean="0">
                <a:ln>
                  <a:noFill/>
                </a:ln>
                <a:solidFill>
                  <a:prstClr val="black"/>
                </a:solidFill>
                <a:effectLst/>
                <a:uLnTx/>
                <a:uFillTx/>
                <a:latin typeface="Calibri" panose="020F0502020204030204"/>
                <a:ea typeface="+mn-ea"/>
                <a:cs typeface="+mn-cs"/>
              </a:rPr>
              <a:t>B.Sc</a:t>
            </a:r>
            <a:r>
              <a:rPr kumimoji="0" lang="en-US" sz="10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000" b="1" i="0" u="none" strike="noStrike" kern="1200" cap="none" spc="0" normalizeH="0" baseline="0" noProof="0" dirty="0" err="1" smtClean="0">
                <a:ln>
                  <a:noFill/>
                </a:ln>
                <a:solidFill>
                  <a:prstClr val="black"/>
                </a:solidFill>
                <a:effectLst/>
                <a:uLnTx/>
                <a:uFillTx/>
                <a:latin typeface="Calibri" panose="020F0502020204030204"/>
                <a:ea typeface="+mn-ea"/>
                <a:cs typeface="+mn-cs"/>
              </a:rPr>
              <a:t>Honours</a:t>
            </a:r>
            <a:r>
              <a:rPr kumimoji="0" lang="en-US" sz="1000" b="1" i="0" u="none" strike="noStrike" kern="1200" cap="none" spc="0" normalizeH="0" baseline="0" noProof="0" dirty="0" smtClean="0">
                <a:ln>
                  <a:noFill/>
                </a:ln>
                <a:solidFill>
                  <a:prstClr val="black"/>
                </a:solidFill>
                <a:effectLst/>
                <a:uLnTx/>
                <a:uFillTx/>
                <a:latin typeface="Calibri" panose="020F0502020204030204"/>
                <a:ea typeface="+mn-ea"/>
                <a:cs typeface="+mn-cs"/>
              </a:rPr>
              <a:t>), M.Sc.(Chemistry) from SUST,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smtClean="0">
                <a:ln>
                  <a:noFill/>
                </a:ln>
                <a:solidFill>
                  <a:prstClr val="black"/>
                </a:solidFill>
                <a:effectLst/>
                <a:uLnTx/>
                <a:uFillTx/>
                <a:latin typeface="Calibri" panose="020F0502020204030204"/>
                <a:ea typeface="+mn-ea"/>
                <a:cs typeface="+mn-cs"/>
              </a:rPr>
              <a:t>PGD in IT from IICT, SUST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smtClean="0">
                <a:ln>
                  <a:noFill/>
                </a:ln>
                <a:solidFill>
                  <a:prstClr val="black"/>
                </a:solidFill>
                <a:effectLst/>
                <a:uLnTx/>
                <a:uFillTx/>
                <a:latin typeface="Calibri" panose="020F0502020204030204"/>
                <a:ea typeface="+mn-ea"/>
                <a:cs typeface="+mn-cs"/>
              </a:rPr>
              <a:t>BEd</a:t>
            </a:r>
            <a:r>
              <a:rPr kumimoji="0" lang="en-US" sz="1000" b="1" i="0" u="none" strike="noStrike" kern="1200" cap="none" spc="0" normalizeH="0" baseline="0" noProof="0" dirty="0" smtClean="0">
                <a:ln>
                  <a:noFill/>
                </a:ln>
                <a:solidFill>
                  <a:prstClr val="black"/>
                </a:solidFill>
                <a:effectLst/>
                <a:uLnTx/>
                <a:uFillTx/>
                <a:latin typeface="Calibri" panose="020F0502020204030204"/>
                <a:ea typeface="+mn-ea"/>
                <a:cs typeface="+mn-cs"/>
              </a:rPr>
              <a:t> from Bangladesh Open University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Chemistry Teacher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The </a:t>
            </a:r>
            <a:r>
              <a:rPr kumimoji="0" lang="en-US" sz="1400" b="1" i="0" u="none" strike="noStrike" kern="1200" cap="none" spc="0" normalizeH="0" baseline="0" noProof="0" dirty="0" err="1" smtClean="0">
                <a:ln>
                  <a:noFill/>
                </a:ln>
                <a:solidFill>
                  <a:prstClr val="black"/>
                </a:solidFill>
                <a:effectLst/>
                <a:uLnTx/>
                <a:uFillTx/>
                <a:latin typeface="Calibri" panose="020F0502020204030204"/>
                <a:ea typeface="+mn-ea"/>
                <a:cs typeface="+mn-cs"/>
              </a:rPr>
              <a:t>Sylhet</a:t>
            </a: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 </a:t>
            </a:r>
            <a:r>
              <a:rPr kumimoji="0" lang="en-US" sz="1400" b="1" i="0" u="none" strike="noStrike" kern="1200" cap="none" spc="0" normalizeH="0" baseline="0" noProof="0" dirty="0" err="1" smtClean="0">
                <a:ln>
                  <a:noFill/>
                </a:ln>
                <a:solidFill>
                  <a:prstClr val="black"/>
                </a:solidFill>
                <a:effectLst/>
                <a:uLnTx/>
                <a:uFillTx/>
                <a:latin typeface="Calibri" panose="020F0502020204030204"/>
                <a:ea typeface="+mn-ea"/>
                <a:cs typeface="+mn-cs"/>
              </a:rPr>
              <a:t>Khajanchibari</a:t>
            </a: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 International School &amp; College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smtClean="0">
                <a:ln>
                  <a:noFill/>
                </a:ln>
                <a:solidFill>
                  <a:prstClr val="black"/>
                </a:solidFill>
                <a:effectLst/>
                <a:uLnTx/>
                <a:uFillTx/>
                <a:latin typeface="Calibri" panose="020F0502020204030204"/>
                <a:ea typeface="+mn-ea"/>
                <a:cs typeface="+mn-cs"/>
              </a:rPr>
              <a:t>Email: shoaibchemistrysust@gmail.com</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 name="Straight Arrow Connector 7"/>
          <p:cNvCxnSpPr/>
          <p:nvPr/>
        </p:nvCxnSpPr>
        <p:spPr>
          <a:xfrm>
            <a:off x="5436295" y="1725005"/>
            <a:ext cx="0" cy="248374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p:cNvCxnSpPr/>
          <p:nvPr/>
        </p:nvCxnSpPr>
        <p:spPr>
          <a:xfrm flipH="1">
            <a:off x="5574082" y="1615858"/>
            <a:ext cx="12526" cy="2802243"/>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5" name="TextBox 14"/>
          <p:cNvSpPr txBox="1"/>
          <p:nvPr/>
        </p:nvSpPr>
        <p:spPr>
          <a:xfrm>
            <a:off x="6228966" y="2262654"/>
            <a:ext cx="3331924"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smtClean="0">
                <a:ln>
                  <a:noFill/>
                </a:ln>
                <a:solidFill>
                  <a:prstClr val="black"/>
                </a:solidFill>
                <a:effectLst/>
                <a:uLnTx/>
                <a:uFillTx/>
                <a:latin typeface="Calibri" panose="020F0502020204030204"/>
                <a:ea typeface="+mn-ea"/>
                <a:cs typeface="+mn-cs"/>
              </a:rPr>
              <a:t>Lesson’s Introduction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Box 11"/>
          <p:cNvSpPr txBox="1"/>
          <p:nvPr/>
        </p:nvSpPr>
        <p:spPr>
          <a:xfrm>
            <a:off x="6228966" y="2966875"/>
            <a:ext cx="3550334" cy="172354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Topic: Isomerism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Class Level:  HSC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Subject: Chemistry 2</a:t>
            </a:r>
            <a:r>
              <a:rPr kumimoji="0" lang="en-US" sz="1400" b="1" i="0" u="none" strike="noStrike" kern="1200" cap="none" spc="0" normalizeH="0" baseline="30000" noProof="0" dirty="0" smtClean="0">
                <a:ln>
                  <a:noFill/>
                </a:ln>
                <a:solidFill>
                  <a:prstClr val="black"/>
                </a:solidFill>
                <a:effectLst/>
                <a:uLnTx/>
                <a:uFillTx/>
                <a:latin typeface="Calibri" panose="020F0502020204030204"/>
                <a:ea typeface="+mn-ea"/>
                <a:cs typeface="+mn-cs"/>
              </a:rPr>
              <a:t>nd</a:t>
            </a: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 Paper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Chapter :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smtClean="0">
                <a:ln>
                  <a:noFill/>
                </a:ln>
                <a:solidFill>
                  <a:prstClr val="black"/>
                </a:solidFill>
                <a:effectLst/>
                <a:uLnTx/>
                <a:uFillTx/>
                <a:latin typeface="Calibri" panose="020F0502020204030204"/>
                <a:ea typeface="+mn-ea"/>
                <a:cs typeface="+mn-cs"/>
              </a:rPr>
              <a:t>Chapter Title: Organic Chemistry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312" y="935503"/>
            <a:ext cx="5025188" cy="3373262"/>
          </a:xfrm>
          <a:prstGeom prst="rect">
            <a:avLst/>
          </a:prstGeom>
        </p:spPr>
      </p:pic>
    </p:spTree>
    <p:extLst>
      <p:ext uri="{BB962C8B-B14F-4D97-AF65-F5344CB8AC3E}">
        <p14:creationId xmlns:p14="http://schemas.microsoft.com/office/powerpoint/2010/main" val="2839172592"/>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anim calcmode="lin" valueType="num">
                                      <p:cBhvr>
                                        <p:cTn id="33" dur="1000" fill="hold"/>
                                        <p:tgtEl>
                                          <p:spTgt spid="6"/>
                                        </p:tgtEl>
                                        <p:attrNameLst>
                                          <p:attrName>ppt_x</p:attrName>
                                        </p:attrNameLst>
                                      </p:cBhvr>
                                      <p:tavLst>
                                        <p:tav tm="0">
                                          <p:val>
                                            <p:strVal val="#ppt_x"/>
                                          </p:val>
                                        </p:tav>
                                        <p:tav tm="100000">
                                          <p:val>
                                            <p:strVal val="#ppt_x"/>
                                          </p:val>
                                        </p:tav>
                                      </p:tavLst>
                                    </p:anim>
                                    <p:anim calcmode="lin" valueType="num">
                                      <p:cBhvr>
                                        <p:cTn id="3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down)">
                                      <p:cBhvr>
                                        <p:cTn id="39" dur="580">
                                          <p:stCondLst>
                                            <p:cond delay="0"/>
                                          </p:stCondLst>
                                        </p:cTn>
                                        <p:tgtEl>
                                          <p:spTgt spid="15"/>
                                        </p:tgtEl>
                                      </p:cBhvr>
                                    </p:animEffect>
                                    <p:anim calcmode="lin" valueType="num">
                                      <p:cBhvr>
                                        <p:cTn id="40"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45" dur="26">
                                          <p:stCondLst>
                                            <p:cond delay="650"/>
                                          </p:stCondLst>
                                        </p:cTn>
                                        <p:tgtEl>
                                          <p:spTgt spid="15"/>
                                        </p:tgtEl>
                                      </p:cBhvr>
                                      <p:to x="100000" y="60000"/>
                                    </p:animScale>
                                    <p:animScale>
                                      <p:cBhvr>
                                        <p:cTn id="46" dur="166" decel="50000">
                                          <p:stCondLst>
                                            <p:cond delay="676"/>
                                          </p:stCondLst>
                                        </p:cTn>
                                        <p:tgtEl>
                                          <p:spTgt spid="15"/>
                                        </p:tgtEl>
                                      </p:cBhvr>
                                      <p:to x="100000" y="100000"/>
                                    </p:animScale>
                                    <p:animScale>
                                      <p:cBhvr>
                                        <p:cTn id="47" dur="26">
                                          <p:stCondLst>
                                            <p:cond delay="1312"/>
                                          </p:stCondLst>
                                        </p:cTn>
                                        <p:tgtEl>
                                          <p:spTgt spid="15"/>
                                        </p:tgtEl>
                                      </p:cBhvr>
                                      <p:to x="100000" y="80000"/>
                                    </p:animScale>
                                    <p:animScale>
                                      <p:cBhvr>
                                        <p:cTn id="48" dur="166" decel="50000">
                                          <p:stCondLst>
                                            <p:cond delay="1338"/>
                                          </p:stCondLst>
                                        </p:cTn>
                                        <p:tgtEl>
                                          <p:spTgt spid="15"/>
                                        </p:tgtEl>
                                      </p:cBhvr>
                                      <p:to x="100000" y="100000"/>
                                    </p:animScale>
                                    <p:animScale>
                                      <p:cBhvr>
                                        <p:cTn id="49" dur="26">
                                          <p:stCondLst>
                                            <p:cond delay="1642"/>
                                          </p:stCondLst>
                                        </p:cTn>
                                        <p:tgtEl>
                                          <p:spTgt spid="15"/>
                                        </p:tgtEl>
                                      </p:cBhvr>
                                      <p:to x="100000" y="90000"/>
                                    </p:animScale>
                                    <p:animScale>
                                      <p:cBhvr>
                                        <p:cTn id="50" dur="166" decel="50000">
                                          <p:stCondLst>
                                            <p:cond delay="1668"/>
                                          </p:stCondLst>
                                        </p:cTn>
                                        <p:tgtEl>
                                          <p:spTgt spid="15"/>
                                        </p:tgtEl>
                                      </p:cBhvr>
                                      <p:to x="100000" y="100000"/>
                                    </p:animScale>
                                    <p:animScale>
                                      <p:cBhvr>
                                        <p:cTn id="51" dur="26">
                                          <p:stCondLst>
                                            <p:cond delay="1808"/>
                                          </p:stCondLst>
                                        </p:cTn>
                                        <p:tgtEl>
                                          <p:spTgt spid="15"/>
                                        </p:tgtEl>
                                      </p:cBhvr>
                                      <p:to x="100000" y="95000"/>
                                    </p:animScale>
                                    <p:animScale>
                                      <p:cBhvr>
                                        <p:cTn id="52" dur="166" decel="50000">
                                          <p:stCondLst>
                                            <p:cond delay="1834"/>
                                          </p:stCondLst>
                                        </p:cTn>
                                        <p:tgtEl>
                                          <p:spTgt spid="15"/>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additive="base">
                                        <p:cTn id="57" dur="500" fill="hold"/>
                                        <p:tgtEl>
                                          <p:spTgt spid="12"/>
                                        </p:tgtEl>
                                        <p:attrNameLst>
                                          <p:attrName>ppt_x</p:attrName>
                                        </p:attrNameLst>
                                      </p:cBhvr>
                                      <p:tavLst>
                                        <p:tav tm="0">
                                          <p:val>
                                            <p:strVal val="#ppt_x"/>
                                          </p:val>
                                        </p:tav>
                                        <p:tav tm="100000">
                                          <p:val>
                                            <p:strVal val="#ppt_x"/>
                                          </p:val>
                                        </p:tav>
                                      </p:tavLst>
                                    </p:anim>
                                    <p:anim calcmode="lin" valueType="num">
                                      <p:cBhvr additive="base">
                                        <p:cTn id="5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5"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933378" y="955851"/>
            <a:ext cx="7603299" cy="646331"/>
          </a:xfrm>
          <a:prstGeom prst="rect">
            <a:avLst/>
          </a:prstGeom>
          <a:solidFill>
            <a:srgbClr val="FFFF00"/>
          </a:solidFill>
        </p:spPr>
        <p:txBody>
          <a:bodyPr wrap="square" rtlCol="0">
            <a:spAutoFit/>
          </a:bodyPr>
          <a:lstStyle/>
          <a:p>
            <a:r>
              <a:rPr lang="en-US" sz="3600" dirty="0" smtClean="0"/>
              <a:t>Learning objectives</a:t>
            </a:r>
            <a:endParaRPr lang="en-US" sz="3600" dirty="0"/>
          </a:p>
        </p:txBody>
      </p:sp>
      <p:sp>
        <p:nvSpPr>
          <p:cNvPr id="2" name="TextBox 1"/>
          <p:cNvSpPr txBox="1"/>
          <p:nvPr/>
        </p:nvSpPr>
        <p:spPr>
          <a:xfrm>
            <a:off x="1127337" y="2296641"/>
            <a:ext cx="8155207" cy="523220"/>
          </a:xfrm>
          <a:prstGeom prst="rect">
            <a:avLst/>
          </a:prstGeom>
          <a:noFill/>
        </p:spPr>
        <p:txBody>
          <a:bodyPr wrap="square" rtlCol="0">
            <a:spAutoFit/>
          </a:bodyPr>
          <a:lstStyle/>
          <a:p>
            <a:r>
              <a:rPr lang="en-US" sz="2800" dirty="0" smtClean="0"/>
              <a:t>After this lesson, learners will be able to:</a:t>
            </a:r>
            <a:r>
              <a:rPr lang="en-US" sz="2800" dirty="0" smtClean="0">
                <a:solidFill>
                  <a:schemeClr val="bg1"/>
                </a:solidFill>
              </a:rPr>
              <a:t>-</a:t>
            </a:r>
            <a:endParaRPr lang="en-US" sz="2800" dirty="0">
              <a:solidFill>
                <a:schemeClr val="bg1"/>
              </a:solidFill>
            </a:endParaRPr>
          </a:p>
        </p:txBody>
      </p:sp>
      <p:sp>
        <p:nvSpPr>
          <p:cNvPr id="7" name="TextBox 6"/>
          <p:cNvSpPr txBox="1"/>
          <p:nvPr/>
        </p:nvSpPr>
        <p:spPr>
          <a:xfrm>
            <a:off x="1127337" y="2905012"/>
            <a:ext cx="4594588" cy="461665"/>
          </a:xfrm>
          <a:prstGeom prst="rect">
            <a:avLst/>
          </a:prstGeom>
          <a:noFill/>
        </p:spPr>
        <p:txBody>
          <a:bodyPr wrap="square" rtlCol="0">
            <a:spAutoFit/>
          </a:bodyPr>
          <a:lstStyle/>
          <a:p>
            <a:r>
              <a:rPr lang="en-US" sz="2400" dirty="0" smtClean="0">
                <a:solidFill>
                  <a:schemeClr val="tx1">
                    <a:lumMod val="85000"/>
                    <a:lumOff val="15000"/>
                  </a:schemeClr>
                </a:solidFill>
              </a:rPr>
              <a:t>1. </a:t>
            </a:r>
            <a:r>
              <a:rPr lang="en-US" sz="2400" dirty="0" smtClean="0"/>
              <a:t>define isomerism</a:t>
            </a:r>
            <a:r>
              <a:rPr lang="en-US" sz="2400" dirty="0" smtClean="0">
                <a:solidFill>
                  <a:schemeClr val="tx1">
                    <a:lumMod val="85000"/>
                    <a:lumOff val="15000"/>
                  </a:schemeClr>
                </a:solidFill>
              </a:rPr>
              <a:t> </a:t>
            </a:r>
            <a:endParaRPr lang="en-US" sz="2400" dirty="0">
              <a:solidFill>
                <a:schemeClr val="tx1">
                  <a:lumMod val="85000"/>
                  <a:lumOff val="15000"/>
                </a:schemeClr>
              </a:solidFill>
            </a:endParaRPr>
          </a:p>
        </p:txBody>
      </p:sp>
      <p:sp>
        <p:nvSpPr>
          <p:cNvPr id="8" name="TextBox 7"/>
          <p:cNvSpPr txBox="1"/>
          <p:nvPr/>
        </p:nvSpPr>
        <p:spPr>
          <a:xfrm>
            <a:off x="1127337" y="3513383"/>
            <a:ext cx="4954808" cy="461665"/>
          </a:xfrm>
          <a:prstGeom prst="rect">
            <a:avLst/>
          </a:prstGeom>
          <a:noFill/>
        </p:spPr>
        <p:txBody>
          <a:bodyPr wrap="square" rtlCol="0">
            <a:spAutoFit/>
          </a:bodyPr>
          <a:lstStyle/>
          <a:p>
            <a:r>
              <a:rPr lang="en-US" sz="2400" dirty="0">
                <a:solidFill>
                  <a:schemeClr val="tx1">
                    <a:lumMod val="85000"/>
                    <a:lumOff val="15000"/>
                  </a:schemeClr>
                </a:solidFill>
              </a:rPr>
              <a:t>2</a:t>
            </a:r>
            <a:r>
              <a:rPr lang="en-US" sz="2400" dirty="0" smtClean="0">
                <a:solidFill>
                  <a:schemeClr val="tx1">
                    <a:lumMod val="85000"/>
                    <a:lumOff val="15000"/>
                  </a:schemeClr>
                </a:solidFill>
              </a:rPr>
              <a:t>. </a:t>
            </a:r>
            <a:r>
              <a:rPr lang="en-US" sz="2400" dirty="0" smtClean="0"/>
              <a:t>identify the types of isomerism</a:t>
            </a:r>
            <a:endParaRPr lang="en-US" sz="2400" dirty="0">
              <a:solidFill>
                <a:schemeClr val="tx1">
                  <a:lumMod val="85000"/>
                  <a:lumOff val="15000"/>
                </a:schemeClr>
              </a:solidFill>
            </a:endParaRPr>
          </a:p>
        </p:txBody>
      </p:sp>
      <p:sp>
        <p:nvSpPr>
          <p:cNvPr id="9" name="TextBox 8"/>
          <p:cNvSpPr txBox="1"/>
          <p:nvPr/>
        </p:nvSpPr>
        <p:spPr>
          <a:xfrm>
            <a:off x="1127337" y="4134027"/>
            <a:ext cx="6575790" cy="461665"/>
          </a:xfrm>
          <a:prstGeom prst="rect">
            <a:avLst/>
          </a:prstGeom>
          <a:noFill/>
        </p:spPr>
        <p:txBody>
          <a:bodyPr wrap="square" rtlCol="0">
            <a:spAutoFit/>
          </a:bodyPr>
          <a:lstStyle/>
          <a:p>
            <a:r>
              <a:rPr lang="en-US" sz="2400" dirty="0">
                <a:solidFill>
                  <a:schemeClr val="tx1">
                    <a:lumMod val="85000"/>
                    <a:lumOff val="15000"/>
                  </a:schemeClr>
                </a:solidFill>
              </a:rPr>
              <a:t>3</a:t>
            </a:r>
            <a:r>
              <a:rPr lang="en-US" sz="2400" dirty="0" smtClean="0">
                <a:solidFill>
                  <a:schemeClr val="tx1">
                    <a:lumMod val="85000"/>
                    <a:lumOff val="15000"/>
                  </a:schemeClr>
                </a:solidFill>
              </a:rPr>
              <a:t>. </a:t>
            </a:r>
            <a:r>
              <a:rPr lang="en-US" sz="2400" dirty="0" smtClean="0"/>
              <a:t>explain the different types of isomerism</a:t>
            </a:r>
            <a:endParaRPr lang="en-US" sz="2400" dirty="0">
              <a:solidFill>
                <a:schemeClr val="tx1">
                  <a:lumMod val="85000"/>
                  <a:lumOff val="15000"/>
                </a:schemeClr>
              </a:solidFill>
            </a:endParaRPr>
          </a:p>
        </p:txBody>
      </p:sp>
      <p:sp>
        <p:nvSpPr>
          <p:cNvPr id="10" name="Footer Placeholder 3"/>
          <p:cNvSpPr>
            <a:spLocks noGrp="1"/>
          </p:cNvSpPr>
          <p:nvPr>
            <p:ph type="ftr" sz="quarter" idx="11"/>
          </p:nvPr>
        </p:nvSpPr>
        <p:spPr>
          <a:xfrm>
            <a:off x="2826327" y="6780108"/>
            <a:ext cx="5519992" cy="389467"/>
          </a:xfrm>
        </p:spPr>
        <p:txBody>
          <a:bodyPr/>
          <a:lstStyle/>
          <a:p>
            <a:r>
              <a:rPr lang="en-US" dirty="0" smtClean="0"/>
              <a:t>Md. </a:t>
            </a:r>
            <a:r>
              <a:rPr lang="en-US" dirty="0" err="1" smtClean="0"/>
              <a:t>Shoaib</a:t>
            </a:r>
            <a:r>
              <a:rPr lang="en-US" dirty="0" smtClean="0"/>
              <a:t> Ahmed, Chemistry Teacher.                                                       </a:t>
            </a:r>
          </a:p>
          <a:p>
            <a:r>
              <a:rPr lang="en-US" dirty="0" smtClean="0"/>
              <a:t>  The Sylhet </a:t>
            </a:r>
            <a:r>
              <a:rPr lang="en-US" dirty="0" err="1" smtClean="0"/>
              <a:t>Khajanchibari</a:t>
            </a:r>
            <a:r>
              <a:rPr lang="en-US" dirty="0" smtClean="0"/>
              <a:t> International School &amp; College</a:t>
            </a:r>
            <a:endParaRPr lang="en-US" dirty="0"/>
          </a:p>
        </p:txBody>
      </p:sp>
    </p:spTree>
    <p:extLst>
      <p:ext uri="{BB962C8B-B14F-4D97-AF65-F5344CB8AC3E}">
        <p14:creationId xmlns:p14="http://schemas.microsoft.com/office/powerpoint/2010/main" val="331779424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826327" y="6780108"/>
            <a:ext cx="5519992" cy="389467"/>
          </a:xfrm>
        </p:spPr>
        <p:txBody>
          <a:bodyPr/>
          <a:lstStyle/>
          <a:p>
            <a:r>
              <a:rPr lang="en-US" dirty="0" smtClean="0"/>
              <a:t>Md. </a:t>
            </a:r>
            <a:r>
              <a:rPr lang="en-US" dirty="0" err="1" smtClean="0"/>
              <a:t>Shoaib</a:t>
            </a:r>
            <a:r>
              <a:rPr lang="en-US" dirty="0" smtClean="0"/>
              <a:t> Ahmed, Chemistry Teacher.                                                       </a:t>
            </a:r>
          </a:p>
          <a:p>
            <a:r>
              <a:rPr lang="en-US" dirty="0" smtClean="0"/>
              <a:t>  The Sylhet </a:t>
            </a:r>
            <a:r>
              <a:rPr lang="en-US" dirty="0" err="1" smtClean="0"/>
              <a:t>Khajanchibari</a:t>
            </a:r>
            <a:r>
              <a:rPr lang="en-US" dirty="0" smtClean="0"/>
              <a:t> International School &amp; College</a:t>
            </a:r>
            <a:endParaRPr lang="en-US" dirty="0"/>
          </a:p>
        </p:txBody>
      </p:sp>
      <p:pic>
        <p:nvPicPr>
          <p:cNvPr id="5" name="Picture 4"/>
          <p:cNvPicPr>
            <a:picLocks noChangeAspect="1"/>
          </p:cNvPicPr>
          <p:nvPr/>
        </p:nvPicPr>
        <p:blipFill>
          <a:blip r:embed="rId2"/>
          <a:stretch>
            <a:fillRect/>
          </a:stretch>
        </p:blipFill>
        <p:spPr>
          <a:xfrm>
            <a:off x="2374502" y="1544685"/>
            <a:ext cx="1839688" cy="317708"/>
          </a:xfrm>
          <a:prstGeom prst="rect">
            <a:avLst/>
          </a:prstGeom>
        </p:spPr>
      </p:pic>
      <p:pic>
        <p:nvPicPr>
          <p:cNvPr id="7" name="Picture 6"/>
          <p:cNvPicPr>
            <a:picLocks noChangeAspect="1"/>
          </p:cNvPicPr>
          <p:nvPr/>
        </p:nvPicPr>
        <p:blipFill>
          <a:blip r:embed="rId3"/>
          <a:stretch>
            <a:fillRect/>
          </a:stretch>
        </p:blipFill>
        <p:spPr>
          <a:xfrm>
            <a:off x="6289450" y="1544685"/>
            <a:ext cx="1750875" cy="317708"/>
          </a:xfrm>
          <a:prstGeom prst="rect">
            <a:avLst/>
          </a:prstGeom>
        </p:spPr>
      </p:pic>
      <p:pic>
        <p:nvPicPr>
          <p:cNvPr id="9" name="Picture 8"/>
          <p:cNvPicPr>
            <a:picLocks noChangeAspect="1"/>
          </p:cNvPicPr>
          <p:nvPr/>
        </p:nvPicPr>
        <p:blipFill>
          <a:blip r:embed="rId4"/>
          <a:stretch>
            <a:fillRect/>
          </a:stretch>
        </p:blipFill>
        <p:spPr>
          <a:xfrm>
            <a:off x="2638194" y="3655437"/>
            <a:ext cx="1738188" cy="991250"/>
          </a:xfrm>
          <a:prstGeom prst="rect">
            <a:avLst/>
          </a:prstGeom>
        </p:spPr>
      </p:pic>
      <p:pic>
        <p:nvPicPr>
          <p:cNvPr id="10" name="Picture 9"/>
          <p:cNvPicPr>
            <a:picLocks noChangeAspect="1"/>
          </p:cNvPicPr>
          <p:nvPr/>
        </p:nvPicPr>
        <p:blipFill>
          <a:blip r:embed="rId5"/>
          <a:stretch>
            <a:fillRect/>
          </a:stretch>
        </p:blipFill>
        <p:spPr>
          <a:xfrm>
            <a:off x="6802694" y="3668145"/>
            <a:ext cx="1801625" cy="978542"/>
          </a:xfrm>
          <a:prstGeom prst="rect">
            <a:avLst/>
          </a:prstGeom>
        </p:spPr>
      </p:pic>
      <p:sp>
        <p:nvSpPr>
          <p:cNvPr id="11" name="TextBox 10"/>
          <p:cNvSpPr txBox="1"/>
          <p:nvPr/>
        </p:nvSpPr>
        <p:spPr>
          <a:xfrm>
            <a:off x="2943616" y="5098093"/>
            <a:ext cx="1628384" cy="408894"/>
          </a:xfrm>
          <a:prstGeom prst="rect">
            <a:avLst/>
          </a:prstGeom>
          <a:noFill/>
        </p:spPr>
        <p:txBody>
          <a:bodyPr wrap="square" rtlCol="0">
            <a:spAutoFit/>
          </a:bodyPr>
          <a:lstStyle/>
          <a:p>
            <a:r>
              <a:rPr lang="en-US" dirty="0" smtClean="0"/>
              <a:t>E-isomer</a:t>
            </a:r>
            <a:endParaRPr lang="en-US" dirty="0"/>
          </a:p>
        </p:txBody>
      </p:sp>
      <p:sp>
        <p:nvSpPr>
          <p:cNvPr id="12" name="TextBox 11"/>
          <p:cNvSpPr txBox="1"/>
          <p:nvPr/>
        </p:nvSpPr>
        <p:spPr>
          <a:xfrm>
            <a:off x="7152854" y="5098093"/>
            <a:ext cx="1628384" cy="408894"/>
          </a:xfrm>
          <a:prstGeom prst="rect">
            <a:avLst/>
          </a:prstGeom>
          <a:noFill/>
        </p:spPr>
        <p:txBody>
          <a:bodyPr wrap="square" rtlCol="0">
            <a:spAutoFit/>
          </a:bodyPr>
          <a:lstStyle/>
          <a:p>
            <a:r>
              <a:rPr lang="en-US" dirty="0"/>
              <a:t>Z</a:t>
            </a:r>
            <a:r>
              <a:rPr lang="en-US" dirty="0" smtClean="0"/>
              <a:t>-isomer</a:t>
            </a:r>
            <a:endParaRPr lang="en-US" dirty="0"/>
          </a:p>
        </p:txBody>
      </p:sp>
      <p:sp>
        <p:nvSpPr>
          <p:cNvPr id="13" name="TextBox 12"/>
          <p:cNvSpPr txBox="1"/>
          <p:nvPr/>
        </p:nvSpPr>
        <p:spPr>
          <a:xfrm>
            <a:off x="350729" y="6012493"/>
            <a:ext cx="10622071" cy="369332"/>
          </a:xfrm>
          <a:prstGeom prst="rect">
            <a:avLst/>
          </a:prstGeom>
          <a:noFill/>
        </p:spPr>
        <p:txBody>
          <a:bodyPr wrap="square" rtlCol="0">
            <a:spAutoFit/>
          </a:bodyPr>
          <a:lstStyle/>
          <a:p>
            <a:r>
              <a:rPr lang="en-US" sz="1800" dirty="0" smtClean="0"/>
              <a:t>N.B.  Here, </a:t>
            </a:r>
            <a:r>
              <a:rPr lang="en-US" sz="1800" dirty="0"/>
              <a:t>E (</a:t>
            </a:r>
            <a:r>
              <a:rPr lang="en-US" sz="1800" dirty="0" err="1"/>
              <a:t>Entgegen</a:t>
            </a:r>
            <a:r>
              <a:rPr lang="en-US" sz="1800" dirty="0"/>
              <a:t>) </a:t>
            </a:r>
            <a:r>
              <a:rPr lang="en-US" sz="1800" dirty="0" smtClean="0"/>
              <a:t>is a German word, means opposite sides </a:t>
            </a:r>
            <a:r>
              <a:rPr lang="en-US" sz="1800" dirty="0"/>
              <a:t>and Z (</a:t>
            </a:r>
            <a:r>
              <a:rPr lang="en-US" sz="1800" dirty="0" err="1"/>
              <a:t>Zusammen</a:t>
            </a:r>
            <a:r>
              <a:rPr lang="en-US" sz="1800" dirty="0"/>
              <a:t>) </a:t>
            </a:r>
            <a:r>
              <a:rPr lang="en-US" sz="1800" dirty="0" smtClean="0"/>
              <a:t>means together(same side)</a:t>
            </a:r>
            <a:endParaRPr lang="en-US" sz="1800" dirty="0"/>
          </a:p>
        </p:txBody>
      </p:sp>
      <p:pic>
        <p:nvPicPr>
          <p:cNvPr id="2" name="Picture 1"/>
          <p:cNvPicPr>
            <a:picLocks noChangeAspect="1"/>
          </p:cNvPicPr>
          <p:nvPr/>
        </p:nvPicPr>
        <p:blipFill>
          <a:blip r:embed="rId6"/>
          <a:stretch>
            <a:fillRect/>
          </a:stretch>
        </p:blipFill>
        <p:spPr>
          <a:xfrm>
            <a:off x="2199007" y="1929988"/>
            <a:ext cx="2871465" cy="1499746"/>
          </a:xfrm>
          <a:prstGeom prst="rect">
            <a:avLst/>
          </a:prstGeom>
        </p:spPr>
      </p:pic>
      <p:pic>
        <p:nvPicPr>
          <p:cNvPr id="3" name="Picture 2"/>
          <p:cNvPicPr>
            <a:picLocks noChangeAspect="1"/>
          </p:cNvPicPr>
          <p:nvPr/>
        </p:nvPicPr>
        <p:blipFill>
          <a:blip r:embed="rId7"/>
          <a:stretch>
            <a:fillRect/>
          </a:stretch>
        </p:blipFill>
        <p:spPr>
          <a:xfrm>
            <a:off x="6278308" y="2081039"/>
            <a:ext cx="3377477" cy="1188823"/>
          </a:xfrm>
          <a:prstGeom prst="rect">
            <a:avLst/>
          </a:prstGeom>
        </p:spPr>
      </p:pic>
    </p:spTree>
    <p:extLst>
      <p:ext uri="{BB962C8B-B14F-4D97-AF65-F5344CB8AC3E}">
        <p14:creationId xmlns:p14="http://schemas.microsoft.com/office/powerpoint/2010/main" val="38855251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39" y="6780108"/>
            <a:ext cx="4281709"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2" name="TextBox 1"/>
          <p:cNvSpPr txBox="1"/>
          <p:nvPr/>
        </p:nvSpPr>
        <p:spPr>
          <a:xfrm>
            <a:off x="1059400" y="2349198"/>
            <a:ext cx="8480120" cy="1938992"/>
          </a:xfrm>
          <a:prstGeom prst="rect">
            <a:avLst/>
          </a:prstGeom>
          <a:noFill/>
        </p:spPr>
        <p:txBody>
          <a:bodyPr wrap="square" rtlCol="0">
            <a:spAutoFit/>
          </a:bodyPr>
          <a:lstStyle/>
          <a:p>
            <a:r>
              <a:rPr lang="en-US" sz="2400" dirty="0" smtClean="0"/>
              <a:t>Organic compounds that have the same molecular formula but differ in structural formula, have different modes of combination or arrangement of atoms within the molecules, and differ from each other in physical or chemical properties are called isomers. The phenomenon is called isomerism.</a:t>
            </a:r>
            <a:endParaRPr lang="en-US" sz="2400" dirty="0"/>
          </a:p>
        </p:txBody>
      </p:sp>
      <p:sp>
        <p:nvSpPr>
          <p:cNvPr id="5" name="TextBox 4"/>
          <p:cNvSpPr txBox="1"/>
          <p:nvPr/>
        </p:nvSpPr>
        <p:spPr>
          <a:xfrm>
            <a:off x="1211800" y="1240835"/>
            <a:ext cx="8480120" cy="461665"/>
          </a:xfrm>
          <a:prstGeom prst="rect">
            <a:avLst/>
          </a:prstGeom>
          <a:solidFill>
            <a:schemeClr val="accent6">
              <a:lumMod val="40000"/>
              <a:lumOff val="60000"/>
            </a:schemeClr>
          </a:solidFill>
        </p:spPr>
        <p:txBody>
          <a:bodyPr wrap="square" rtlCol="0">
            <a:spAutoFit/>
          </a:bodyPr>
          <a:lstStyle/>
          <a:p>
            <a:r>
              <a:rPr lang="en-US" sz="2400" dirty="0" smtClean="0"/>
              <a:t>What is Isomerism?</a:t>
            </a:r>
            <a:endParaRPr lang="en-US" sz="2400" dirty="0"/>
          </a:p>
        </p:txBody>
      </p:sp>
    </p:spTree>
    <p:extLst>
      <p:ext uri="{BB962C8B-B14F-4D97-AF65-F5344CB8AC3E}">
        <p14:creationId xmlns:p14="http://schemas.microsoft.com/office/powerpoint/2010/main" val="239290391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39" y="6780108"/>
            <a:ext cx="4344339"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pic>
        <p:nvPicPr>
          <p:cNvPr id="2" name="Picture 1"/>
          <p:cNvPicPr>
            <a:picLocks noChangeAspect="1"/>
          </p:cNvPicPr>
          <p:nvPr/>
        </p:nvPicPr>
        <p:blipFill>
          <a:blip r:embed="rId2"/>
          <a:stretch>
            <a:fillRect/>
          </a:stretch>
        </p:blipFill>
        <p:spPr>
          <a:xfrm>
            <a:off x="956413" y="940494"/>
            <a:ext cx="9127966" cy="4896635"/>
          </a:xfrm>
          <a:prstGeom prst="rect">
            <a:avLst/>
          </a:prstGeom>
        </p:spPr>
      </p:pic>
    </p:spTree>
    <p:extLst>
      <p:ext uri="{BB962C8B-B14F-4D97-AF65-F5344CB8AC3E}">
        <p14:creationId xmlns:p14="http://schemas.microsoft.com/office/powerpoint/2010/main" val="4990291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40" y="6780108"/>
            <a:ext cx="4369392"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5" name="TextBox 4"/>
          <p:cNvSpPr txBox="1"/>
          <p:nvPr/>
        </p:nvSpPr>
        <p:spPr>
          <a:xfrm>
            <a:off x="1766170" y="588723"/>
            <a:ext cx="7365304" cy="408894"/>
          </a:xfrm>
          <a:prstGeom prst="rect">
            <a:avLst/>
          </a:prstGeom>
          <a:solidFill>
            <a:srgbClr val="00B050"/>
          </a:solidFill>
        </p:spPr>
        <p:txBody>
          <a:bodyPr wrap="square" rtlCol="0">
            <a:spAutoFit/>
          </a:bodyPr>
          <a:lstStyle/>
          <a:p>
            <a:r>
              <a:rPr lang="en-US" dirty="0" smtClean="0"/>
              <a:t>a. Structural Isomeris</a:t>
            </a:r>
            <a:r>
              <a:rPr lang="en-US" dirty="0"/>
              <a:t>m</a:t>
            </a:r>
          </a:p>
        </p:txBody>
      </p:sp>
      <p:sp>
        <p:nvSpPr>
          <p:cNvPr id="2" name="TextBox 1"/>
          <p:cNvSpPr txBox="1"/>
          <p:nvPr/>
        </p:nvSpPr>
        <p:spPr>
          <a:xfrm>
            <a:off x="1816274" y="1440492"/>
            <a:ext cx="8279704" cy="725455"/>
          </a:xfrm>
          <a:prstGeom prst="rect">
            <a:avLst/>
          </a:prstGeom>
          <a:noFill/>
        </p:spPr>
        <p:txBody>
          <a:bodyPr wrap="square" rtlCol="0">
            <a:spAutoFit/>
          </a:bodyPr>
          <a:lstStyle/>
          <a:p>
            <a:r>
              <a:rPr lang="en-US" b="1" dirty="0" smtClean="0"/>
              <a:t>1. Chain isomerism:</a:t>
            </a:r>
            <a:r>
              <a:rPr lang="en-US" dirty="0" smtClean="0"/>
              <a:t> Chain isomers have the same molecular formula but differ in their carbon chains.</a:t>
            </a:r>
            <a:endParaRPr lang="en-US" dirty="0"/>
          </a:p>
        </p:txBody>
      </p:sp>
      <p:pic>
        <p:nvPicPr>
          <p:cNvPr id="3" name="Picture 2"/>
          <p:cNvPicPr>
            <a:picLocks noChangeAspect="1"/>
          </p:cNvPicPr>
          <p:nvPr/>
        </p:nvPicPr>
        <p:blipFill>
          <a:blip r:embed="rId2"/>
          <a:stretch>
            <a:fillRect/>
          </a:stretch>
        </p:blipFill>
        <p:spPr>
          <a:xfrm>
            <a:off x="2860572" y="2387549"/>
            <a:ext cx="2588250" cy="686250"/>
          </a:xfrm>
          <a:prstGeom prst="rect">
            <a:avLst/>
          </a:prstGeom>
        </p:spPr>
      </p:pic>
      <p:pic>
        <p:nvPicPr>
          <p:cNvPr id="7" name="Picture 6"/>
          <p:cNvPicPr>
            <a:picLocks noChangeAspect="1"/>
          </p:cNvPicPr>
          <p:nvPr/>
        </p:nvPicPr>
        <p:blipFill>
          <a:blip r:embed="rId3"/>
          <a:stretch>
            <a:fillRect/>
          </a:stretch>
        </p:blipFill>
        <p:spPr>
          <a:xfrm>
            <a:off x="6156393" y="2208447"/>
            <a:ext cx="1991938" cy="1270833"/>
          </a:xfrm>
          <a:prstGeom prst="rect">
            <a:avLst/>
          </a:prstGeom>
        </p:spPr>
      </p:pic>
      <p:sp>
        <p:nvSpPr>
          <p:cNvPr id="11" name="TextBox 10"/>
          <p:cNvSpPr txBox="1"/>
          <p:nvPr/>
        </p:nvSpPr>
        <p:spPr>
          <a:xfrm>
            <a:off x="1816274" y="3585515"/>
            <a:ext cx="8279704" cy="725455"/>
          </a:xfrm>
          <a:prstGeom prst="rect">
            <a:avLst/>
          </a:prstGeom>
          <a:noFill/>
        </p:spPr>
        <p:txBody>
          <a:bodyPr wrap="square" rtlCol="0">
            <a:spAutoFit/>
          </a:bodyPr>
          <a:lstStyle/>
          <a:p>
            <a:r>
              <a:rPr lang="en-US" b="1" dirty="0"/>
              <a:t>2</a:t>
            </a:r>
            <a:r>
              <a:rPr lang="en-US" b="1" dirty="0" smtClean="0"/>
              <a:t>. Functional isomerism:</a:t>
            </a:r>
            <a:r>
              <a:rPr lang="en-US" dirty="0" smtClean="0"/>
              <a:t> Functional group isomers have the same molecular formula but different functional groups.</a:t>
            </a:r>
            <a:endParaRPr lang="en-US" dirty="0"/>
          </a:p>
        </p:txBody>
      </p:sp>
      <p:pic>
        <p:nvPicPr>
          <p:cNvPr id="12" name="Picture 11"/>
          <p:cNvPicPr>
            <a:picLocks noChangeAspect="1"/>
          </p:cNvPicPr>
          <p:nvPr/>
        </p:nvPicPr>
        <p:blipFill>
          <a:blip r:embed="rId4"/>
          <a:stretch>
            <a:fillRect/>
          </a:stretch>
        </p:blipFill>
        <p:spPr>
          <a:xfrm>
            <a:off x="3613767" y="4499570"/>
            <a:ext cx="1835055" cy="323116"/>
          </a:xfrm>
          <a:prstGeom prst="rect">
            <a:avLst/>
          </a:prstGeom>
        </p:spPr>
      </p:pic>
      <p:pic>
        <p:nvPicPr>
          <p:cNvPr id="13" name="Picture 12"/>
          <p:cNvPicPr>
            <a:picLocks noChangeAspect="1"/>
          </p:cNvPicPr>
          <p:nvPr/>
        </p:nvPicPr>
        <p:blipFill>
          <a:blip r:embed="rId5"/>
          <a:stretch>
            <a:fillRect/>
          </a:stretch>
        </p:blipFill>
        <p:spPr>
          <a:xfrm>
            <a:off x="6254428" y="4473527"/>
            <a:ext cx="1749704" cy="323116"/>
          </a:xfrm>
          <a:prstGeom prst="rect">
            <a:avLst/>
          </a:prstGeom>
        </p:spPr>
      </p:pic>
      <p:sp>
        <p:nvSpPr>
          <p:cNvPr id="14" name="TextBox 13"/>
          <p:cNvSpPr txBox="1"/>
          <p:nvPr/>
        </p:nvSpPr>
        <p:spPr>
          <a:xfrm>
            <a:off x="1916482" y="5100017"/>
            <a:ext cx="8279704" cy="1042017"/>
          </a:xfrm>
          <a:prstGeom prst="rect">
            <a:avLst/>
          </a:prstGeom>
          <a:noFill/>
        </p:spPr>
        <p:txBody>
          <a:bodyPr wrap="square" rtlCol="0">
            <a:spAutoFit/>
          </a:bodyPr>
          <a:lstStyle/>
          <a:p>
            <a:r>
              <a:rPr lang="en-US" b="1" dirty="0" smtClean="0"/>
              <a:t>3. Position isomerism:</a:t>
            </a:r>
            <a:r>
              <a:rPr lang="en-US" dirty="0" smtClean="0"/>
              <a:t> Position isomers have the same molecular formula but differ in the position of a functional group or of double bond or triple bonds on the carbon chain.</a:t>
            </a:r>
            <a:endParaRPr lang="en-US" dirty="0"/>
          </a:p>
        </p:txBody>
      </p:sp>
      <p:pic>
        <p:nvPicPr>
          <p:cNvPr id="15" name="Picture 14"/>
          <p:cNvPicPr>
            <a:picLocks noChangeAspect="1"/>
          </p:cNvPicPr>
          <p:nvPr/>
        </p:nvPicPr>
        <p:blipFill>
          <a:blip r:embed="rId6"/>
          <a:stretch>
            <a:fillRect/>
          </a:stretch>
        </p:blipFill>
        <p:spPr>
          <a:xfrm>
            <a:off x="5214357" y="6007869"/>
            <a:ext cx="2397938" cy="686250"/>
          </a:xfrm>
          <a:prstGeom prst="rect">
            <a:avLst/>
          </a:prstGeom>
        </p:spPr>
      </p:pic>
      <p:pic>
        <p:nvPicPr>
          <p:cNvPr id="16" name="Picture 15"/>
          <p:cNvPicPr>
            <a:picLocks noChangeAspect="1"/>
          </p:cNvPicPr>
          <p:nvPr/>
        </p:nvPicPr>
        <p:blipFill>
          <a:blip r:embed="rId7"/>
          <a:stretch>
            <a:fillRect/>
          </a:stretch>
        </p:blipFill>
        <p:spPr>
          <a:xfrm>
            <a:off x="7897003" y="5961906"/>
            <a:ext cx="2423313" cy="775208"/>
          </a:xfrm>
          <a:prstGeom prst="rect">
            <a:avLst/>
          </a:prstGeom>
        </p:spPr>
      </p:pic>
    </p:spTree>
    <p:extLst>
      <p:ext uri="{BB962C8B-B14F-4D97-AF65-F5344CB8AC3E}">
        <p14:creationId xmlns:p14="http://schemas.microsoft.com/office/powerpoint/2010/main" val="42803036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ppt_x"/>
                                          </p:val>
                                        </p:tav>
                                        <p:tav tm="100000">
                                          <p:val>
                                            <p:strVal val="#ppt_x"/>
                                          </p:val>
                                        </p:tav>
                                      </p:tavLst>
                                    </p:anim>
                                    <p:anim calcmode="lin" valueType="num">
                                      <p:cBhvr additive="base">
                                        <p:cTn id="3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11"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39" y="6780108"/>
            <a:ext cx="4294235"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6" name="TextBox 5"/>
          <p:cNvSpPr txBox="1"/>
          <p:nvPr/>
        </p:nvSpPr>
        <p:spPr>
          <a:xfrm>
            <a:off x="1310278" y="757122"/>
            <a:ext cx="8279704" cy="1358577"/>
          </a:xfrm>
          <a:prstGeom prst="rect">
            <a:avLst/>
          </a:prstGeom>
          <a:noFill/>
        </p:spPr>
        <p:txBody>
          <a:bodyPr wrap="square" rtlCol="0">
            <a:spAutoFit/>
          </a:bodyPr>
          <a:lstStyle/>
          <a:p>
            <a:r>
              <a:rPr lang="en-US" b="1" dirty="0"/>
              <a:t>4</a:t>
            </a:r>
            <a:r>
              <a:rPr lang="en-US" b="1" dirty="0" smtClean="0"/>
              <a:t>. </a:t>
            </a:r>
            <a:r>
              <a:rPr lang="en-US" b="1" dirty="0" err="1" smtClean="0"/>
              <a:t>Tautomerism</a:t>
            </a:r>
            <a:r>
              <a:rPr lang="en-US" b="1" dirty="0" smtClean="0"/>
              <a:t>:</a:t>
            </a:r>
            <a:r>
              <a:rPr lang="en-US" dirty="0" smtClean="0"/>
              <a:t> It is a special type of functional group isomerism in which the isomers are in dynamic equilibrium with each other. In this type of isomerism compound with a functional group is converted to another functional group compound. The compounds are </a:t>
            </a:r>
            <a:r>
              <a:rPr lang="en-US" dirty="0" err="1" smtClean="0"/>
              <a:t>tautomers</a:t>
            </a:r>
            <a:r>
              <a:rPr lang="en-US" dirty="0" smtClean="0"/>
              <a:t>.</a:t>
            </a:r>
            <a:endParaRPr lang="en-US" dirty="0"/>
          </a:p>
        </p:txBody>
      </p:sp>
      <p:pic>
        <p:nvPicPr>
          <p:cNvPr id="7" name="Picture 6"/>
          <p:cNvPicPr>
            <a:picLocks noChangeAspect="1"/>
          </p:cNvPicPr>
          <p:nvPr/>
        </p:nvPicPr>
        <p:blipFill>
          <a:blip r:embed="rId2"/>
          <a:stretch>
            <a:fillRect/>
          </a:stretch>
        </p:blipFill>
        <p:spPr>
          <a:xfrm>
            <a:off x="2246957" y="2442177"/>
            <a:ext cx="5151125" cy="1321667"/>
          </a:xfrm>
          <a:prstGeom prst="rect">
            <a:avLst/>
          </a:prstGeom>
        </p:spPr>
      </p:pic>
      <p:sp>
        <p:nvSpPr>
          <p:cNvPr id="8" name="TextBox 7"/>
          <p:cNvSpPr txBox="1"/>
          <p:nvPr/>
        </p:nvSpPr>
        <p:spPr>
          <a:xfrm>
            <a:off x="1310278" y="4452674"/>
            <a:ext cx="8279704" cy="725455"/>
          </a:xfrm>
          <a:prstGeom prst="rect">
            <a:avLst/>
          </a:prstGeom>
          <a:noFill/>
        </p:spPr>
        <p:txBody>
          <a:bodyPr wrap="square" rtlCol="0">
            <a:spAutoFit/>
          </a:bodyPr>
          <a:lstStyle/>
          <a:p>
            <a:r>
              <a:rPr lang="en-US" dirty="0"/>
              <a:t>5</a:t>
            </a:r>
            <a:r>
              <a:rPr lang="en-US" dirty="0" smtClean="0"/>
              <a:t>.  </a:t>
            </a:r>
            <a:r>
              <a:rPr lang="en-US" b="1" dirty="0" err="1" smtClean="0"/>
              <a:t>Metamerism</a:t>
            </a:r>
            <a:r>
              <a:rPr lang="en-US" b="1" dirty="0" smtClean="0"/>
              <a:t>: </a:t>
            </a:r>
            <a:r>
              <a:rPr lang="en-US" dirty="0" smtClean="0"/>
              <a:t>This type of isomerism is due to the unequal distribution of carbon atoms on either side of the functional group. </a:t>
            </a:r>
            <a:endParaRPr lang="en-US" dirty="0"/>
          </a:p>
        </p:txBody>
      </p:sp>
      <p:pic>
        <p:nvPicPr>
          <p:cNvPr id="10" name="Picture 9"/>
          <p:cNvPicPr>
            <a:picLocks noChangeAspect="1"/>
          </p:cNvPicPr>
          <p:nvPr/>
        </p:nvPicPr>
        <p:blipFill>
          <a:blip r:embed="rId3"/>
          <a:stretch>
            <a:fillRect/>
          </a:stretch>
        </p:blipFill>
        <p:spPr>
          <a:xfrm>
            <a:off x="765194" y="5572462"/>
            <a:ext cx="2778563" cy="698958"/>
          </a:xfrm>
          <a:prstGeom prst="rect">
            <a:avLst/>
          </a:prstGeom>
        </p:spPr>
      </p:pic>
      <p:pic>
        <p:nvPicPr>
          <p:cNvPr id="2" name="Picture 1"/>
          <p:cNvPicPr>
            <a:picLocks noChangeAspect="1"/>
          </p:cNvPicPr>
          <p:nvPr/>
        </p:nvPicPr>
        <p:blipFill>
          <a:blip r:embed="rId4"/>
          <a:stretch>
            <a:fillRect/>
          </a:stretch>
        </p:blipFill>
        <p:spPr>
          <a:xfrm>
            <a:off x="3921592" y="5406826"/>
            <a:ext cx="2803938" cy="635417"/>
          </a:xfrm>
          <a:prstGeom prst="rect">
            <a:avLst/>
          </a:prstGeom>
        </p:spPr>
      </p:pic>
      <p:pic>
        <p:nvPicPr>
          <p:cNvPr id="3" name="Picture 2"/>
          <p:cNvPicPr>
            <a:picLocks noChangeAspect="1"/>
          </p:cNvPicPr>
          <p:nvPr/>
        </p:nvPicPr>
        <p:blipFill>
          <a:blip r:embed="rId5"/>
          <a:stretch>
            <a:fillRect/>
          </a:stretch>
        </p:blipFill>
        <p:spPr>
          <a:xfrm>
            <a:off x="7509232" y="5178129"/>
            <a:ext cx="2080750" cy="1067500"/>
          </a:xfrm>
          <a:prstGeom prst="rect">
            <a:avLst/>
          </a:prstGeom>
        </p:spPr>
      </p:pic>
    </p:spTree>
    <p:extLst>
      <p:ext uri="{BB962C8B-B14F-4D97-AF65-F5344CB8AC3E}">
        <p14:creationId xmlns:p14="http://schemas.microsoft.com/office/powerpoint/2010/main" val="338078984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40" y="6780108"/>
            <a:ext cx="4369392"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5" name="TextBox 4"/>
          <p:cNvSpPr txBox="1"/>
          <p:nvPr/>
        </p:nvSpPr>
        <p:spPr>
          <a:xfrm>
            <a:off x="1052187" y="584269"/>
            <a:ext cx="7365304" cy="707886"/>
          </a:xfrm>
          <a:prstGeom prst="rect">
            <a:avLst/>
          </a:prstGeom>
          <a:solidFill>
            <a:srgbClr val="00B050"/>
          </a:solidFill>
        </p:spPr>
        <p:txBody>
          <a:bodyPr wrap="square" rtlCol="0">
            <a:spAutoFit/>
          </a:bodyPr>
          <a:lstStyle/>
          <a:p>
            <a:r>
              <a:rPr lang="en-US" sz="4000" dirty="0"/>
              <a:t>b</a:t>
            </a:r>
            <a:r>
              <a:rPr lang="en-US" sz="4000" dirty="0" smtClean="0"/>
              <a:t>. </a:t>
            </a:r>
            <a:r>
              <a:rPr lang="en-US" sz="4000" dirty="0" err="1" smtClean="0"/>
              <a:t>StereoIsomerism</a:t>
            </a:r>
            <a:endParaRPr lang="en-US" sz="4000" dirty="0"/>
          </a:p>
        </p:txBody>
      </p:sp>
      <p:sp>
        <p:nvSpPr>
          <p:cNvPr id="2" name="TextBox 1"/>
          <p:cNvSpPr txBox="1"/>
          <p:nvPr/>
        </p:nvSpPr>
        <p:spPr>
          <a:xfrm>
            <a:off x="939452" y="1850997"/>
            <a:ext cx="8279704" cy="2677656"/>
          </a:xfrm>
          <a:prstGeom prst="rect">
            <a:avLst/>
          </a:prstGeom>
          <a:noFill/>
        </p:spPr>
        <p:txBody>
          <a:bodyPr wrap="square" rtlCol="0">
            <a:spAutoFit/>
          </a:bodyPr>
          <a:lstStyle/>
          <a:p>
            <a:r>
              <a:rPr lang="en-US" sz="2800" b="1" dirty="0" smtClean="0"/>
              <a:t>The isomerism that is called by the different arrangements of atoms or groups in space is called stereoisomerism. The stereoisomers have same structural formulae but differ in the spatial arrangements of atoms or groups in the molecules i.e. differ in configurations.</a:t>
            </a:r>
            <a:endParaRPr lang="en-US" sz="2800" dirty="0"/>
          </a:p>
        </p:txBody>
      </p:sp>
      <p:sp>
        <p:nvSpPr>
          <p:cNvPr id="6" name="TextBox 5"/>
          <p:cNvSpPr txBox="1"/>
          <p:nvPr/>
        </p:nvSpPr>
        <p:spPr>
          <a:xfrm>
            <a:off x="939452" y="4528653"/>
            <a:ext cx="7653403" cy="1384995"/>
          </a:xfrm>
          <a:prstGeom prst="rect">
            <a:avLst/>
          </a:prstGeom>
          <a:noFill/>
        </p:spPr>
        <p:txBody>
          <a:bodyPr wrap="square" rtlCol="0">
            <a:spAutoFit/>
          </a:bodyPr>
          <a:lstStyle/>
          <a:p>
            <a:r>
              <a:rPr lang="en-US" sz="2800" b="1" dirty="0" smtClean="0"/>
              <a:t>Stereoisomerism is of two types:</a:t>
            </a:r>
          </a:p>
          <a:p>
            <a:pPr marL="457200" indent="-457200">
              <a:buAutoNum type="arabicParenR"/>
            </a:pPr>
            <a:r>
              <a:rPr lang="en-US" sz="2800" b="1" dirty="0" smtClean="0"/>
              <a:t>Geometrical or </a:t>
            </a:r>
            <a:r>
              <a:rPr lang="en-US" sz="2800" b="1" dirty="0" err="1" smtClean="0"/>
              <a:t>cis</a:t>
            </a:r>
            <a:r>
              <a:rPr lang="en-US" sz="2800" b="1" dirty="0" smtClean="0"/>
              <a:t>-trans isomerism</a:t>
            </a:r>
          </a:p>
          <a:p>
            <a:pPr marL="457200" indent="-457200">
              <a:buAutoNum type="arabicParenR"/>
            </a:pPr>
            <a:r>
              <a:rPr lang="en-US" sz="2800" b="1" dirty="0" smtClean="0"/>
              <a:t>Optical isomerism</a:t>
            </a:r>
            <a:endParaRPr lang="en-US" sz="2800" b="1" dirty="0"/>
          </a:p>
        </p:txBody>
      </p:sp>
    </p:spTree>
    <p:extLst>
      <p:ext uri="{BB962C8B-B14F-4D97-AF65-F5344CB8AC3E}">
        <p14:creationId xmlns:p14="http://schemas.microsoft.com/office/powerpoint/2010/main" val="13787808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2187" y="584269"/>
            <a:ext cx="8580328" cy="707886"/>
          </a:xfrm>
          <a:prstGeom prst="rect">
            <a:avLst/>
          </a:prstGeom>
          <a:solidFill>
            <a:srgbClr val="00B050"/>
          </a:solidFill>
        </p:spPr>
        <p:txBody>
          <a:bodyPr wrap="square" rtlCol="0">
            <a:spAutoFit/>
          </a:bodyPr>
          <a:lstStyle/>
          <a:p>
            <a:pPr marL="457200" indent="-457200">
              <a:buAutoNum type="arabicParenR"/>
            </a:pPr>
            <a:r>
              <a:rPr lang="en-US" sz="4000" b="1"/>
              <a:t>Geometrical or cis-trans isomerism</a:t>
            </a:r>
            <a:endParaRPr lang="en-US" sz="4000" b="1" dirty="0"/>
          </a:p>
        </p:txBody>
      </p:sp>
      <p:sp>
        <p:nvSpPr>
          <p:cNvPr id="2" name="TextBox 1"/>
          <p:cNvSpPr txBox="1"/>
          <p:nvPr/>
        </p:nvSpPr>
        <p:spPr>
          <a:xfrm>
            <a:off x="939451" y="1850997"/>
            <a:ext cx="8367387" cy="2677656"/>
          </a:xfrm>
          <a:prstGeom prst="rect">
            <a:avLst/>
          </a:prstGeom>
          <a:noFill/>
        </p:spPr>
        <p:txBody>
          <a:bodyPr wrap="square" rtlCol="0">
            <a:spAutoFit/>
          </a:bodyPr>
          <a:lstStyle/>
          <a:p>
            <a:r>
              <a:rPr lang="en-US" sz="2800" b="1" dirty="0" smtClean="0"/>
              <a:t> The type of isomerism in which the compounds have same structural formulae but there is difference in their relative arrangement of atoms or groups in space around the carbon-carbon double bond is called geometrical or </a:t>
            </a:r>
            <a:r>
              <a:rPr lang="en-US" sz="2800" b="1" dirty="0" err="1" smtClean="0"/>
              <a:t>cis</a:t>
            </a:r>
            <a:r>
              <a:rPr lang="en-US" sz="2800" b="1" dirty="0" smtClean="0"/>
              <a:t>-trans isomerism  and the compounds are called geometrical isomers.</a:t>
            </a:r>
            <a:endParaRPr lang="en-US" sz="2800" dirty="0"/>
          </a:p>
        </p:txBody>
      </p:sp>
      <p:pic>
        <p:nvPicPr>
          <p:cNvPr id="7" name="Picture 6"/>
          <p:cNvPicPr>
            <a:picLocks noChangeAspect="1"/>
          </p:cNvPicPr>
          <p:nvPr/>
        </p:nvPicPr>
        <p:blipFill>
          <a:blip r:embed="rId2"/>
          <a:stretch>
            <a:fillRect/>
          </a:stretch>
        </p:blipFill>
        <p:spPr>
          <a:xfrm>
            <a:off x="1509445" y="4841347"/>
            <a:ext cx="3653000" cy="2160702"/>
          </a:xfrm>
          <a:prstGeom prst="rect">
            <a:avLst/>
          </a:prstGeom>
        </p:spPr>
      </p:pic>
      <p:pic>
        <p:nvPicPr>
          <p:cNvPr id="8" name="Picture 7"/>
          <p:cNvPicPr>
            <a:picLocks noChangeAspect="1"/>
          </p:cNvPicPr>
          <p:nvPr/>
        </p:nvPicPr>
        <p:blipFill>
          <a:blip r:embed="rId3"/>
          <a:stretch>
            <a:fillRect/>
          </a:stretch>
        </p:blipFill>
        <p:spPr>
          <a:xfrm>
            <a:off x="5660773" y="4391628"/>
            <a:ext cx="4347523" cy="2435056"/>
          </a:xfrm>
          <a:prstGeom prst="rect">
            <a:avLst/>
          </a:prstGeom>
        </p:spPr>
      </p:pic>
    </p:spTree>
    <p:extLst>
      <p:ext uri="{BB962C8B-B14F-4D97-AF65-F5344CB8AC3E}">
        <p14:creationId xmlns:p14="http://schemas.microsoft.com/office/powerpoint/2010/main" val="887016535"/>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circle(in)">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left)">
                                      <p:cBhvr>
                                        <p:cTn id="4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40" y="6780108"/>
            <a:ext cx="4369392"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5" name="TextBox 4"/>
          <p:cNvSpPr txBox="1"/>
          <p:nvPr/>
        </p:nvSpPr>
        <p:spPr>
          <a:xfrm>
            <a:off x="801666" y="609321"/>
            <a:ext cx="8267177" cy="707886"/>
          </a:xfrm>
          <a:prstGeom prst="rect">
            <a:avLst/>
          </a:prstGeom>
          <a:solidFill>
            <a:srgbClr val="00B050"/>
          </a:solidFill>
        </p:spPr>
        <p:txBody>
          <a:bodyPr wrap="square" rtlCol="0">
            <a:spAutoFit/>
          </a:bodyPr>
          <a:lstStyle/>
          <a:p>
            <a:r>
              <a:rPr lang="en-US" sz="4000" dirty="0" smtClean="0"/>
              <a:t>Conditions for geometrical isomerism</a:t>
            </a:r>
            <a:endParaRPr lang="en-US" sz="4000" dirty="0"/>
          </a:p>
        </p:txBody>
      </p:sp>
      <p:sp>
        <p:nvSpPr>
          <p:cNvPr id="3" name="TextBox 2"/>
          <p:cNvSpPr txBox="1"/>
          <p:nvPr/>
        </p:nvSpPr>
        <p:spPr>
          <a:xfrm>
            <a:off x="1377862" y="1816274"/>
            <a:ext cx="7114783" cy="646331"/>
          </a:xfrm>
          <a:prstGeom prst="rect">
            <a:avLst/>
          </a:prstGeom>
          <a:noFill/>
        </p:spPr>
        <p:txBody>
          <a:bodyPr wrap="square" rtlCol="0">
            <a:spAutoFit/>
          </a:bodyPr>
          <a:lstStyle/>
          <a:p>
            <a:r>
              <a:rPr lang="en-US" sz="3600" dirty="0" smtClean="0"/>
              <a:t>1. Substituted alkene</a:t>
            </a:r>
            <a:endParaRPr lang="en-US" sz="3600" dirty="0"/>
          </a:p>
        </p:txBody>
      </p:sp>
      <p:sp>
        <p:nvSpPr>
          <p:cNvPr id="7" name="TextBox 6"/>
          <p:cNvSpPr txBox="1"/>
          <p:nvPr/>
        </p:nvSpPr>
        <p:spPr>
          <a:xfrm>
            <a:off x="5642553" y="3405896"/>
            <a:ext cx="5177847" cy="646331"/>
          </a:xfrm>
          <a:prstGeom prst="rect">
            <a:avLst/>
          </a:prstGeom>
          <a:noFill/>
        </p:spPr>
        <p:txBody>
          <a:bodyPr wrap="square" rtlCol="0">
            <a:spAutoFit/>
          </a:bodyPr>
          <a:lstStyle/>
          <a:p>
            <a:r>
              <a:rPr lang="en-US" sz="3600" dirty="0"/>
              <a:t>2</a:t>
            </a:r>
            <a:r>
              <a:rPr lang="en-US" sz="3600" dirty="0" smtClean="0"/>
              <a:t>. Substituted cyclic alkene </a:t>
            </a:r>
            <a:endParaRPr lang="en-US" sz="3600" dirty="0"/>
          </a:p>
        </p:txBody>
      </p:sp>
      <p:pic>
        <p:nvPicPr>
          <p:cNvPr id="8" name="Picture 7"/>
          <p:cNvPicPr>
            <a:picLocks noChangeAspect="1"/>
          </p:cNvPicPr>
          <p:nvPr/>
        </p:nvPicPr>
        <p:blipFill>
          <a:blip r:embed="rId2"/>
          <a:stretch>
            <a:fillRect/>
          </a:stretch>
        </p:blipFill>
        <p:spPr>
          <a:xfrm>
            <a:off x="1557989" y="2646928"/>
            <a:ext cx="3651821" cy="2164268"/>
          </a:xfrm>
          <a:prstGeom prst="rect">
            <a:avLst/>
          </a:prstGeom>
        </p:spPr>
      </p:pic>
      <p:pic>
        <p:nvPicPr>
          <p:cNvPr id="9" name="Picture 8"/>
          <p:cNvPicPr>
            <a:picLocks noChangeAspect="1"/>
          </p:cNvPicPr>
          <p:nvPr/>
        </p:nvPicPr>
        <p:blipFill>
          <a:blip r:embed="rId3"/>
          <a:stretch>
            <a:fillRect/>
          </a:stretch>
        </p:blipFill>
        <p:spPr>
          <a:xfrm>
            <a:off x="5975062" y="4342048"/>
            <a:ext cx="4343416" cy="2220782"/>
          </a:xfrm>
          <a:prstGeom prst="rect">
            <a:avLst/>
          </a:prstGeom>
        </p:spPr>
      </p:pic>
    </p:spTree>
    <p:extLst>
      <p:ext uri="{BB962C8B-B14F-4D97-AF65-F5344CB8AC3E}">
        <p14:creationId xmlns:p14="http://schemas.microsoft.com/office/powerpoint/2010/main" val="358490376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52187" y="584269"/>
            <a:ext cx="8580328" cy="707886"/>
          </a:xfrm>
          <a:prstGeom prst="rect">
            <a:avLst/>
          </a:prstGeom>
          <a:solidFill>
            <a:srgbClr val="00B050"/>
          </a:solidFill>
        </p:spPr>
        <p:txBody>
          <a:bodyPr wrap="square" rtlCol="0">
            <a:spAutoFit/>
          </a:bodyPr>
          <a:lstStyle/>
          <a:p>
            <a:pPr marL="457200" indent="-457200">
              <a:buAutoNum type="arabicParenR"/>
            </a:pPr>
            <a:r>
              <a:rPr lang="en-US" sz="4000" b="1" dirty="0" smtClean="0"/>
              <a:t>Optical isomerism</a:t>
            </a:r>
            <a:endParaRPr lang="en-US" sz="4000" b="1" dirty="0"/>
          </a:p>
        </p:txBody>
      </p:sp>
      <p:sp>
        <p:nvSpPr>
          <p:cNvPr id="2" name="TextBox 1"/>
          <p:cNvSpPr txBox="1"/>
          <p:nvPr/>
        </p:nvSpPr>
        <p:spPr>
          <a:xfrm>
            <a:off x="939451" y="1850997"/>
            <a:ext cx="8367387" cy="2369880"/>
          </a:xfrm>
          <a:prstGeom prst="rect">
            <a:avLst/>
          </a:prstGeom>
          <a:noFill/>
        </p:spPr>
        <p:txBody>
          <a:bodyPr wrap="square" rtlCol="0">
            <a:spAutoFit/>
          </a:bodyPr>
          <a:lstStyle/>
          <a:p>
            <a:r>
              <a:rPr lang="en-US" sz="2800" b="1" dirty="0" smtClean="0"/>
              <a:t> </a:t>
            </a:r>
            <a:r>
              <a:rPr lang="en-US" sz="2400" b="1" dirty="0" smtClean="0"/>
              <a:t>The type of isomerism in which two more possible isomers with molecular formula, structural formula and same physical and chemical properties but differ by their action on plane-polarized light to rotate the plane of polarized light in different degrees, is called optical isomerism then the obtained isomers are called optical isomers. For example-</a:t>
            </a:r>
            <a:endParaRPr lang="en-US" sz="2400" dirty="0"/>
          </a:p>
        </p:txBody>
      </p:sp>
      <p:pic>
        <p:nvPicPr>
          <p:cNvPr id="3" name="Picture 2"/>
          <p:cNvPicPr>
            <a:picLocks noChangeAspect="1"/>
          </p:cNvPicPr>
          <p:nvPr/>
        </p:nvPicPr>
        <p:blipFill>
          <a:blip r:embed="rId2"/>
          <a:stretch>
            <a:fillRect/>
          </a:stretch>
        </p:blipFill>
        <p:spPr>
          <a:xfrm>
            <a:off x="1052187" y="4220877"/>
            <a:ext cx="8596356" cy="2568602"/>
          </a:xfrm>
          <a:prstGeom prst="rect">
            <a:avLst/>
          </a:prstGeom>
        </p:spPr>
      </p:pic>
    </p:spTree>
    <p:extLst>
      <p:ext uri="{BB962C8B-B14F-4D97-AF65-F5344CB8AC3E}">
        <p14:creationId xmlns:p14="http://schemas.microsoft.com/office/powerpoint/2010/main" val="155798026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634740" y="6780108"/>
            <a:ext cx="4369392" cy="389467"/>
          </a:xfrm>
        </p:spPr>
        <p:txBody>
          <a:bodyPr/>
          <a:lstStyle/>
          <a:p>
            <a:r>
              <a:rPr lang="en-US" dirty="0" smtClean="0"/>
              <a:t>Md. </a:t>
            </a:r>
            <a:r>
              <a:rPr lang="en-US" dirty="0" err="1" smtClean="0"/>
              <a:t>Shoaib</a:t>
            </a:r>
            <a:r>
              <a:rPr lang="en-US" dirty="0" smtClean="0"/>
              <a:t> Ahmed, Chemistry Teacher.                                                         The </a:t>
            </a:r>
            <a:r>
              <a:rPr lang="en-US" dirty="0" err="1" smtClean="0"/>
              <a:t>Sylhet</a:t>
            </a:r>
            <a:r>
              <a:rPr lang="en-US" dirty="0" smtClean="0"/>
              <a:t> </a:t>
            </a:r>
            <a:r>
              <a:rPr lang="en-US" dirty="0" err="1" smtClean="0"/>
              <a:t>Khajanchibari</a:t>
            </a:r>
            <a:r>
              <a:rPr lang="en-US" dirty="0" smtClean="0"/>
              <a:t> International School &amp; College</a:t>
            </a:r>
            <a:endParaRPr lang="en-US" dirty="0"/>
          </a:p>
        </p:txBody>
      </p:sp>
      <p:sp>
        <p:nvSpPr>
          <p:cNvPr id="5" name="TextBox 4"/>
          <p:cNvSpPr txBox="1"/>
          <p:nvPr/>
        </p:nvSpPr>
        <p:spPr>
          <a:xfrm>
            <a:off x="801666" y="609321"/>
            <a:ext cx="8267177" cy="707886"/>
          </a:xfrm>
          <a:prstGeom prst="rect">
            <a:avLst/>
          </a:prstGeom>
          <a:solidFill>
            <a:srgbClr val="00B050"/>
          </a:solidFill>
        </p:spPr>
        <p:txBody>
          <a:bodyPr wrap="square" rtlCol="0">
            <a:spAutoFit/>
          </a:bodyPr>
          <a:lstStyle/>
          <a:p>
            <a:r>
              <a:rPr lang="en-US" sz="4000" dirty="0" smtClean="0"/>
              <a:t>Characteristics of optical isomerism</a:t>
            </a:r>
            <a:endParaRPr lang="en-US" sz="4000" dirty="0"/>
          </a:p>
        </p:txBody>
      </p:sp>
      <p:sp>
        <p:nvSpPr>
          <p:cNvPr id="3" name="TextBox 2"/>
          <p:cNvSpPr txBox="1"/>
          <p:nvPr/>
        </p:nvSpPr>
        <p:spPr>
          <a:xfrm>
            <a:off x="1377862" y="1816274"/>
            <a:ext cx="7114783" cy="954107"/>
          </a:xfrm>
          <a:prstGeom prst="rect">
            <a:avLst/>
          </a:prstGeom>
          <a:noFill/>
        </p:spPr>
        <p:txBody>
          <a:bodyPr wrap="square" rtlCol="0">
            <a:spAutoFit/>
          </a:bodyPr>
          <a:lstStyle/>
          <a:p>
            <a:r>
              <a:rPr lang="en-US" sz="2800" dirty="0" smtClean="0"/>
              <a:t>1. Optical isomers have asymmetric carbon atom or chiral center. </a:t>
            </a:r>
            <a:endParaRPr lang="en-US" sz="2800" dirty="0"/>
          </a:p>
        </p:txBody>
      </p:sp>
      <p:sp>
        <p:nvSpPr>
          <p:cNvPr id="10" name="TextBox 9"/>
          <p:cNvSpPr txBox="1"/>
          <p:nvPr/>
        </p:nvSpPr>
        <p:spPr>
          <a:xfrm>
            <a:off x="1377861" y="2986378"/>
            <a:ext cx="7114783" cy="954107"/>
          </a:xfrm>
          <a:prstGeom prst="rect">
            <a:avLst/>
          </a:prstGeom>
          <a:noFill/>
        </p:spPr>
        <p:txBody>
          <a:bodyPr wrap="square" rtlCol="0">
            <a:spAutoFit/>
          </a:bodyPr>
          <a:lstStyle/>
          <a:p>
            <a:r>
              <a:rPr lang="en-US" sz="2800" dirty="0"/>
              <a:t>2</a:t>
            </a:r>
            <a:r>
              <a:rPr lang="en-US" sz="2800" dirty="0" smtClean="0"/>
              <a:t>. Both the optical isomers give mirror image of each other. </a:t>
            </a:r>
            <a:endParaRPr lang="en-US" sz="2800" dirty="0"/>
          </a:p>
        </p:txBody>
      </p:sp>
      <p:sp>
        <p:nvSpPr>
          <p:cNvPr id="11" name="TextBox 10"/>
          <p:cNvSpPr txBox="1"/>
          <p:nvPr/>
        </p:nvSpPr>
        <p:spPr>
          <a:xfrm>
            <a:off x="1377861" y="4149139"/>
            <a:ext cx="7114783" cy="523220"/>
          </a:xfrm>
          <a:prstGeom prst="rect">
            <a:avLst/>
          </a:prstGeom>
          <a:noFill/>
        </p:spPr>
        <p:txBody>
          <a:bodyPr wrap="square" rtlCol="0">
            <a:spAutoFit/>
          </a:bodyPr>
          <a:lstStyle/>
          <a:p>
            <a:r>
              <a:rPr lang="en-US" sz="2800" dirty="0"/>
              <a:t>3</a:t>
            </a:r>
            <a:r>
              <a:rPr lang="en-US" sz="2800" dirty="0" smtClean="0"/>
              <a:t>. Optical isomers are </a:t>
            </a:r>
            <a:r>
              <a:rPr lang="en-US" sz="2800" smtClean="0"/>
              <a:t>not superimposable.  </a:t>
            </a:r>
            <a:endParaRPr lang="en-US" sz="2800" dirty="0"/>
          </a:p>
        </p:txBody>
      </p:sp>
    </p:spTree>
    <p:extLst>
      <p:ext uri="{BB962C8B-B14F-4D97-AF65-F5344CB8AC3E}">
        <p14:creationId xmlns:p14="http://schemas.microsoft.com/office/powerpoint/2010/main" val="324253682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87150" y="844576"/>
            <a:ext cx="3695178" cy="769441"/>
          </a:xfrm>
          <a:prstGeom prst="rect">
            <a:avLst/>
          </a:prstGeom>
          <a:solidFill>
            <a:srgbClr val="FFFF00"/>
          </a:solidFill>
        </p:spPr>
        <p:txBody>
          <a:bodyPr wrap="square" rtlCol="0">
            <a:spAutoFit/>
          </a:bodyPr>
          <a:lstStyle/>
          <a:p>
            <a:r>
              <a:rPr lang="en-US" sz="4400" dirty="0" smtClean="0"/>
              <a:t>Evaluation </a:t>
            </a:r>
            <a:endParaRPr lang="en-US" sz="4400" dirty="0"/>
          </a:p>
        </p:txBody>
      </p:sp>
      <p:sp>
        <p:nvSpPr>
          <p:cNvPr id="7" name="TextBox 6"/>
          <p:cNvSpPr txBox="1"/>
          <p:nvPr/>
        </p:nvSpPr>
        <p:spPr>
          <a:xfrm>
            <a:off x="1880992" y="2798630"/>
            <a:ext cx="5974915" cy="584775"/>
          </a:xfrm>
          <a:prstGeom prst="rect">
            <a:avLst/>
          </a:prstGeom>
          <a:noFill/>
        </p:spPr>
        <p:txBody>
          <a:bodyPr wrap="square" rtlCol="0">
            <a:spAutoFit/>
          </a:bodyPr>
          <a:lstStyle/>
          <a:p>
            <a:r>
              <a:rPr lang="en-US" sz="2800" dirty="0" smtClean="0">
                <a:solidFill>
                  <a:schemeClr val="tx1">
                    <a:lumMod val="85000"/>
                    <a:lumOff val="15000"/>
                  </a:schemeClr>
                </a:solidFill>
              </a:rPr>
              <a:t>1. What is </a:t>
            </a:r>
            <a:r>
              <a:rPr lang="en-US" sz="3200" dirty="0" smtClean="0">
                <a:solidFill>
                  <a:schemeClr val="tx1">
                    <a:lumMod val="85000"/>
                    <a:lumOff val="15000"/>
                  </a:schemeClr>
                </a:solidFill>
              </a:rPr>
              <a:t>isomerism?</a:t>
            </a:r>
            <a:endParaRPr lang="en-US" sz="3200" dirty="0">
              <a:solidFill>
                <a:schemeClr val="tx1">
                  <a:lumMod val="85000"/>
                  <a:lumOff val="15000"/>
                </a:schemeClr>
              </a:solidFill>
            </a:endParaRPr>
          </a:p>
        </p:txBody>
      </p:sp>
      <p:sp>
        <p:nvSpPr>
          <p:cNvPr id="6" name="TextBox 5"/>
          <p:cNvSpPr txBox="1"/>
          <p:nvPr/>
        </p:nvSpPr>
        <p:spPr>
          <a:xfrm>
            <a:off x="1880992" y="4115118"/>
            <a:ext cx="6661759" cy="523220"/>
          </a:xfrm>
          <a:prstGeom prst="rect">
            <a:avLst/>
          </a:prstGeom>
          <a:noFill/>
        </p:spPr>
        <p:txBody>
          <a:bodyPr wrap="square" rtlCol="0">
            <a:spAutoFit/>
          </a:bodyPr>
          <a:lstStyle/>
          <a:p>
            <a:r>
              <a:rPr lang="en-US" dirty="0" smtClean="0">
                <a:solidFill>
                  <a:schemeClr val="tx1">
                    <a:lumMod val="85000"/>
                    <a:lumOff val="15000"/>
                  </a:schemeClr>
                </a:solidFill>
              </a:rPr>
              <a:t> </a:t>
            </a:r>
            <a:r>
              <a:rPr lang="en-US" sz="2800" dirty="0" smtClean="0">
                <a:solidFill>
                  <a:schemeClr val="tx1">
                    <a:lumMod val="85000"/>
                    <a:lumOff val="15000"/>
                  </a:schemeClr>
                </a:solidFill>
              </a:rPr>
              <a:t>3. What is functional isomerism?</a:t>
            </a:r>
            <a:endParaRPr lang="en-US" sz="2800" dirty="0">
              <a:solidFill>
                <a:schemeClr val="tx1">
                  <a:lumMod val="85000"/>
                  <a:lumOff val="15000"/>
                </a:schemeClr>
              </a:solidFill>
            </a:endParaRPr>
          </a:p>
        </p:txBody>
      </p:sp>
      <p:sp>
        <p:nvSpPr>
          <p:cNvPr id="10" name="TextBox 9"/>
          <p:cNvSpPr txBox="1"/>
          <p:nvPr/>
        </p:nvSpPr>
        <p:spPr>
          <a:xfrm>
            <a:off x="1880992" y="3383405"/>
            <a:ext cx="6974909" cy="523220"/>
          </a:xfrm>
          <a:prstGeom prst="rect">
            <a:avLst/>
          </a:prstGeom>
          <a:noFill/>
        </p:spPr>
        <p:txBody>
          <a:bodyPr wrap="square" rtlCol="0">
            <a:spAutoFit/>
          </a:bodyPr>
          <a:lstStyle/>
          <a:p>
            <a:r>
              <a:rPr lang="en-US" sz="2800" dirty="0" smtClean="0">
                <a:solidFill>
                  <a:schemeClr val="tx1">
                    <a:lumMod val="85000"/>
                    <a:lumOff val="15000"/>
                  </a:schemeClr>
                </a:solidFill>
              </a:rPr>
              <a:t>2. How many types of isomerism mainly?</a:t>
            </a:r>
            <a:endParaRPr lang="en-US" sz="2800" dirty="0">
              <a:solidFill>
                <a:schemeClr val="tx1">
                  <a:lumMod val="85000"/>
                  <a:lumOff val="15000"/>
                </a:schemeClr>
              </a:solidFill>
            </a:endParaRPr>
          </a:p>
        </p:txBody>
      </p:sp>
      <p:sp>
        <p:nvSpPr>
          <p:cNvPr id="8" name="TextBox 7"/>
          <p:cNvSpPr txBox="1"/>
          <p:nvPr/>
        </p:nvSpPr>
        <p:spPr>
          <a:xfrm>
            <a:off x="1870554" y="4846831"/>
            <a:ext cx="7176464" cy="954107"/>
          </a:xfrm>
          <a:prstGeom prst="rect">
            <a:avLst/>
          </a:prstGeom>
          <a:noFill/>
        </p:spPr>
        <p:txBody>
          <a:bodyPr wrap="square" rtlCol="0">
            <a:spAutoFit/>
          </a:bodyPr>
          <a:lstStyle/>
          <a:p>
            <a:r>
              <a:rPr lang="en-US" sz="2800" dirty="0" smtClean="0"/>
              <a:t>4. </a:t>
            </a:r>
            <a:r>
              <a:rPr lang="en-US" sz="2800" dirty="0" smtClean="0"/>
              <a:t>What </a:t>
            </a:r>
            <a:r>
              <a:rPr lang="en-US" sz="2800" dirty="0" smtClean="0"/>
              <a:t>are the conditions for </a:t>
            </a:r>
            <a:r>
              <a:rPr lang="en-US" sz="2800" dirty="0" smtClean="0"/>
              <a:t>optical </a:t>
            </a:r>
            <a:r>
              <a:rPr lang="en-US" sz="2800" dirty="0" smtClean="0"/>
              <a:t>isomerism?</a:t>
            </a:r>
            <a:endParaRPr lang="en-US" sz="2800" dirty="0"/>
          </a:p>
        </p:txBody>
      </p:sp>
      <p:sp>
        <p:nvSpPr>
          <p:cNvPr id="9" name="Footer Placeholder 3"/>
          <p:cNvSpPr>
            <a:spLocks noGrp="1"/>
          </p:cNvSpPr>
          <p:nvPr>
            <p:ph type="ftr" sz="quarter" idx="11"/>
          </p:nvPr>
        </p:nvSpPr>
        <p:spPr>
          <a:xfrm>
            <a:off x="2466110" y="6807817"/>
            <a:ext cx="5880210" cy="389467"/>
          </a:xfrm>
        </p:spPr>
        <p:txBody>
          <a:bodyPr/>
          <a:lstStyle/>
          <a:p>
            <a:r>
              <a:rPr lang="en-US" dirty="0" smtClean="0"/>
              <a:t>Md. </a:t>
            </a:r>
            <a:r>
              <a:rPr lang="en-US" dirty="0" err="1" smtClean="0"/>
              <a:t>Shoaib</a:t>
            </a:r>
            <a:r>
              <a:rPr lang="en-US" dirty="0" smtClean="0"/>
              <a:t> Ahmed, Chemistry Teacher.                                                      </a:t>
            </a:r>
          </a:p>
          <a:p>
            <a:r>
              <a:rPr lang="en-US" dirty="0" smtClean="0"/>
              <a:t>   The Sylhet </a:t>
            </a:r>
            <a:r>
              <a:rPr lang="en-US" dirty="0" err="1" smtClean="0"/>
              <a:t>Khajanchibari</a:t>
            </a:r>
            <a:r>
              <a:rPr lang="en-US" dirty="0" smtClean="0"/>
              <a:t> International School &amp; College</a:t>
            </a:r>
            <a:endParaRPr lang="en-US" dirty="0"/>
          </a:p>
        </p:txBody>
      </p:sp>
    </p:spTree>
    <p:extLst>
      <p:ext uri="{BB962C8B-B14F-4D97-AF65-F5344CB8AC3E}">
        <p14:creationId xmlns:p14="http://schemas.microsoft.com/office/powerpoint/2010/main" val="15031767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anim calcmode="lin" valueType="num">
                                      <p:cBhvr additive="base">
                                        <p:cTn id="31"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0-#ppt_w/2"/>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12"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6"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466110" y="6807817"/>
            <a:ext cx="5880210" cy="389467"/>
          </a:xfrm>
        </p:spPr>
        <p:txBody>
          <a:bodyPr/>
          <a:lstStyle/>
          <a:p>
            <a:r>
              <a:rPr lang="en-US" dirty="0" smtClean="0"/>
              <a:t>Md. </a:t>
            </a:r>
            <a:r>
              <a:rPr lang="en-US" dirty="0" err="1" smtClean="0"/>
              <a:t>Shoaib</a:t>
            </a:r>
            <a:r>
              <a:rPr lang="en-US" dirty="0" smtClean="0"/>
              <a:t> Ahmed, Chemistry Teacher.                                                      </a:t>
            </a:r>
          </a:p>
          <a:p>
            <a:r>
              <a:rPr lang="en-US" dirty="0" smtClean="0"/>
              <a:t>   The Sylhet </a:t>
            </a:r>
            <a:r>
              <a:rPr lang="en-US" dirty="0" err="1" smtClean="0"/>
              <a:t>Khajanchibari</a:t>
            </a:r>
            <a:r>
              <a:rPr lang="en-US" dirty="0" smtClean="0"/>
              <a:t> International School &amp; College</a:t>
            </a:r>
            <a:endParaRPr lang="en-US" dirty="0"/>
          </a:p>
        </p:txBody>
      </p:sp>
      <p:sp>
        <p:nvSpPr>
          <p:cNvPr id="5" name="TextBox 4"/>
          <p:cNvSpPr txBox="1"/>
          <p:nvPr/>
        </p:nvSpPr>
        <p:spPr>
          <a:xfrm>
            <a:off x="2780778" y="1352810"/>
            <a:ext cx="5022937" cy="3416320"/>
          </a:xfrm>
          <a:prstGeom prst="rect">
            <a:avLst/>
          </a:prstGeom>
          <a:noFill/>
        </p:spPr>
        <p:txBody>
          <a:bodyPr wrap="square" rtlCol="0">
            <a:spAutoFit/>
          </a:bodyPr>
          <a:lstStyle/>
          <a:p>
            <a:r>
              <a:rPr lang="en-US" sz="7200" dirty="0" smtClean="0">
                <a:solidFill>
                  <a:srgbClr val="92D050"/>
                </a:solidFill>
              </a:rPr>
              <a:t>Thank you for joining  the class.</a:t>
            </a:r>
            <a:endParaRPr lang="en-US" sz="7200" dirty="0">
              <a:solidFill>
                <a:srgbClr val="92D050"/>
              </a:solidFill>
            </a:endParaRPr>
          </a:p>
        </p:txBody>
      </p:sp>
    </p:spTree>
    <p:extLst>
      <p:ext uri="{BB962C8B-B14F-4D97-AF65-F5344CB8AC3E}">
        <p14:creationId xmlns:p14="http://schemas.microsoft.com/office/powerpoint/2010/main" val="2147967356"/>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1621</TotalTime>
  <Words>749</Words>
  <Application>Microsoft Office PowerPoint</Application>
  <PresentationFormat>Custom</PresentationFormat>
  <Paragraphs>68</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Welcome !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dc:title>
  <dc:creator>P.C.T</dc:creator>
  <cp:lastModifiedBy>WALTON</cp:lastModifiedBy>
  <cp:revision>151</cp:revision>
  <dcterms:created xsi:type="dcterms:W3CDTF">2020-02-24T13:26:03Z</dcterms:created>
  <dcterms:modified xsi:type="dcterms:W3CDTF">2026-08-14T14:43:38Z</dcterms:modified>
</cp:coreProperties>
</file>