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91" r:id="rId2"/>
    <p:sldId id="257" r:id="rId3"/>
    <p:sldId id="264" r:id="rId4"/>
    <p:sldId id="266" r:id="rId5"/>
    <p:sldId id="285" r:id="rId6"/>
    <p:sldId id="288" r:id="rId7"/>
    <p:sldId id="284" r:id="rId8"/>
    <p:sldId id="265" r:id="rId9"/>
    <p:sldId id="273" r:id="rId10"/>
    <p:sldId id="280" r:id="rId11"/>
    <p:sldId id="277" r:id="rId12"/>
    <p:sldId id="293" r:id="rId13"/>
    <p:sldId id="258" r:id="rId14"/>
    <p:sldId id="282" r:id="rId15"/>
    <p:sldId id="292" r:id="rId16"/>
    <p:sldId id="28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AFD3FB"/>
    <a:srgbClr val="C2BAFC"/>
    <a:srgbClr val="E9E6FE"/>
    <a:srgbClr val="F8A79E"/>
    <a:srgbClr val="00FFFF"/>
    <a:srgbClr val="FF99FF"/>
    <a:srgbClr val="CCFFFF"/>
    <a:srgbClr val="130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56" autoAdjust="0"/>
  </p:normalViewPr>
  <p:slideViewPr>
    <p:cSldViewPr>
      <p:cViewPr varScale="1">
        <p:scale>
          <a:sx n="62" d="100"/>
          <a:sy n="62" d="100"/>
        </p:scale>
        <p:origin x="103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BE131-57D4-41FC-B75D-B464B8E4E56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3D7F6-2239-4FC3-A347-9D6120638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46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bn-BD" dirty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baseline="0" dirty="0">
                <a:latin typeface="NikoshBAN" pitchFamily="2" charset="0"/>
                <a:cs typeface="NikoshBAN" pitchFamily="2" charset="0"/>
              </a:rPr>
              <a:t> শিরোনাম বের করার জন্য ছোট ছোট প্রশ্ন করা যেতে পারে ।যেমন </a:t>
            </a:r>
            <a:r>
              <a:rPr lang="en-US" baseline="0" dirty="0">
                <a:latin typeface="NikoshBAN" pitchFamily="2" charset="0"/>
                <a:cs typeface="NikoshBAN" pitchFamily="2" charset="0"/>
              </a:rPr>
              <a:t>: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১।চিত্রে কী দেখছ</a:t>
            </a:r>
            <a:r>
              <a:rPr lang="bn-BD" baseline="0" dirty="0">
                <a:latin typeface="NikoshBAN" pitchFamily="2" charset="0"/>
                <a:cs typeface="NikoshBAN" pitchFamily="2" charset="0"/>
              </a:rPr>
              <a:t> ? উঃ পেশী ২।পেশি থেকে উৎপন্ন একগুচ্ছ কোষকে কী বলে ? উঃ পেশী কলা ।তোমরা ঠিক বলেছ । আজ আমরা পড়ব পেশী টিস্যু ।   এই স্লাইডে </a:t>
            </a:r>
            <a:r>
              <a:rPr lang="bn-BD" baseline="0" dirty="0"/>
              <a:t>আজকের পাঠের মানসিক পরিবেশ তৈরির  চেষ্টা করা হয়েছে। তবে বিষয় শিক্ষক  ভিন্ন উপায়ে ও এ  কাজটি করতে পারেন।</a:t>
            </a:r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3D7F6-2239-4FC3-A347-9D61206386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20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3D7F6-2239-4FC3-A347-9D61206386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90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আজকের</a:t>
            </a:r>
            <a:r>
              <a:rPr lang="bn-BD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পাঠের প্রথম শিখনফল অর্জনের উদ্দেশ্যে এই স্লাইডটি প্রদর্শন করা হয়েছে শ্রেণিতে উপস্থাপনের সময়  স্লাইডে উল্লেখিত প্রশ্নগুলো মুছে দিয়ে আপনার নিজের মতো করে প্রশ্ন করতে পারেন । বিষয় শিক্ষক অন্য কোন যুক্তিযুক্ত উপায়েও এ কাজটি করতে পারেন।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3D7F6-2239-4FC3-A347-9D61206386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09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baseline="0" dirty="0">
                <a:latin typeface="NikoshBAN" pitchFamily="2" charset="0"/>
                <a:cs typeface="NikoshBAN" pitchFamily="2" charset="0"/>
              </a:rPr>
              <a:t> ১।গঠন কেমন -</a:t>
            </a:r>
            <a:r>
              <a:rPr lang="bn-BD" sz="1200" dirty="0">
                <a:latin typeface="NikoshBAN" pitchFamily="2" charset="0"/>
                <a:cs typeface="NikoshBAN" pitchFamily="2" charset="0"/>
              </a:rPr>
              <a:t>নলাকার /মাকু আকৃতির/ শাখানিত /আড়াআড়ি দাগযুক্ত ?২। কয়টিনিউক্লিয়াস</a:t>
            </a:r>
            <a:r>
              <a:rPr lang="bn-BD" sz="1200" baseline="0" dirty="0">
                <a:latin typeface="NikoshBAN" pitchFamily="2" charset="0"/>
                <a:cs typeface="NikoshBAN" pitchFamily="2" charset="0"/>
              </a:rPr>
              <a:t> আছে ? ৩।ইন্টারক্যালেটেড ডিস্ক কী ? 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3D7F6-2239-4FC3-A347-9D61206386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08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গুরুত্বপূর্ণ</a:t>
            </a:r>
            <a:r>
              <a:rPr lang="bn-BD" baseline="0" dirty="0"/>
              <a:t> শব্দগুলো শিক্ষার্থীরা লিখে নিবে  । বাসায় চর্চা করবে 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3D7F6-2239-4FC3-A347-9D61206386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05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44D1A8E-A1EF-4DA5-8254-98B2DAA58417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21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6842-3419-46AF-9651-BF3100C48C2F}" type="datetime3">
              <a:rPr lang="en-US" smtClean="0"/>
              <a:t>14 August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32327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6842-3419-46AF-9651-BF3100C48C2F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53521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6842-3419-46AF-9651-BF3100C48C2F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23162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6842-3419-46AF-9651-BF3100C48C2F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48635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6842-3419-46AF-9651-BF3100C48C2F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7770414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36842-3419-46AF-9651-BF3100C48C2F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454627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50383-82BF-4E2D-A2BA-2F917D58CCE7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527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28862-894A-415C-8CF6-F5E5BADAEA42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906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98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255C-CDFE-4ECB-9BE4-6DBF5D9BFC02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50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849B-5A3C-41A9-B649-3BD95A903391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802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A73E6-6C3E-4D06-A99A-04E987333438}" type="datetime3">
              <a:rPr lang="en-US" smtClean="0"/>
              <a:t>14 August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23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48CF6-7E95-4E3B-A520-4C45E9A15A77}" type="datetime3">
              <a:rPr lang="en-US" smtClean="0"/>
              <a:t>14 August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778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83ADC-00FE-44C2-A304-97B00D2617ED}" type="datetime3">
              <a:rPr lang="en-US" smtClean="0"/>
              <a:t>14 August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680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34FDD-5E35-4FB3-924F-20D451815876}" type="datetime3">
              <a:rPr lang="en-US" smtClean="0"/>
              <a:t>14 August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35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62C53-D83B-4C06-B786-4201BB2A8FA7}" type="datetime3">
              <a:rPr lang="en-US" smtClean="0"/>
              <a:t>14 August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05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788A5-C681-4870-9C86-E4DA62908FF6}" type="datetime3">
              <a:rPr lang="en-US" smtClean="0"/>
              <a:t>14 August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819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936842-3419-46AF-9651-BF3100C48C2F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MD. AMINUL ISLAM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B1D6FB1-A6E5-41F9-8270-09E46ED4545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DBA71E-B34A-461A-89A4-E18B83D396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76225" cmpd="tri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8006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58" r:id="rId18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7" Type="http://schemas.openxmlformats.org/officeDocument/2006/relationships/image" Target="../media/image39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gif"/><Relationship Id="rId5" Type="http://schemas.openxmlformats.org/officeDocument/2006/relationships/image" Target="../media/image42.jpeg"/><Relationship Id="rId4" Type="http://schemas.openxmlformats.org/officeDocument/2006/relationships/image" Target="../media/image4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microsoft.com/office/2007/relationships/hdphoto" Target="../media/hdphoto4.wdp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gif"/><Relationship Id="rId5" Type="http://schemas.openxmlformats.org/officeDocument/2006/relationships/image" Target="../media/image31.jpe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19139685">
            <a:off x="5960443" y="3309386"/>
            <a:ext cx="4419600" cy="1585127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bn-BD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 সবাইকে </a:t>
            </a: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90800" y="697144"/>
            <a:ext cx="2857500" cy="5463712"/>
            <a:chOff x="1226457" y="556089"/>
            <a:chExt cx="2857500" cy="5463712"/>
          </a:xfrm>
        </p:grpSpPr>
        <p:pic>
          <p:nvPicPr>
            <p:cNvPr id="11" name="Picture 2" descr="http://www.erincurren.com/wp-content/uploads/2013/04/heart-muscl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0000" l="500" r="98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6457" y="2971800"/>
              <a:ext cx="2857500" cy="3048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http://woliper.com/wp-content/uploads/2014/05/colorful-birthday-flowers-5LG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0462" l="2000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6457" y="556089"/>
              <a:ext cx="2853088" cy="2415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3CC61F-2165-46CF-9595-5DC53CB76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1A636-2334-4F24-8CE9-4E645D6A000D}" type="datetime3">
              <a:rPr lang="en-US" smtClean="0"/>
              <a:t>14 August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78A942-65CD-450D-A8E2-D2DD1BB57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3CFBB3-DC71-4B17-A5C5-B868619D3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93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Tissue images\Muscle_Tissue-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11101"/>
          <a:stretch/>
        </p:blipFill>
        <p:spPr bwMode="auto">
          <a:xfrm>
            <a:off x="1295400" y="2224559"/>
            <a:ext cx="9372600" cy="214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http://www.gifs.net/Animation11/Science_and_Body/Eyes/ey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383" y="4459712"/>
            <a:ext cx="1524000" cy="152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pharma.bayer.com/concerns-of-the-heart/tool/images/pic_ckd_vascular_calcificati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996" y="5176980"/>
            <a:ext cx="907576" cy="80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www.iradonline.org/images/aorta-vessels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99" b="9649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91" r="19137"/>
          <a:stretch/>
        </p:blipFill>
        <p:spPr bwMode="auto">
          <a:xfrm>
            <a:off x="8712938" y="4369067"/>
            <a:ext cx="1447800" cy="207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000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4459712"/>
            <a:ext cx="1371600" cy="164592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858882" y="753345"/>
            <a:ext cx="1905001" cy="646331"/>
          </a:xfrm>
          <a:prstGeom prst="rect">
            <a:avLst/>
          </a:prstGeom>
          <a:solidFill>
            <a:srgbClr val="33CC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06896" y="522513"/>
            <a:ext cx="1905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৩ মি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2800" y="1544374"/>
            <a:ext cx="5181146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1.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চিত্র দেখে লিখ কোনটি কোন ধরণের পেশী টিস্যু 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2.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পেশীটিস্যুগুলোর চিত্র অংকন কর ?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B96A88-9B8F-4289-949F-0DC30A7CA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220E-F53A-414E-922E-12F6CE65C601}" type="datetime3">
              <a:rPr lang="en-US" smtClean="0"/>
              <a:t>14 August 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C1E82FB-128A-4008-BAC2-AB78CE253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529232D-A63D-4149-B101-669E8876D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8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33526E-6 L 0.17032 -0.0039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7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0850" y="661443"/>
            <a:ext cx="56388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চিত্রটি দেখে নিচের প্রশ্নগুলোর উত্তর দাও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553830"/>
              </p:ext>
            </p:extLst>
          </p:nvPr>
        </p:nvGraphicFramePr>
        <p:xfrm>
          <a:off x="2256975" y="1089991"/>
          <a:ext cx="8077201" cy="47012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3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04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0803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3" descr="C:\Users\User\Desktop\11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08"/>
          <a:stretch/>
        </p:blipFill>
        <p:spPr bwMode="auto">
          <a:xfrm>
            <a:off x="2399918" y="1290663"/>
            <a:ext cx="1981200" cy="242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User\Desktop\11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7" t="5365" r="43701" b="-5365"/>
          <a:stretch/>
        </p:blipFill>
        <p:spPr bwMode="auto">
          <a:xfrm>
            <a:off x="4953000" y="1274128"/>
            <a:ext cx="1293344" cy="256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Desktop\11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30" t="128" r="12178" b="-128"/>
          <a:stretch/>
        </p:blipFill>
        <p:spPr bwMode="auto">
          <a:xfrm>
            <a:off x="7783637" y="1259535"/>
            <a:ext cx="1340638" cy="207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256975" y="4425075"/>
            <a:ext cx="92963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১।প্রাণির ইচ্ছানুয়ায়ী সংকুচিত ও প্রসারিত হতে পারে কোন চিত্রের টিস্যু ?  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২। ক,খ ও গ এর টিস্যুগুলোর কোষগুলোর গঠন কেমন ?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৩। ক,খ ও গ এর টিস্যুগুলোর অবস্থান কোথায় ?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1672" y="3979308"/>
            <a:ext cx="643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ক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74775" y="3935570"/>
            <a:ext cx="643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খ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87560" y="3479511"/>
            <a:ext cx="643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গ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http://stream1.gifsoup.com/view2/4762944/involuntary-muscles-o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001" y="2749567"/>
            <a:ext cx="1340638" cy="109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media-3.web.britannica.com/eb-media/41/92941-004-CDB3140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28"/>
          <a:stretch/>
        </p:blipFill>
        <p:spPr bwMode="auto">
          <a:xfrm>
            <a:off x="8550613" y="3167320"/>
            <a:ext cx="1519528" cy="91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Tissue images\08StandardPushup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192" y="3606009"/>
            <a:ext cx="1293344" cy="87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B6E17-4599-474C-B888-EA9874C80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82B2A-BD0A-48E8-87DA-3E2EE092F8DD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DCB87-92A1-4A57-B989-915876306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41A2277-0D34-480E-83B7-AF78D665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02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86514" y="876369"/>
            <a:ext cx="2286000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 descr="C:\Users\User\Desktop\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204" y="1202871"/>
            <a:ext cx="699135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05600" y="2743200"/>
            <a:ext cx="25146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16486" y="4283529"/>
            <a:ext cx="25146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72514" y="5638800"/>
            <a:ext cx="25146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0" y="556021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পেশী টিস্যুর চার্ট তৈরি করবে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95558" y="502243"/>
            <a:ext cx="1391557" cy="46166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সময় : 8মি: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742552-1BA4-4E64-96B1-1ACD81AA6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D59E0-72F8-43EB-9B89-83266AC54C21}" type="datetime3">
              <a:rPr lang="en-US" smtClean="0"/>
              <a:t>14 August 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F0532A0-63B0-40E3-9E67-1934C6D21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E81539A-1B38-4774-AE1E-3E867ED0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74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4851854" y="838200"/>
            <a:ext cx="1676400" cy="685800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3207658"/>
            <a:ext cx="12192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চিত্র – (ক)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6051" y="3045768"/>
            <a:ext cx="12192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চিত্র – (খ)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3810000"/>
            <a:ext cx="8686800" cy="243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1.</a:t>
            </a:r>
            <a:r>
              <a:rPr lang="bn-BD" sz="280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চিত্র-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ক, খ ও গ এ কোন কোন ধরণের পেশীটিস্যু দেখতে পাওয়া যায় ?</a:t>
            </a:r>
          </a:p>
          <a:p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২.পেশীটিস্যু ভ্রুণের কোনস্তর থেকে উৎপন্ন  হয় ? 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 চিত্রটির টিস্যু রক্তনালীর প্রাচীরে পাওয়া যায় ? </a:t>
            </a:r>
          </a:p>
          <a:p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চিত্র –খ এর গঠন ব্যাখ্যা কর?</a:t>
            </a:r>
          </a:p>
          <a:p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চিত্র -ক,গ এর টিস্যুর সাথে খ চিত্রের টিস্যুর সাদৃশ্য ও বৈসাদৃশ্য বল?    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4800" y="3056653"/>
            <a:ext cx="12192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চিত্র – (গ)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0" y="1726168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098" name="Picture 2" descr="https://healthsciencetechnology.wikispaces.com/file/view/heart.gif/481345506/hear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429" y="1586664"/>
            <a:ext cx="85725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stream1.gifsoup.com/view7/4763335/involuntary-muscles-bladder-o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1143000"/>
            <a:ext cx="247650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Tissue images\walk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153886"/>
            <a:ext cx="28289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44000" y="2247900"/>
            <a:ext cx="609600" cy="266700"/>
          </a:xfrm>
          <a:prstGeom prst="rect">
            <a:avLst/>
          </a:prstGeom>
          <a:solidFill>
            <a:srgbClr val="AFD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448550" y="2129588"/>
            <a:ext cx="933450" cy="542926"/>
          </a:xfrm>
          <a:prstGeom prst="rect">
            <a:avLst/>
          </a:prstGeom>
          <a:solidFill>
            <a:srgbClr val="AFD3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6AF917A-32D4-46E2-9ABA-4FCCA715F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83D09-9BA1-4976-AA67-2676E48723DB}" type="datetime3">
              <a:rPr lang="en-US" smtClean="0"/>
              <a:t>14 August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13D807-CDF5-4780-881C-B4BF60AD0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098D3FC-F8E5-4D31-8326-B66E1559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1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4876800" y="685800"/>
            <a:ext cx="2438400" cy="914400"/>
          </a:xfrm>
          <a:prstGeom prst="round2Diag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 </a:t>
            </a:r>
            <a:r>
              <a:rPr lang="en-US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5457" y="3048000"/>
            <a:ext cx="8113714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আজকের আলোচিত পেশীটিস্যুগুলোর মধ্যে কোন পেশী টিস্যুর গুরুত্ব বেশী বলে তুমি মনে কর -উত্তরের স্বপক্ষে যুক্তি দাও ?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2FE9B0-0DF8-4C60-B97A-1CD8D6281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54DEF-3E3F-4CA3-A8FE-EE1999A1B999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87429-DDFE-4262-AD08-E081B4A00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44992-FD5D-41A3-B120-B6D9D1BF4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841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6166" y="2256474"/>
            <a:ext cx="354243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 ভ্রূণ মেসোডার্ম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ডোরাকাটা পেশী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মসৃণপেশী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ঐচ্ছিক পেশী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অনৈচ্ছিক পেশী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হৃদপেশী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bn-BD" sz="3200" dirty="0">
                <a:latin typeface="NikoshBAN" pitchFamily="2" charset="0"/>
                <a:cs typeface="NikoshBAN" pitchFamily="2" charset="0"/>
              </a:rPr>
              <a:t>ইন্টারক্যালেটেড ডিস্ক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9941" y="1345794"/>
            <a:ext cx="360045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 গুরুত্বপূর্ণ  শব্দসমূহ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: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44B0D-F5F8-4D3B-8A2B-5EE24C895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7FADE-E122-41AB-9BEF-C454C2FFD16E}" type="datetime3">
              <a:rPr lang="en-US" smtClean="0"/>
              <a:t>14 August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0E338-15B4-449F-AE8E-BA88681BE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C1E18-46F7-468D-B561-4D2DF2918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2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02438" y="762000"/>
            <a:ext cx="9988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88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User\Desktop\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1999"/>
            <a:ext cx="3200400" cy="506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081F17-57EF-44DB-8948-922892F1D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0CC37-D437-4F2E-873B-9A425345A55F}" type="datetime3">
              <a:rPr lang="en-US" smtClean="0"/>
              <a:t>14 August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4D2F20-40F5-4A59-8D7F-46479C7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BE3715-5246-4BB1-88D3-038F66A64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96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42630"/>
            <a:ext cx="5330537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43" y="1660711"/>
            <a:ext cx="5489864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95400" y="3050485"/>
            <a:ext cx="384463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জীববিজ্ঞান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নবম শ্রেণি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২য় অধ্যায় 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সময়ঃ৪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5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মিনিট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124200" y="685800"/>
            <a:ext cx="4436918" cy="728230"/>
          </a:xfrm>
          <a:prstGeom prst="round2Diag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2F1B69-967E-4829-BAD6-A2A3128A1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36DEA-2376-407E-BD9C-6C784EA7DA4D}" type="datetime3">
              <a:rPr lang="en-US" smtClean="0"/>
              <a:t>14 August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9B5DF1-56BB-43E7-B273-8D52182A7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6FAFD2-5713-4A5C-A493-B5547C258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D95728-4226-41A4-BB95-EC0581E5AFD9}"/>
              </a:ext>
            </a:extLst>
          </p:cNvPr>
          <p:cNvSpPr txBox="1"/>
          <p:nvPr/>
        </p:nvSpPr>
        <p:spPr>
          <a:xfrm>
            <a:off x="6815144" y="3096978"/>
            <a:ext cx="469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মোঃআমিনুলইসলাম</a:t>
            </a:r>
            <a:endParaRPr lang="en-US" sz="32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সিনিয়রশিক্ষকগণিত</a:t>
            </a:r>
            <a:r>
              <a:rPr lang="en-US" sz="3200" dirty="0">
                <a:latin typeface="SutonnyOMJ" panose="01010600010101010101" pitchFamily="2" charset="0"/>
                <a:cs typeface="SutonnyOMJ" panose="01010600010101010101" pitchFamily="2" charset="0"/>
              </a:rPr>
              <a:t> ও </a:t>
            </a:r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বিজ্ঞান</a:t>
            </a:r>
            <a:endParaRPr lang="en-US" sz="3200" dirty="0">
              <a:latin typeface="SutonnyOMJ" panose="01010600010101010101" pitchFamily="2" charset="0"/>
              <a:cs typeface="SutonnyOMJ" panose="01010600010101010101" pitchFamily="2" charset="0"/>
            </a:endParaRPr>
          </a:p>
          <a:p>
            <a:r>
              <a:rPr lang="en-US" sz="3200" dirty="0" err="1">
                <a:latin typeface="SutonnyOMJ" panose="01010600010101010101" pitchFamily="2" charset="0"/>
                <a:cs typeface="SutonnyOMJ" panose="01010600010101010101" pitchFamily="2" charset="0"/>
              </a:rPr>
              <a:t>চাঁদপুরআহমাদিয়াফাযিলমাদ্রাসা</a:t>
            </a:r>
            <a:r>
              <a:rPr lang="en-US" sz="3200" dirty="0">
                <a:latin typeface="SutonnyOMJ" panose="01010600010101010101" pitchFamily="2" charset="0"/>
                <a:cs typeface="SutonnyOMJ" panose="01010600010101010101" pitchFamily="2" charset="0"/>
              </a:rPr>
              <a:t>।</a:t>
            </a:r>
            <a:endParaRPr lang="en-GB" sz="3200" dirty="0">
              <a:latin typeface="SutonnyOMJ" panose="01010600010101010101" pitchFamily="2" charset="0"/>
              <a:cs typeface="SutonnyOMJ" panose="010106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40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0"/>
            <a:ext cx="3505200" cy="422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57600" y="762000"/>
            <a:ext cx="2985724" cy="421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00550" y="4974484"/>
            <a:ext cx="4000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>
                <a:latin typeface="NikoshBAN" pitchFamily="2" charset="0"/>
                <a:cs typeface="NikoshBAN" pitchFamily="2" charset="0"/>
              </a:rPr>
              <a:t>পেশী টিস্যু 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3" name="Picture 5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36" y="1944915"/>
            <a:ext cx="750416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864C0D-80A1-418B-A940-068D1E60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92D32-7247-4D66-9145-314F5EB5268B}" type="datetime3">
              <a:rPr lang="en-US" smtClean="0"/>
              <a:t>14 August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0D2E1F-2F04-4D52-86A2-011B3152D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EFE4AF-22A8-44B6-9D9E-580F4D67E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5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3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143000"/>
            <a:ext cx="11277600" cy="35394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 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...</a:t>
            </a:r>
          </a:p>
          <a:p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1.</a:t>
            </a:r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পেশী টিস্যু কী তা বলতে পারবে।  </a:t>
            </a:r>
          </a:p>
          <a:p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2.</a:t>
            </a:r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পেশী টিস্যুর প্রকারভেদ করতে পারবে ।  </a:t>
            </a:r>
          </a:p>
          <a:p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3.</a:t>
            </a:r>
            <a:r>
              <a:rPr lang="bn-BD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 প্রকার পেশী টিস্যুর গঠন ব্যাখ্যা করতে পারবে ।  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F705CDC-76A8-4B73-811B-4CE622D48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3AE0D-7E18-4C37-9B12-F25E4F82938F}" type="datetime3">
              <a:rPr lang="en-US" smtClean="0"/>
              <a:t>14 August 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EDBB5FA-A79A-4574-91DC-EE00A798C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DA8F888-2DBF-46EF-AF00-4C5BB84F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7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841" y="2218369"/>
            <a:ext cx="2022895" cy="252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38600" y="911765"/>
            <a:ext cx="385090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চিত্রে কী কী দেখতে পারছ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2488" y="5318965"/>
            <a:ext cx="609600" cy="58477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ভ্রূণ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86108" y="5318964"/>
            <a:ext cx="2051792" cy="58477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ভ্রূণীয় কোষস্তর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021367" y="1872013"/>
            <a:ext cx="2891468" cy="3245425"/>
            <a:chOff x="308933" y="1728724"/>
            <a:chExt cx="3351791" cy="3399599"/>
          </a:xfrm>
        </p:grpSpPr>
        <p:pic>
          <p:nvPicPr>
            <p:cNvPr id="3076" name="Picture 4" descr="http://www.carolguze.com/images/animals/chordatetre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933" y="1728724"/>
              <a:ext cx="3351791" cy="2667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8" name="Picture 6" descr="http://images.gizmag.com/hero/nissans-leather-seats-like-human-skin-4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3317" y="4422242"/>
              <a:ext cx="883021" cy="706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2186339" y="5325700"/>
            <a:ext cx="2514600" cy="58477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কর্ডাটা পর্বের প্রাণি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C:\Users\User\Desktop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2362201"/>
            <a:ext cx="2625643" cy="238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5029201" y="3481611"/>
            <a:ext cx="583005" cy="1320178"/>
          </a:xfrm>
          <a:prstGeom prst="ellipse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CE47D1-8112-4AC2-AD22-CF885769F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AD375-EB3D-487F-A457-A7BF4DBBF176}" type="datetime3">
              <a:rPr lang="en-US" smtClean="0"/>
              <a:t>14 August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E177CE-34F0-4286-9F72-2DA3DBA3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E1DCF9-9B8D-4814-989E-95F82E67C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21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4798E-6 L 0.25833 0.0085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4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4" grpId="2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" grpId="0" animBg="1"/>
      <p:bldP spid="2" grpId="1" animBg="1"/>
      <p:bldP spid="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752600"/>
            <a:ext cx="307181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62400" y="838201"/>
            <a:ext cx="4191000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ভ্রূণীয় কোষস্তর কয় স্তর বিশিষ্ট ?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22771" y="2226219"/>
            <a:ext cx="16002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এক্টোডার্ম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00999" y="2984213"/>
            <a:ext cx="16002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এন্ডোডার্ম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33657" y="3746213"/>
            <a:ext cx="16002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মেসোডার্ম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6725265" y="2599729"/>
            <a:ext cx="1012371" cy="1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500513" y="3390352"/>
            <a:ext cx="1306067" cy="548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6130177" y="4053232"/>
            <a:ext cx="1676400" cy="57581"/>
          </a:xfrm>
          <a:prstGeom prst="straightConnector1">
            <a:avLst/>
          </a:prstGeom>
          <a:ln w="38100">
            <a:solidFill>
              <a:srgbClr val="00FF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882499" y="809236"/>
            <a:ext cx="6629400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ভ্রূণীয় কোষস্তরের নামগুলো তোমরা বলতে পারবে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08146" y="2890427"/>
            <a:ext cx="1333500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তিন স্তর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48100" y="759898"/>
            <a:ext cx="4419601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মেসোডার্ম থেকে কী উৎপন্ন  হল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615523" y="1826541"/>
            <a:ext cx="2599872" cy="2412049"/>
            <a:chOff x="3014288" y="2272642"/>
            <a:chExt cx="2599872" cy="2412049"/>
          </a:xfrm>
        </p:grpSpPr>
        <p:pic>
          <p:nvPicPr>
            <p:cNvPr id="25" name="Picture 5" descr="C:\Users\User\Desktop\1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63" t="21458" r="18904" b="17693"/>
            <a:stretch/>
          </p:blipFill>
          <p:spPr bwMode="auto">
            <a:xfrm>
              <a:off x="3014288" y="2272642"/>
              <a:ext cx="2599872" cy="241204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>
            <a:xfrm>
              <a:off x="3651935" y="2786646"/>
              <a:ext cx="1324577" cy="1328153"/>
            </a:xfrm>
            <a:prstGeom prst="ellipse">
              <a:avLst/>
            </a:prstGeom>
            <a:solidFill>
              <a:srgbClr val="F8A7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8" name="Picture 3" descr="C:\Users\User\Desktop\r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523" y="2011438"/>
            <a:ext cx="2188449" cy="19759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C:\Users\User\Desktop\r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3"/>
          <a:stretch/>
        </p:blipFill>
        <p:spPr bwMode="auto">
          <a:xfrm>
            <a:off x="4234789" y="2011438"/>
            <a:ext cx="2159292" cy="19746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C:\Users\User\Desktop\q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3"/>
          <a:stretch/>
        </p:blipFill>
        <p:spPr bwMode="auto">
          <a:xfrm>
            <a:off x="4971987" y="2547676"/>
            <a:ext cx="2209799" cy="19525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media.giphy.com/media/f7CjV7J6GX2WA/giphy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074" y="686100"/>
            <a:ext cx="1767117" cy="132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31"/>
          <p:cNvSpPr/>
          <p:nvPr/>
        </p:nvSpPr>
        <p:spPr>
          <a:xfrm>
            <a:off x="9659686" y="759898"/>
            <a:ext cx="754743" cy="2337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8627346" y="1404677"/>
            <a:ext cx="938899" cy="4187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757747" y="809237"/>
            <a:ext cx="2490985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পেশি টিস্যু কী 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69364" y="5222490"/>
            <a:ext cx="8492187" cy="46166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>
                <a:latin typeface="NikoshBAN" pitchFamily="2" charset="0"/>
                <a:cs typeface="NikoshBAN" pitchFamily="2" charset="0"/>
              </a:rPr>
              <a:t>ভ্রূণ মেসোডার্ম থেকে তৈরি সংকোচন প্রসারণশীল বিশেষ ধরণের টিস্যুকে পেশী টিস্যু বলে ।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93034-1EF6-4B31-997E-A28908832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0F074-A687-49AD-A5D3-A1C2BD6CB4C0}" type="datetime3">
              <a:rPr lang="en-US" smtClean="0"/>
              <a:t>14 August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49B90F-5277-4056-8846-A10FB4DF2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366D1E4-62EB-44EB-9DE7-D339476D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6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51445E-7 L -0.21163 0.00092 " pathEditMode="relative" rAng="0" ptsTypes="AA">
                                      <p:cBhvr>
                                        <p:cTn id="84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0" y="4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51445E-7 L 0.22031 0.00092 " pathEditMode="relative" rAng="0" ptsTypes="AA">
                                      <p:cBhvr>
                                        <p:cTn id="91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7" y="4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04046E-6 L 0.00503 0.24624 " pathEditMode="relative" rAng="0" ptsTypes="AA">
                                      <p:cBhvr>
                                        <p:cTn id="98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12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  <p:bldP spid="6" grpId="0"/>
      <p:bldP spid="6" grpId="1"/>
      <p:bldP spid="7" grpId="0"/>
      <p:bldP spid="7" grpId="1"/>
      <p:bldP spid="15" grpId="0" animBg="1"/>
      <p:bldP spid="15" grpId="1" animBg="1"/>
      <p:bldP spid="16" grpId="0"/>
      <p:bldP spid="16" grpId="1"/>
      <p:bldP spid="27" grpId="0" animBg="1"/>
      <p:bldP spid="27" grpId="1" animBg="1"/>
      <p:bldP spid="32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Tissue images\dsc_09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342131"/>
            <a:ext cx="2667000" cy="368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C:\Users\User\Desktop\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94966"/>
            <a:ext cx="1433285" cy="368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Tissue images\Muscle-fibers-631x4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790" y="1737866"/>
            <a:ext cx="2226258" cy="289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26542" y="729479"/>
            <a:ext cx="42672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পেশীটিস্যুগুলো দেখতে কেমন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5638801"/>
            <a:ext cx="274320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সরু,লম্বা ও তন্তুময় 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C:\Users\User\Desktop\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66593" y="2079150"/>
            <a:ext cx="3936957" cy="2217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2E19E8-7705-422F-8F65-3A2DF3D8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38E3C-0B04-460A-9E52-8AD0B588E77E}" type="datetime3">
              <a:rPr lang="en-US" smtClean="0"/>
              <a:t>14 August 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027544-B79A-4FE2-A578-015BFF5F6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CF77E-1333-493E-B877-0B1B4ACB0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3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Tissue images\4d3e20ded80d4b665cc947674687d2e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92" b="9431"/>
          <a:stretch/>
        </p:blipFill>
        <p:spPr bwMode="auto">
          <a:xfrm rot="16200000">
            <a:off x="-58459" y="2133593"/>
            <a:ext cx="4175275" cy="200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Tissue images\new5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99" b="76835" l="3902" r="953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980" b="27884"/>
          <a:stretch/>
        </p:blipFill>
        <p:spPr bwMode="auto">
          <a:xfrm rot="5400000">
            <a:off x="6933060" y="1840131"/>
            <a:ext cx="5200453" cy="246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85926" y="1342046"/>
            <a:ext cx="547205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নিচের তন্তুগুলো দেখতে কী একই রকম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http://www.clker.com/cliparts/3/7/6/d/1256186461796715642question-mark-icon.svg.h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747" y="5253271"/>
            <a:ext cx="560964" cy="83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81400" y="5038006"/>
            <a:ext cx="16002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ডোরাকাটা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77221" y="4974990"/>
            <a:ext cx="170561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ডোরাবিহীন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1513" y="5034531"/>
            <a:ext cx="2819403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ডোরাকাটা পেশীটিস্যু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58961" y="4968824"/>
            <a:ext cx="216245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মসৃণ পেশীটিস্যু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85926" y="1358836"/>
            <a:ext cx="547205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এই তন্তুগুলোকে আমরা কী বলতে পারি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D:\Tissue images\smooth_muscle_fiber.GIF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70" b="98853" l="1590" r="984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9723">
            <a:off x="8692253" y="1994204"/>
            <a:ext cx="3662187" cy="230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5920B7-DCEA-4D29-8D2B-90A4A725F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680C9-2A83-4E10-81B9-6F85E6CD7FB4}" type="datetime3">
              <a:rPr lang="en-US" smtClean="0"/>
              <a:t>14 August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AC4E30-9C18-4A3E-A638-AE0607366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MD. AMINUL ISLAM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BE6EC4-E44C-485A-AED3-9FF6C1B1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2"/>
          <a:stretch/>
        </p:blipFill>
        <p:spPr bwMode="auto">
          <a:xfrm>
            <a:off x="1981200" y="1290443"/>
            <a:ext cx="2362201" cy="337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:\Tissue images\smooth_muscle_fibe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70" b="98853" l="1590" r="984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9723">
            <a:off x="4966170" y="2459065"/>
            <a:ext cx="2468602" cy="157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User\Desktop\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070" y="1755660"/>
            <a:ext cx="1639936" cy="264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ttp://www.demeterclarc.com/wp-content/uploads/images/2014/07/CANCER1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60518"/>
            <a:ext cx="3201455" cy="350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Tissue images\Beating_Heart_animation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1554351"/>
            <a:ext cx="1752600" cy="270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229201" y="905872"/>
            <a:ext cx="6248400" cy="646331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 নিচের চিত্রের সব টিস্যুগুলো কী একরকম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19300" y="972813"/>
            <a:ext cx="8153400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চিত্র দেখে বল অবস্থান,গঠন ও কাজের ভিত্তিতে পেশীটিস্যু কত প্রকার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7430" y="5214172"/>
            <a:ext cx="1875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ঐচ্ছিক পেশী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52721" y="5232376"/>
            <a:ext cx="1875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অনৈচ্ছিক পেশী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2352" y="5214172"/>
            <a:ext cx="1099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হৃদপেশী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00" y="998055"/>
            <a:ext cx="8153400" cy="584775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চিত্র দেখে পেশীটিস্যুগুলোর নাম বলতে পারবে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http://stream1.gifsoup.com/view2/4763329/involuntary-muscles-stomach-o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722" y="1577857"/>
            <a:ext cx="2666044" cy="308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5374205" y="3529971"/>
            <a:ext cx="539299" cy="178774"/>
          </a:xfrm>
          <a:prstGeom prst="rect">
            <a:avLst/>
          </a:prstGeom>
          <a:solidFill>
            <a:srgbClr val="C2BA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392321" y="5198875"/>
            <a:ext cx="1875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তিন প্রকার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AE8B4C2-8D96-48AD-8224-14F6D0515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02B99-6256-4949-82EB-E6B3C0677F54}" type="datetime3">
              <a:rPr lang="en-US" smtClean="0"/>
              <a:t>14 August 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86501C-0DEE-4B72-992A-D6AA5E3B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10050" y="6209833"/>
            <a:ext cx="4114800" cy="365125"/>
          </a:xfrm>
        </p:spPr>
        <p:txBody>
          <a:bodyPr/>
          <a:lstStyle/>
          <a:p>
            <a:r>
              <a:rPr lang="en-US" dirty="0"/>
              <a:t>MD. AMINUL ISLAM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74C6710C-73C7-4360-B771-981AEDB01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52151" y="6306508"/>
            <a:ext cx="2743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2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89017E-6 L -0.00382 0.2709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13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31214E-7 L 0 0.233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341E-7 L -0.00312 0.2406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2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/>
      <p:bldP spid="12" grpId="0"/>
      <p:bldP spid="13" grpId="0"/>
      <p:bldP spid="14" grpId="0" animBg="1"/>
      <p:bldP spid="16" grpId="0" animBg="1"/>
      <p:bldP spid="16" grpId="1" animBg="1"/>
      <p:bldP spid="15" grpId="0"/>
      <p:bldP spid="15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809</TotalTime>
  <Words>618</Words>
  <Application>Microsoft Office PowerPoint</Application>
  <PresentationFormat>Widescreen</PresentationFormat>
  <Paragraphs>133</Paragraphs>
  <Slides>16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Garamond</vt:lpstr>
      <vt:lpstr>NikoshBAN</vt:lpstr>
      <vt:lpstr>SutonnyOMJ</vt:lpstr>
      <vt:lpstr>Vrinda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Afroza nasreen sultana</dc:creator>
  <cp:lastModifiedBy>MD. AMINUL ISLAM</cp:lastModifiedBy>
  <cp:revision>131</cp:revision>
  <dcterms:created xsi:type="dcterms:W3CDTF">2006-08-16T00:00:00Z</dcterms:created>
  <dcterms:modified xsi:type="dcterms:W3CDTF">2026-08-14T13:45:47Z</dcterms:modified>
</cp:coreProperties>
</file>