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2" r:id="rId2"/>
    <p:sldId id="257" r:id="rId3"/>
    <p:sldId id="258" r:id="rId4"/>
    <p:sldId id="271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FD77CD-EF81-4FE5-AA63-84F61A88D4C5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12305031-CA4D-47C6-9064-4214E6FD2DFC}">
      <dgm:prSet phldrT="[Text]" phldr="1"/>
      <dgm:spPr/>
      <dgm:t>
        <a:bodyPr/>
        <a:lstStyle/>
        <a:p>
          <a:endParaRPr lang="en-US" dirty="0"/>
        </a:p>
      </dgm:t>
    </dgm:pt>
    <dgm:pt modelId="{B57B38F9-F102-40AE-B77F-3A11C6AA7103}" type="sibTrans" cxnId="{35C118B7-2F77-440D-A436-C2230B508412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effectLst>
          <a:glow rad="228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endParaRPr lang="en-US"/>
        </a:p>
      </dgm:t>
    </dgm:pt>
    <dgm:pt modelId="{CB5C51FB-41AE-4C46-BE78-C09DF0D47812}" type="parTrans" cxnId="{35C118B7-2F77-440D-A436-C2230B508412}">
      <dgm:prSet/>
      <dgm:spPr/>
      <dgm:t>
        <a:bodyPr/>
        <a:lstStyle/>
        <a:p>
          <a:endParaRPr lang="en-US"/>
        </a:p>
      </dgm:t>
    </dgm:pt>
    <dgm:pt modelId="{9BE5ED00-278C-40E7-8712-E22D7365C993}" type="pres">
      <dgm:prSet presAssocID="{14FD77CD-EF81-4FE5-AA63-84F61A88D4C5}" presName="Name0" presStyleCnt="0">
        <dgm:presLayoutVars>
          <dgm:chMax val="7"/>
          <dgm:chPref val="7"/>
          <dgm:dir/>
        </dgm:presLayoutVars>
      </dgm:prSet>
      <dgm:spPr/>
    </dgm:pt>
    <dgm:pt modelId="{61D80192-5A2C-4FD8-8589-1A265A69434B}" type="pres">
      <dgm:prSet presAssocID="{14FD77CD-EF81-4FE5-AA63-84F61A88D4C5}" presName="Name1" presStyleCnt="0"/>
      <dgm:spPr/>
    </dgm:pt>
    <dgm:pt modelId="{2EE00609-60F7-40C5-A877-511134E09B4C}" type="pres">
      <dgm:prSet presAssocID="{B57B38F9-F102-40AE-B77F-3A11C6AA7103}" presName="picture_1" presStyleCnt="0"/>
      <dgm:spPr/>
    </dgm:pt>
    <dgm:pt modelId="{93F3BE5E-29C6-4232-9589-ACCF071C494A}" type="pres">
      <dgm:prSet presAssocID="{B57B38F9-F102-40AE-B77F-3A11C6AA7103}" presName="pictureRepeatNode" presStyleLbl="alignImgPlace1" presStyleIdx="0" presStyleCnt="1" custScaleX="200000" custScaleY="220956" custLinFactNeighborX="-47192" custLinFactNeighborY="0"/>
      <dgm:spPr/>
      <dgm:t>
        <a:bodyPr/>
        <a:lstStyle/>
        <a:p>
          <a:endParaRPr lang="en-US"/>
        </a:p>
      </dgm:t>
    </dgm:pt>
    <dgm:pt modelId="{483CF499-3E64-4C90-9A14-8B29E4A84850}" type="pres">
      <dgm:prSet presAssocID="{12305031-CA4D-47C6-9064-4214E6FD2DFC}" presName="text_1" presStyleLbl="node1" presStyleIdx="0" presStyleCnt="0" custScaleX="302892" custScaleY="9942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D9AECE-D751-41C1-9E94-9D3C3915276B}" type="presOf" srcId="{B57B38F9-F102-40AE-B77F-3A11C6AA7103}" destId="{93F3BE5E-29C6-4232-9589-ACCF071C494A}" srcOrd="0" destOrd="0" presId="urn:microsoft.com/office/officeart/2008/layout/CircularPictureCallout"/>
    <dgm:cxn modelId="{E1A8A57E-2CEF-42C8-A416-557A3EA0C95E}" type="presOf" srcId="{14FD77CD-EF81-4FE5-AA63-84F61A88D4C5}" destId="{9BE5ED00-278C-40E7-8712-E22D7365C993}" srcOrd="0" destOrd="0" presId="urn:microsoft.com/office/officeart/2008/layout/CircularPictureCallout"/>
    <dgm:cxn modelId="{35C118B7-2F77-440D-A436-C2230B508412}" srcId="{14FD77CD-EF81-4FE5-AA63-84F61A88D4C5}" destId="{12305031-CA4D-47C6-9064-4214E6FD2DFC}" srcOrd="0" destOrd="0" parTransId="{CB5C51FB-41AE-4C46-BE78-C09DF0D47812}" sibTransId="{B57B38F9-F102-40AE-B77F-3A11C6AA7103}"/>
    <dgm:cxn modelId="{4BFF01D7-E3FD-43F8-A5B2-4C3845F8AB97}" type="presOf" srcId="{12305031-CA4D-47C6-9064-4214E6FD2DFC}" destId="{483CF499-3E64-4C90-9A14-8B29E4A84850}" srcOrd="0" destOrd="0" presId="urn:microsoft.com/office/officeart/2008/layout/CircularPictureCallout"/>
    <dgm:cxn modelId="{226A1C96-694B-410E-BEED-709B36ACF8A0}" type="presParOf" srcId="{9BE5ED00-278C-40E7-8712-E22D7365C993}" destId="{61D80192-5A2C-4FD8-8589-1A265A69434B}" srcOrd="0" destOrd="0" presId="urn:microsoft.com/office/officeart/2008/layout/CircularPictureCallout"/>
    <dgm:cxn modelId="{9C16FAF1-1FD2-4B11-BF2F-B35465D13C2A}" type="presParOf" srcId="{61D80192-5A2C-4FD8-8589-1A265A69434B}" destId="{2EE00609-60F7-40C5-A877-511134E09B4C}" srcOrd="0" destOrd="0" presId="urn:microsoft.com/office/officeart/2008/layout/CircularPictureCallout"/>
    <dgm:cxn modelId="{C1DDEC5E-96F6-4DBC-81A0-2355D232D262}" type="presParOf" srcId="{2EE00609-60F7-40C5-A877-511134E09B4C}" destId="{93F3BE5E-29C6-4232-9589-ACCF071C494A}" srcOrd="0" destOrd="0" presId="urn:microsoft.com/office/officeart/2008/layout/CircularPictureCallout"/>
    <dgm:cxn modelId="{F7BE5E79-E416-4E28-835C-C6FCD67CD570}" type="presParOf" srcId="{61D80192-5A2C-4FD8-8589-1A265A69434B}" destId="{483CF499-3E64-4C90-9A14-8B29E4A84850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F3BE5E-29C6-4232-9589-ACCF071C494A}">
      <dsp:nvSpPr>
        <dsp:cNvPr id="0" name=""/>
        <dsp:cNvSpPr/>
      </dsp:nvSpPr>
      <dsp:spPr>
        <a:xfrm>
          <a:off x="0" y="386543"/>
          <a:ext cx="2276106" cy="251459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6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3CF499-3E64-4C90-9A14-8B29E4A84850}">
      <dsp:nvSpPr>
        <dsp:cNvPr id="0" name=""/>
        <dsp:cNvSpPr/>
      </dsp:nvSpPr>
      <dsp:spPr>
        <a:xfrm>
          <a:off x="34990" y="1"/>
          <a:ext cx="2206125" cy="3733796"/>
        </a:xfrm>
        <a:prstGeom prst="rect">
          <a:avLst/>
        </a:prstGeom>
        <a:noFill/>
        <a:ln w="425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700" kern="1200" dirty="0"/>
        </a:p>
      </dsp:txBody>
      <dsp:txXfrm>
        <a:off x="34990" y="1"/>
        <a:ext cx="2206125" cy="37337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533400"/>
            <a:ext cx="8458200" cy="6019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84" y="506402"/>
            <a:ext cx="1341437" cy="142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524147"/>
            <a:ext cx="1341437" cy="142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83798"/>
            <a:ext cx="1341437" cy="142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583797"/>
            <a:ext cx="1341437" cy="142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0307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429000" y="609600"/>
            <a:ext cx="5181600" cy="1143000"/>
          </a:xfrm>
          <a:prstGeom prst="ellipseRibbon">
            <a:avLst/>
          </a:prstGeom>
          <a:solidFill>
            <a:srgbClr val="002060"/>
          </a:solidFill>
          <a:ln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bn-IN" sz="4400" dirty="0" smtClean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dirty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304800" y="2438400"/>
            <a:ext cx="3733800" cy="3886200"/>
          </a:xfrm>
          <a:prstGeom prst="bevel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bn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মোঃ মাজহারুল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ইসলাম</a:t>
            </a:r>
          </a:p>
          <a:p>
            <a:r>
              <a:rPr lang="bn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সহকা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রী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শিক্ষক</a:t>
            </a:r>
          </a:p>
          <a:p>
            <a:r>
              <a:rPr lang="bn-IN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বামুনিয়া সোনাতনকাটি মাধ্যমিক বালিকা বিদ্যালয়</a:t>
            </a:r>
          </a:p>
          <a:p>
            <a:r>
              <a:rPr lang="bn-IN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শার্শা, যশোর।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১৩/০৮/২০২৬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32-Point Star 4"/>
          <p:cNvSpPr/>
          <p:nvPr/>
        </p:nvSpPr>
        <p:spPr>
          <a:xfrm>
            <a:off x="762000" y="457200"/>
            <a:ext cx="2133600" cy="1752600"/>
          </a:xfrm>
          <a:prstGeom prst="star32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762000"/>
            <a:ext cx="1143000" cy="1143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4495800" y="2362200"/>
            <a:ext cx="3962400" cy="396240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200" dirty="0">
                <a:latin typeface="NikoshBAN" pitchFamily="2" charset="0"/>
                <a:cs typeface="NikoshBAN" pitchFamily="2" charset="0"/>
              </a:rPr>
              <a:t>শ্রেণিঃ  দশম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as-IN" sz="3200" dirty="0">
                <a:latin typeface="NikoshBAN" pitchFamily="2" charset="0"/>
                <a:cs typeface="NikoshBAN" pitchFamily="2" charset="0"/>
              </a:rPr>
              <a:t>ইসলাম ও নৈতিক    	শিক্ষা</a:t>
            </a:r>
          </a:p>
          <a:p>
            <a:pPr algn="ctr"/>
            <a:r>
              <a:rPr lang="as-IN" sz="3200" dirty="0">
                <a:latin typeface="NikoshBAN" pitchFamily="2" charset="0"/>
                <a:cs typeface="NikoshBAN" pitchFamily="2" charset="0"/>
              </a:rPr>
              <a:t> অধ্যায়ঃ  পঞ্চম </a:t>
            </a:r>
          </a:p>
          <a:p>
            <a:pPr algn="ctr"/>
            <a:r>
              <a:rPr lang="as-IN" sz="3200" dirty="0">
                <a:latin typeface="NikoshBAN" pitchFamily="2" charset="0"/>
                <a:cs typeface="NikoshBAN" pitchFamily="2" charset="0"/>
              </a:rPr>
              <a:t>  সময়ঃ ৫০ মিনিট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nix Network\Downloads\IB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1524000"/>
            <a:ext cx="3733800" cy="4114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838200" y="304800"/>
            <a:ext cx="7848600" cy="58477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দেখ,পড়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আনুধাবন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8975" y="1319242"/>
            <a:ext cx="4191000" cy="4524315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s-IN" sz="2400" dirty="0" smtClean="0">
                <a:latin typeface="NikoshBAN" pitchFamily="2" charset="0"/>
                <a:cs typeface="NikoshBAN" pitchFamily="2" charset="0"/>
              </a:rPr>
              <a:t> ইসলামি স্বর্ণযুগের বিশ্বখ্যাত পারসিক চিকিৎসক, দার্শনিক ও বিজ্ঞানী। তিনি আধুনিক চিকিৎসা বিজ্ঞানের অন্যতম জনক। অন্যদিকে বাংলাদেশে তার নামে প্রতিষ্ঠিত আইবিএম সিনা ট্রাস্ট দেশব্যাপী হাসপাতাল, ডায়াগনস্টিক সেন্টার ও মেডিকেল কলেজ পরিচালনা করে আসছে।</a:t>
            </a:r>
          </a:p>
          <a:p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ইবনে সিনা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র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 লেখা 'আল-কানুন ফি আল-তিব্ব' (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The Canon of Medicine)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শত শত বছর ধরে ইউরোপ ও এশিয়ার মেডিকেল শিক্ষাপ্রতিষ্ঠানে প্রধান পাঠ্যবই ছিল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94121" y="5867400"/>
            <a:ext cx="228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b="1" dirty="0">
                <a:latin typeface="NikoshBAN" pitchFamily="2" charset="0"/>
                <a:cs typeface="NikoshBAN" pitchFamily="2" charset="0"/>
              </a:rPr>
              <a:t>ইবনে সিনা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81000"/>
            <a:ext cx="6019800" cy="6063198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আবু বকর মুহাম্মদ ইবনে যাকারি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 আল-রাযি (৮৬৫–৯২৫ খ্রিস্টাব্দ) ছিলেন ইসলামের সোনালী যুগের এক মহান পারসিক চিকিৎসক, দার্শনিক ও বিজ্ঞানী। পশ্চিমে তিনি 'রেজেস' (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Rhazes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নামে পরিচিত। চিকিৎসাবিজ্ঞান, রসা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য়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ন ও দর্শনে তার অবদান বিশ্বখ্যাত। 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গুটিবসন্ত ও হাম (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Smallpox and Measles)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রোগের ওপর প্রথম সঠিক বর্ণনা ও পার্থক্য নির্ণ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য়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 করেন।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আল-হাউই (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Al-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Hawi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নামে বিশাল চিকিৎসাবিজ্ঞান বিশ্বকোষ রচনা করেন।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বাগদাদে প্রথম মানসিক রোগীদের জন্য আলাদা ওয়ার্ড বা চিকিৎসালয় চালু করেন।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শিশুদের রোগ বা পেডিয়াট্রিক্স নিয়ে প্রথম পৃথক গ্রন্থ লেখেন।</a:t>
            </a: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45217318"/>
              </p:ext>
            </p:extLst>
          </p:nvPr>
        </p:nvGraphicFramePr>
        <p:xfrm>
          <a:off x="6553200" y="1545699"/>
          <a:ext cx="2276106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081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676400"/>
            <a:ext cx="7239000" cy="1200329"/>
          </a:xfrm>
          <a:prstGeom prst="rect">
            <a:avLst/>
          </a:prstGeom>
          <a:solidFill>
            <a:srgbClr val="C00000"/>
          </a:solidFill>
          <a:ln w="5715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prstTxWarp prst="textPlain">
              <a:avLst/>
            </a:prstTxWarp>
            <a:spAutoFit/>
            <a:sp3d extrusionH="57150">
              <a:bevelT w="38100" h="38100" prst="relaxedInset"/>
            </a:sp3d>
          </a:bodyPr>
          <a:lstStyle/>
          <a:p>
            <a:r>
              <a:rPr lang="en-US" sz="7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চিকিৎসাশাস্ত্র</a:t>
            </a:r>
            <a:endParaRPr lang="en-US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533400"/>
            <a:ext cx="7391400" cy="844808"/>
          </a:xfrm>
          <a:prstGeom prst="ribbon2">
            <a:avLst/>
          </a:prstGeom>
          <a:solidFill>
            <a:srgbClr val="FFC000"/>
          </a:solidFill>
          <a:ln>
            <a:solidFill>
              <a:srgbClr val="002060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75" y="3048000"/>
            <a:ext cx="7543800" cy="3255168"/>
          </a:xfrm>
          <a:prstGeom prst="ellipse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533400"/>
            <a:ext cx="4724400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 w="381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600201"/>
            <a:ext cx="8153400" cy="4154329"/>
          </a:xfrm>
          <a:prstGeom prst="round2DiagRect">
            <a:avLst/>
          </a:prstGeom>
          <a:solidFill>
            <a:srgbClr val="FFC000"/>
          </a:solidFill>
          <a:ln w="5715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১।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শাস্ত্রে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মুসলমানদের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২।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বিজ্ঞানীর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অস্ত্রোপচার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গ্রিকদের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চেয়ে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উন্নত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     	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	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চিকিৎসাশাস্ত্র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প্রণালি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শল্য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চিকিৎসার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দিশারী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	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/>
              <a:t>  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nix Network\Downloads\IBN Rush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531684"/>
            <a:ext cx="3429000" cy="43123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4354880" y="557780"/>
            <a:ext cx="4285989" cy="612475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as-IN" sz="2800" dirty="0">
                <a:latin typeface="NikoshBAN" pitchFamily="2" charset="0"/>
                <a:cs typeface="NikoshBAN" pitchFamily="2" charset="0"/>
              </a:rPr>
              <a:t>ইবনে রুশদ (১১২৬–১১৯৮ খ্রিস্টাব্দ) স্পেনের </a:t>
            </a:r>
            <a:r>
              <a:rPr lang="as-IN" sz="2800" dirty="0" smtClean="0">
                <a:latin typeface="NikoshBAN" pitchFamily="2" charset="0"/>
                <a:cs typeface="NikoshBAN" pitchFamily="2" charset="0"/>
              </a:rPr>
              <a:t>কর্ডোবা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য় </a:t>
            </a:r>
            <a:r>
              <a:rPr lang="as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latin typeface="NikoshBAN" pitchFamily="2" charset="0"/>
                <a:cs typeface="NikoshBAN" pitchFamily="2" charset="0"/>
              </a:rPr>
              <a:t>জন্ম </a:t>
            </a:r>
            <a:r>
              <a:rPr lang="as-IN" sz="2800" dirty="0" smtClean="0">
                <a:latin typeface="NikoshBAN" pitchFamily="2" charset="0"/>
                <a:cs typeface="NikoshBAN" pitchFamily="2" charset="0"/>
              </a:rPr>
              <a:t>নেও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as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latin typeface="NikoshBAN" pitchFamily="2" charset="0"/>
                <a:cs typeface="NikoshBAN" pitchFamily="2" charset="0"/>
              </a:rPr>
              <a:t>এক মহান মুসলিম পণ্ডিত। ল্যাটিন বিশ্বে তিনি </a:t>
            </a:r>
            <a:r>
              <a:rPr lang="as-IN" sz="2800" b="1" dirty="0">
                <a:latin typeface="NikoshBAN" pitchFamily="2" charset="0"/>
                <a:cs typeface="NikoshBAN" pitchFamily="2" charset="0"/>
              </a:rPr>
              <a:t>অ্যাভেরোস</a:t>
            </a:r>
            <a:r>
              <a:rPr lang="as-IN" sz="2800" dirty="0">
                <a:latin typeface="NikoshBAN" pitchFamily="2" charset="0"/>
                <a:cs typeface="NikoshBAN" pitchFamily="2" charset="0"/>
              </a:rPr>
              <a:t> নামে পরিচিত। তিনি দর্শন, চিকিৎসাবিদ্যা, আইনশাস্ত্র ও বিজ্ঞানের নানা শাখায় অসাধারণ অবদান রাখেন। ধর্ম ও দর্শনের মাঝে সুসমঞ্জস সম্পর্ক তৈরিতে তিনি বিশেষ ভূমিকা পালন করেন</a:t>
            </a:r>
            <a:r>
              <a:rPr lang="as-IN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as-IN" sz="2800" dirty="0">
                <a:latin typeface="NikoshBAN" pitchFamily="2" charset="0"/>
                <a:cs typeface="NikoshBAN" pitchFamily="2" charset="0"/>
              </a:rPr>
              <a:t>১১৯৮ সালের ১১ ডিসেম্বর মরক্কোর মারাক্কেশ শহরে মারা যান।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5215716"/>
            <a:ext cx="2590800" cy="707886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as-IN" sz="4000" dirty="0">
                <a:latin typeface="NikoshBAN" pitchFamily="2" charset="0"/>
                <a:cs typeface="NikoshBAN" pitchFamily="2" charset="0"/>
              </a:rPr>
              <a:t>ইবনে রুশদ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nix Network\Downloads\Al Biruni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33400" y="533400"/>
            <a:ext cx="4114800" cy="4495800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33400" y="5105401"/>
            <a:ext cx="4114800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>
            <a:solidFill>
              <a:schemeClr val="tx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বিরুনি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03732" y="117693"/>
            <a:ext cx="4038600" cy="600164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s-IN" sz="2400" dirty="0">
                <a:latin typeface="NikoshBAN" pitchFamily="2" charset="0"/>
                <a:cs typeface="NikoshBAN" pitchFamily="2" charset="0"/>
              </a:rPr>
              <a:t>আবু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য়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হান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আল-বিরুনি (৯৭৩–১০৪৮ খ্রিষ্টাব্দ) ছিলেন ইসলামী স্বর্ণযুগের একজন প্রখ্যাত ইরানি বহুবিদ্যাবিশারদ বা পলিম্যাথ। তাঁর পুরো নাম আবু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য়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হান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মুহাম্মদ ইবনে আহমদ আল-বিরুনি।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অধ্য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য়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কালেই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তিনি তার কিছু প্রাথমিক রচনা প্রকাশ করেন এবং প্রখ্যাত দার্শনিক ও চিকিৎসাশাস্ত্রজ্ঞ ইবন সিনার সঙ্গে পত্র বিনিময় করেন।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কিন্তু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তিনি তাঁর রচনাবলি আরবিতে লিখে গেছেন। আরবি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ভাষা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য়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তাঁর অগাধ পাণ্ডিত্য ছিল। তিনি আরবিতে কিছু কবিতাও রচনা করেন। অবশ্য শেষের দিকে কিছু গ্রন্থ ফারসিতে অথবা আরবি ও ফারসি উভয় ভাষাতেই রচনা করেন। তিনি গ্রিক ভাষাও জানতেন। হিব্রু ও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সিরী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য়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ভাষাতেও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তাঁর জ্ঞান ছিল।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762000"/>
            <a:ext cx="4114800" cy="830997"/>
          </a:xfrm>
          <a:prstGeom prst="homePlate">
            <a:avLst/>
          </a:prstGeom>
          <a:solidFill>
            <a:srgbClr val="FF0000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</a:t>
            </a:r>
            <a:r>
              <a:rPr lang="en-US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733800"/>
            <a:ext cx="8077200" cy="132343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ড.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ওসলার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গ্রন্থটিকে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চিকিৎসাশাস্ত্রের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	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বাইবেল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194" y="734860"/>
            <a:ext cx="3800605" cy="17049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1"/>
            <a:ext cx="7696200" cy="1143000"/>
          </a:xfrm>
          <a:prstGeom prst="ribbon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                     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1" y="4267200"/>
            <a:ext cx="7865532" cy="1200329"/>
          </a:xfrm>
          <a:prstGeom prst="round1Rect">
            <a:avLst/>
          </a:prstGeom>
          <a:solidFill>
            <a:srgbClr val="00B05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বিজ্ঞানে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রেখেছেন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খ্যাতনামা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	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মুসলিম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বিজ্ঞানীর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	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633" y="1524000"/>
            <a:ext cx="3979333" cy="2238375"/>
          </a:xfrm>
          <a:prstGeom prst="ellipse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softEdge rad="112500"/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457200"/>
            <a:ext cx="4419600" cy="1528465"/>
          </a:xfrm>
          <a:prstGeom prst="rightArrow">
            <a:avLst/>
          </a:prstGeom>
          <a:solidFill>
            <a:srgbClr val="C00000"/>
          </a:solidFill>
          <a:ln w="381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438400"/>
            <a:ext cx="7467600" cy="2062103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১। </a:t>
            </a:r>
            <a:r>
              <a:rPr lang="en-US" sz="3200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কুল্লিয়াত</a:t>
            </a:r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গ্রন্থ</a:t>
            </a:r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২।কোন </a:t>
            </a:r>
            <a:r>
              <a:rPr lang="en-US" sz="3200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গ্রন্থকে</a:t>
            </a:r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বিজ্ঞানের</a:t>
            </a:r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বাইবেল</a:t>
            </a:r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200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 ৩। </a:t>
            </a:r>
            <a:r>
              <a:rPr lang="en-US" sz="3200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শল্যচিকিৎসায়</a:t>
            </a:r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তৎকালে</a:t>
            </a:r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শ্রেষ্ঠ</a:t>
            </a:r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ব্যক্তি</a:t>
            </a:r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ছিলেন</a:t>
            </a:r>
            <a:r>
              <a:rPr lang="en-US" sz="32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nix Network\Pictures\hous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57200"/>
            <a:ext cx="3962400" cy="2895600"/>
          </a:xfrm>
          <a:prstGeom prst="ellipse">
            <a:avLst/>
          </a:prstGeom>
          <a:ln w="63500" cap="rnd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800600" y="899786"/>
            <a:ext cx="3810000" cy="1283910"/>
          </a:xfrm>
          <a:prstGeom prst="leftArrow">
            <a:avLst/>
          </a:prstGeom>
          <a:solidFill>
            <a:srgbClr val="00B050"/>
          </a:solidFill>
          <a:ln w="38100"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3733800"/>
            <a:ext cx="7848600" cy="120032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ইবনে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সিনাকে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চিকিৎসাশাস্ত্র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ওচিকিৎসা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প্রণালি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	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শল্যচিকিৎসার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দিশারি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609600"/>
            <a:ext cx="7543800" cy="1414463"/>
          </a:xfrm>
          <a:prstGeom prst="downArrowCallout">
            <a:avLst/>
          </a:prstGeom>
          <a:solidFill>
            <a:schemeClr val="bg1">
              <a:lumMod val="85000"/>
            </a:schemeClr>
          </a:solidFill>
          <a:ln w="38100"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5400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5400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5400" dirty="0">
              <a:ln>
                <a:solidFill>
                  <a:srgbClr val="002060"/>
                </a:solidFill>
              </a:ln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03" y="0"/>
            <a:ext cx="8574593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578</TotalTime>
  <Words>462</Words>
  <Application>Microsoft Office PowerPoint</Application>
  <PresentationFormat>On-screen Show (4:3)</PresentationFormat>
  <Paragraphs>48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Aspect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MaruF</dc:creator>
  <cp:lastModifiedBy>Windows User</cp:lastModifiedBy>
  <cp:revision>193</cp:revision>
  <dcterms:created xsi:type="dcterms:W3CDTF">2006-08-16T00:00:00Z</dcterms:created>
  <dcterms:modified xsi:type="dcterms:W3CDTF">2026-08-14T10:41:33Z</dcterms:modified>
</cp:coreProperties>
</file>