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সূচনা (২ মিনিট): শিক্ষার্থীদের স্বাগত জানান। আজকের বিষয় হলো অ্যালডিহাইড কার্যকরী মূলক সনাক্তকরণ — টলেন্স, ফেহলিং ও শিফ বিকারকের মাধ্যমে। বলুন যে এই পরীক্ষাগুলো অ্যালডিহাইড ও কিটোনের মধ্যে পার্থক্য করতে ব্যবহৃত হয় এবং HSC ব্যবহারিক পরীক্ষায় গুরুত্বপূর্ণ।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শিখনফল আলোচনা (৩ মিনিট): প্রতিটি শিখনফল জোরে পড়ুন এবং সংক্ষেপে বুঝিয়ে দিন সেশন শেষে শিক্ষার্থীরা কী করতে পারবে।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ভূমিকা (৪ মিনিট): অ্যালডিহাইডের সাধারণ সংকেত R-CHO বোর্ডে লিখুন এবং কার্বনিল কার্বনে H পরমাণুর অবস্থান স্পষ্ট করে দেখান। কিছু সাধারণ উদাহরণ (ফরমালডিহাইড, অ্যাসিটালডিহাইড) উল্লেখ করুন। কিটোনের সাথে পার্থক্য (দুটি কার্বন গ্রুপ বনাম একটি H) বিশেষভাবে গুরুত্ব দিন — এটিই পরের স্লাইডের ভিত্তি।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তুলনামূলক আলোচনা (৪ মিনিট): দুই কাঠামো পাশাপাশি বোর্ডে আঁকুন। শিক্ষার্থীদের জিজ্ঞাসা করুন — কোন পরমাণুর অনুপস্থিতি কিটোনকে জারণ থেকে রক্ষা করে? এটি পরবর্তী তিনটি পরীক্ষার মূল ভিত্তি, তাই সময় নিয়ে বুঝিয়ে দিন।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টলেন্স পরীক্ষা (৪ মিনিট): সম্ভব হলে ডেমো দেখান বা ভিডিও/ছবি দিয়ে বোঝান। ব্যাখ্যা করুন Ag+ আয়ন বিজারিত হয়ে ধাতব রূপায় পরিণত হয়ে পরীক্ষা নলের গায়ে জমা হয়, যা আয়নার মতো দেখায়। পরিষ্কার নল ব্যবহারের গুরুত্ব উল্লেখ করুন — নাহলে সুষম প্রলেপ পড়বে না।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ফেহলিং পরীক্ষা (৪ মিনিট): কেন ফেহলিং A ও B আলাদা রাখা হয় এবং ব্যবহারের ঠিক আগে মেশানো হয় তা ব্যাখ্যা করুন (কমপ্লেক্স অস্থিতিশীল)। উল্লেখ করুন যে এই পরীক্ষা সুগার (গ্লুকোজ) শনাক্তকরণেও ব্যবহৃত হয় কারণ গ্লুকোজেও অ্যালডিহাইড মূলক থাকে।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শিফ পরীক্ষা (৪ মিনিট): গুরুত্ব দিন যে এই পরীক্ষা ঠান্ডা অবস্থায় করা হয়, উত্তাপ ছাড়া — এটি টলেন্স ও ফেহলিং পরীক্ষা থেকে ভিন্ন। শিফ পরীক্ষার উচ্চ নির্দিষ্টতা (specificity) নিয়ে আলোচনা করুন এবং কেন এটি অ্যালডিহাইড শনাক্তকরণে সবচেয়ে নির্ভরযোগ্য পরীক্ষাগুলোর একটি তা ব্যাখ্যা করুন।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তুলনা ও মূল্যায়ন (৫ মিনিট): সারণিটি ব্যাখ্যা করুন — তিনটি পরীক্ষার বিকারক, শর্ত ও ফলাফল একসাথে দেখান যাতে শিক্ষার্থীরা পার্থক্য স্পষ্টভাবে বুঝতে পারে। MCQ প্রশ্নে অ্যাসিটোন (একটি কিটোন) ব্যবহার করে শিক্ষার্থীদের বুঝতে সাহায্য করুন যে কিটোন এই পরীক্ষায় কোনো প্রতিক্রিয়া দেখায় না। ১ মিনিট সময় দিয়ে উত্তর আলোচনা করুন।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কার্যক্রম পরিচালনা (৫ মিনিট): শিক্ষার্থীদের ১ মিনিট একা ভাবতে দিন, তারপর পাশের জনের সাথে ২ মিনিট আলোচনা করতে বলুন, শেষে ২-৩টি জোড়াকে উত্তর শেয়ার করতে বলুন। সতর্কতাগুলোর মধ্যে টলেন্স বিকারক সংরক্ষণের বিপদ (silver fulminate গঠনের ঝুঁকি) বিশেষভাবে গুরুত্ব দিয়ে বলুন।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সমাপ্তি (২ মিনিট): তিনটি পরীক্ষা ও তাদের ফলাফল আরেকবার সংক্ষেপে পুনরাবৃত্তি করুন। বাড়ির কাজের চারটি ভাগ ব্যাখ্যা করুন এবং জমা দেওয়ার তারিখ বলে দিন। শিক্ষার্থীদের যেকোনো প্রশ্নের জন্য সময় দিন।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1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1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632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-1097280"/>
            <a:ext cx="4114800" cy="4114800"/>
          </a:xfrm>
          <a:prstGeom prst="ellipse">
            <a:avLst/>
          </a:prstGeom>
          <a:solidFill>
            <a:srgbClr val="607D8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371600" y="4572000"/>
            <a:ext cx="3657600" cy="3657600"/>
          </a:xfrm>
          <a:prstGeom prst="ellipse">
            <a:avLst/>
          </a:prstGeom>
          <a:solidFill>
            <a:srgbClr val="B71C1C">
              <a:alpha val="22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822960"/>
            <a:ext cx="914400" cy="914400"/>
          </a:xfrm>
          <a:prstGeom prst="ellipse">
            <a:avLst/>
          </a:prstGeom>
          <a:solidFill>
            <a:srgbClr val="B71C1C"/>
          </a:solidFill>
          <a:ln/>
        </p:spPr>
      </p:sp>
      <p:pic>
        <p:nvPicPr>
          <p:cNvPr id="5" name="Image 0" descr="/home/claude/aldehyde/icon_testtub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1024128"/>
            <a:ext cx="512064" cy="51206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920240" y="896112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FD8D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রসায়ন ব্যবহারিক | HSC ২য় পত্র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822960" y="224028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কার্যকরী মূলক অ্যালডিহাইড সনাক্তকরণ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822960" y="310896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CFD8D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Identification of the Aldehyde Functional Group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822960" y="36576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ECEFF1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টলেন্স, ফেহলিং ও শিফ বিকারকের সাহায্যে অ্যালডিহাইড শনাক্তকরণ ও কিটোন থেকে পার্থক্য নির্ণয়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822960" y="4526280"/>
            <a:ext cx="10515600" cy="18288"/>
          </a:xfrm>
          <a:prstGeom prst="rect">
            <a:avLst/>
          </a:prstGeom>
          <a:solidFill>
            <a:srgbClr val="607D8B"/>
          </a:solidFill>
          <a:ln/>
        </p:spPr>
      </p:sp>
      <p:sp>
        <p:nvSpPr>
          <p:cNvPr id="11" name="Text 8"/>
          <p:cNvSpPr/>
          <p:nvPr/>
        </p:nvSpPr>
        <p:spPr>
          <a:xfrm>
            <a:off x="822960" y="48006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রাম দাস পাল
</a:t>
            </a:r>
            <a:pPr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ECEFF1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সহকারী অধ্যাপক, রসায়ন বিজ্ঞান</a:t>
            </a:r>
            <a:endParaRPr lang="en-US" sz="1600" dirty="0"/>
          </a:p>
          <a:p>
            <a:pPr indent="0" marL="0">
              <a:lnSpc>
                <a:spcPts val="2000"/>
              </a:lnSpc>
              <a:buNone/>
            </a:pPr>
            <a:r>
              <a:rPr lang="en-US" sz="1200" dirty="0">
                <a:solidFill>
                  <a:srgbClr val="ECEFF1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ধোবাউড়া মহিলা ডিগ্রি কলেজ, ধোবাউড়া, ময়মনসিংহ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8595360" y="4800600"/>
            <a:ext cx="2743200" cy="1417320"/>
          </a:xfrm>
          <a:prstGeom prst="roundRect">
            <a:avLst>
              <a:gd name="adj" fmla="val 6452"/>
            </a:avLst>
          </a:prstGeom>
          <a:solidFill>
            <a:srgbClr val="FFFFFF">
              <a:alpha val="92000"/>
            </a:srgbClr>
          </a:solidFill>
          <a:ln/>
        </p:spPr>
      </p:sp>
      <p:sp>
        <p:nvSpPr>
          <p:cNvPr id="13" name="Text 10"/>
          <p:cNvSpPr/>
          <p:nvPr/>
        </p:nvSpPr>
        <p:spPr>
          <a:xfrm>
            <a:off x="8778240" y="48920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সেশনের তথ্য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8778240" y="5193792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⏱  ৪০ মিনিট</a:t>
            </a:r>
            <a:endParaRPr lang="en-US" sz="125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👥  ২৫ জন শিক্ষার্থী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রাম দাস পাল | ধোবাউড়া মহিলা ডিগ্রি কলেজ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11094415" y="64922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1 / 10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594360" cy="594360"/>
          </a:xfrm>
          <a:prstGeom prst="ellipse">
            <a:avLst/>
          </a:prstGeom>
          <a:solidFill>
            <a:srgbClr val="263238"/>
          </a:solidFill>
          <a:ln/>
        </p:spPr>
      </p:sp>
      <p:pic>
        <p:nvPicPr>
          <p:cNvPr id="3" name="Image 0" descr="/home/claude/aldehyde/icon_bullsey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9399" y="587959"/>
            <a:ext cx="332842" cy="3328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402336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আজকের শিখনফল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325880" y="804672"/>
            <a:ext cx="8961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Learning Objectives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1417320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607D8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777240" y="1618488"/>
            <a:ext cx="548640" cy="548640"/>
          </a:xfrm>
          <a:prstGeom prst="ellipse">
            <a:avLst/>
          </a:prstGeom>
          <a:solidFill>
            <a:srgbClr val="263238"/>
          </a:solidFill>
          <a:ln/>
        </p:spPr>
      </p:sp>
      <p:sp>
        <p:nvSpPr>
          <p:cNvPr id="8" name="Text 5"/>
          <p:cNvSpPr/>
          <p:nvPr/>
        </p:nvSpPr>
        <p:spPr>
          <a:xfrm>
            <a:off x="777240" y="16184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১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600200" y="1417320"/>
            <a:ext cx="9784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অ্যালডিহাইড কার্যকরী মূলকের গঠন ও রাসায়নিক ধর্ম ব্যাখ্যা করতে পারবে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48640" y="2587752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607D8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777240" y="2788920"/>
            <a:ext cx="548640" cy="548640"/>
          </a:xfrm>
          <a:prstGeom prst="ellipse">
            <a:avLst/>
          </a:prstGeom>
          <a:solidFill>
            <a:srgbClr val="B71C1C"/>
          </a:solidFill>
          <a:ln/>
        </p:spPr>
      </p:sp>
      <p:sp>
        <p:nvSpPr>
          <p:cNvPr id="12" name="Text 9"/>
          <p:cNvSpPr/>
          <p:nvPr/>
        </p:nvSpPr>
        <p:spPr>
          <a:xfrm>
            <a:off x="777240" y="2788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২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600200" y="2587752"/>
            <a:ext cx="9784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অ্যালডিহাইড কেন সহজে জারিত হয় এবং কিটোন থেকে ভিন্ন — তা বিশ্লেষণ করতে পারবে</a:t>
            </a:r>
            <a:endParaRPr lang="en-US" sz="1550" dirty="0"/>
          </a:p>
        </p:txBody>
      </p:sp>
      <p:sp>
        <p:nvSpPr>
          <p:cNvPr id="14" name="Shape 11"/>
          <p:cNvSpPr/>
          <p:nvPr/>
        </p:nvSpPr>
        <p:spPr>
          <a:xfrm>
            <a:off x="548640" y="3758184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607D8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777240" y="3959352"/>
            <a:ext cx="548640" cy="548640"/>
          </a:xfrm>
          <a:prstGeom prst="ellipse">
            <a:avLst/>
          </a:prstGeom>
          <a:solidFill>
            <a:srgbClr val="263238"/>
          </a:solidFill>
          <a:ln/>
        </p:spPr>
      </p:sp>
      <p:sp>
        <p:nvSpPr>
          <p:cNvPr id="16" name="Text 13"/>
          <p:cNvSpPr/>
          <p:nvPr/>
        </p:nvSpPr>
        <p:spPr>
          <a:xfrm>
            <a:off x="777240" y="39593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৩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600200" y="3758184"/>
            <a:ext cx="9784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টলেন্স, ফেহলিং ও শিফ পরীক্ষার পদ্ধতি ও পর্যবেক্ষণ বর্ণনা করতে পারবে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548640" y="4928616"/>
            <a:ext cx="110642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607D8B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777240" y="5129784"/>
            <a:ext cx="548640" cy="548640"/>
          </a:xfrm>
          <a:prstGeom prst="ellipse">
            <a:avLst/>
          </a:prstGeom>
          <a:solidFill>
            <a:srgbClr val="B71C1C"/>
          </a:solidFill>
          <a:ln/>
        </p:spPr>
      </p:sp>
      <p:sp>
        <p:nvSpPr>
          <p:cNvPr id="20" name="Text 17"/>
          <p:cNvSpPr/>
          <p:nvPr/>
        </p:nvSpPr>
        <p:spPr>
          <a:xfrm>
            <a:off x="777240" y="512978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৪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1600200" y="4928616"/>
            <a:ext cx="9784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পরীক্ষার ফলাফলের ভিত্তিতে অ্যালডিহাইড সনাক্ত ও কিটোন থেকে পৃথক করতে পারবে</a:t>
            </a:r>
            <a:endParaRPr lang="en-US" sz="1550" dirty="0"/>
          </a:p>
        </p:txBody>
      </p:sp>
      <p:sp>
        <p:nvSpPr>
          <p:cNvPr id="23" name="Text 19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রাম দাস পাল | ধোবাউড়া মহিলা ডিগ্রি কলেজ</a:t>
            </a:r>
            <a:endParaRPr lang="en-US" sz="900" dirty="0"/>
          </a:p>
        </p:txBody>
      </p:sp>
      <p:sp>
        <p:nvSpPr>
          <p:cNvPr id="24" name="Text 20"/>
          <p:cNvSpPr/>
          <p:nvPr/>
        </p:nvSpPr>
        <p:spPr>
          <a:xfrm>
            <a:off x="11094415" y="64922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2 / 10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594360" cy="594360"/>
          </a:xfrm>
          <a:prstGeom prst="ellipse">
            <a:avLst/>
          </a:prstGeom>
          <a:solidFill>
            <a:srgbClr val="263238"/>
          </a:solidFill>
          <a:ln/>
        </p:spPr>
      </p:sp>
      <p:pic>
        <p:nvPicPr>
          <p:cNvPr id="3" name="Image 0" descr="/home/claude/aldehyde/icon_vi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9399" y="587959"/>
            <a:ext cx="332842" cy="3328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402336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অ্যালডিহাইড কী?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325880" y="804672"/>
            <a:ext cx="8961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What is an Aldehyde?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1417320"/>
            <a:ext cx="5486400" cy="4709160"/>
          </a:xfrm>
          <a:prstGeom prst="roundRect">
            <a:avLst>
              <a:gd name="adj" fmla="val 1942"/>
            </a:avLst>
          </a:prstGeom>
          <a:solidFill>
            <a:srgbClr val="263238"/>
          </a:solidFill>
          <a:ln/>
        </p:spPr>
      </p:sp>
      <p:sp>
        <p:nvSpPr>
          <p:cNvPr id="7" name="Text 4"/>
          <p:cNvSpPr/>
          <p:nvPr/>
        </p:nvSpPr>
        <p:spPr>
          <a:xfrm>
            <a:off x="822960" y="16459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FD8D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সাধারণ সংকেত ও গঠন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2103120"/>
            <a:ext cx="4937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800" i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R</a:t>
            </a:r>
            <a:pPr indent="0" marL="0">
              <a:lnSpc>
                <a:spcPts val="26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 — C</a:t>
            </a:r>
            <a:pPr indent="0" marL="0">
              <a:lnSpc>
                <a:spcPts val="2600"/>
              </a:lnSpc>
              <a:buNone/>
            </a:pPr>
            <a:r>
              <a:rPr lang="en-US" sz="280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═O</a:t>
            </a:r>
            <a:pPr indent="0" marL="0">
              <a:lnSpc>
                <a:spcPts val="2600"/>
              </a:lnSpc>
              <a:buNone/>
            </a:pPr>
            <a:endParaRPr lang="en-US" sz="2800" dirty="0"/>
          </a:p>
          <a:p>
            <a:pPr indent="0" marL="0">
              <a:lnSpc>
                <a:spcPts val="26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     |</a:t>
            </a:r>
            <a:endParaRPr lang="en-US" sz="2800" dirty="0"/>
          </a:p>
          <a:p>
            <a:pPr indent="0" marL="0">
              <a:lnSpc>
                <a:spcPts val="26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     H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822960" y="329184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FD8D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কার্যকরী মূলক: 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2960" y="3611880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—CHO</a:t>
            </a:r>
            <a:pPr indent="0" marL="0">
              <a:lnSpc>
                <a:spcPts val="19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  (কার্বনিল কার্বনের সাথে একটি H পরমাণু সংযুক্ত)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822960" y="4251960"/>
            <a:ext cx="4937760" cy="18288"/>
          </a:xfrm>
          <a:prstGeom prst="rect">
            <a:avLst/>
          </a:prstGeom>
          <a:solidFill>
            <a:srgbClr val="607D8B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438912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FD8D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উদাহরণ: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822960" y="4709160"/>
            <a:ext cx="49377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HCHO </a:t>
            </a:r>
            <a:pPr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— ফরমালডিহাইড
</a:t>
            </a:r>
            <a:pPr indent="0" marL="0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CH₃CHO </a:t>
            </a:r>
            <a:pPr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— অ্যাসিটালডিহাইড
</a:t>
            </a:r>
            <a:pPr indent="0" marL="0">
              <a:lnSpc>
                <a:spcPts val="2200"/>
              </a:lnSpc>
              <a:buNone/>
            </a:pPr>
            <a:r>
              <a:rPr lang="en-US" sz="13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C₆H₅CHO </a:t>
            </a:r>
            <a:pPr indent="0" marL="0">
              <a:lnSpc>
                <a:spcPts val="22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— বেনজালডিহাইড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6309360" y="1417320"/>
            <a:ext cx="53492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607D8B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537960" y="1527048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কার্বনিল মূলক  </a:t>
            </a:r>
            <a:pPr indent="0" marL="0">
              <a:buNone/>
            </a:pPr>
            <a:r>
              <a:rPr lang="en-US" sz="11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(Carbonyl Group)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537960" y="192024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C=O দ্বিবন্ধন অ্যালডিহাইড ও কিটোন উভয়েই থাকে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309360" y="2990088"/>
            <a:ext cx="53492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607D8B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537960" y="3099816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পার্থক্যকারী H পরমাণু  </a:t>
            </a:r>
            <a:pPr indent="0" marL="0">
              <a:buNone/>
            </a:pPr>
            <a:r>
              <a:rPr lang="en-US" sz="11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(Distinguishing H)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537960" y="3493008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অ্যালডিহাইডে কার্বনিল কার্বনে একটি H যুক্ত থাকে, কিটোনে দুটি কার্বন গ্রুপ থাকে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6309360" y="4562856"/>
            <a:ext cx="534924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2700">
            <a:solidFill>
              <a:srgbClr val="607D8B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537960" y="4672584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বিজারণ ক্ষমতা  </a:t>
            </a:r>
            <a:pPr indent="0" marL="0">
              <a:buNone/>
            </a:pPr>
            <a:r>
              <a:rPr lang="en-US" sz="11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(Reducing Property)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6537960" y="5065776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এই H-এর কারণে অ্যালডিহাইড সহজে জারিত হয় ও বিজারক হিসেবে কাজ করে</a:t>
            </a:r>
            <a:endParaRPr lang="en-US" sz="1250" dirty="0"/>
          </a:p>
        </p:txBody>
      </p:sp>
      <p:sp>
        <p:nvSpPr>
          <p:cNvPr id="24" name="Text 20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রাম দাস পাল | ধোবাউড়া মহিলা ডিগ্রি কলেজ</a:t>
            </a:r>
            <a:endParaRPr lang="en-US" sz="900" dirty="0"/>
          </a:p>
        </p:txBody>
      </p:sp>
      <p:sp>
        <p:nvSpPr>
          <p:cNvPr id="25" name="Text 21"/>
          <p:cNvSpPr/>
          <p:nvPr/>
        </p:nvSpPr>
        <p:spPr>
          <a:xfrm>
            <a:off x="11094415" y="64922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3 / 10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594360" cy="594360"/>
          </a:xfrm>
          <a:prstGeom prst="ellipse">
            <a:avLst/>
          </a:prstGeom>
          <a:solidFill>
            <a:srgbClr val="263238"/>
          </a:solidFill>
          <a:ln/>
        </p:spPr>
      </p:sp>
      <p:pic>
        <p:nvPicPr>
          <p:cNvPr id="3" name="Image 0" descr="/home/claude/aldehyde/icon_balan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9399" y="587959"/>
            <a:ext cx="332842" cy="3328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402336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অ্যালডিহাইড বনাম কিটোন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325880" y="804672"/>
            <a:ext cx="8961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Why Aldehydes Give a Positive Test, Ketones Don't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1463040"/>
            <a:ext cx="5394960" cy="42976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19050">
            <a:solidFill>
              <a:srgbClr val="B71C1C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822960" y="1691640"/>
            <a:ext cx="548640" cy="548640"/>
          </a:xfrm>
          <a:prstGeom prst="ellipse">
            <a:avLst/>
          </a:prstGeom>
          <a:solidFill>
            <a:srgbClr val="B71C1C"/>
          </a:solidFill>
          <a:ln/>
        </p:spPr>
      </p:sp>
      <p:pic>
        <p:nvPicPr>
          <p:cNvPr id="8" name="Image 1" descr="/home/claude/aldehyde/icon_testtub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812341"/>
            <a:ext cx="307238" cy="30723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08760" y="173736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অ্যালডিহাইড (R-CHO)</a:t>
            </a:r>
            <a:endParaRPr lang="en-US" sz="1550" dirty="0"/>
          </a:p>
        </p:txBody>
      </p:sp>
      <p:sp>
        <p:nvSpPr>
          <p:cNvPr id="10" name="Text 6"/>
          <p:cNvSpPr/>
          <p:nvPr/>
        </p:nvSpPr>
        <p:spPr>
          <a:xfrm>
            <a:off x="822960" y="2286000"/>
            <a:ext cx="48463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কার্বনিল কার্বনে ১টি H পরমাণু ও ১টি R গ্রুপ যুক্ত থাকে। এই H পরমাণু সহজেই জারিত হতে পারে, তাই অ্যালডিহাইড দুর্বল জারক (Tollens', Fehling's) দ্বারাও সহজে জারিত হয়ে কার্বক্সিলিক এসিডে পরিণত হয়।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822960" y="3931920"/>
            <a:ext cx="4846320" cy="18288"/>
          </a:xfrm>
          <a:prstGeom prst="rect">
            <a:avLst/>
          </a:prstGeom>
          <a:solidFill>
            <a:srgbClr val="CFD8DC"/>
          </a:solidFill>
          <a:ln/>
        </p:spPr>
      </p:sp>
      <p:sp>
        <p:nvSpPr>
          <p:cNvPr id="12" name="Text 8"/>
          <p:cNvSpPr/>
          <p:nvPr/>
        </p:nvSpPr>
        <p:spPr>
          <a:xfrm>
            <a:off x="822960" y="411480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ফলাফল: </a:t>
            </a:r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টলেন্স/ফেহলিং পরীক্ষায় ধনাত্মক (positive)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822960" y="4663440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RCHO  →  RCOOH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822960" y="512064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(জারণ, oxidation)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217920" y="1463040"/>
            <a:ext cx="5394960" cy="42976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19050">
            <a:solidFill>
              <a:srgbClr val="607D8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6492240" y="1691640"/>
            <a:ext cx="548640" cy="548640"/>
          </a:xfrm>
          <a:prstGeom prst="ellipse">
            <a:avLst/>
          </a:prstGeom>
          <a:solidFill>
            <a:srgbClr val="607D8B"/>
          </a:solidFill>
          <a:ln/>
        </p:spPr>
      </p:sp>
      <p:pic>
        <p:nvPicPr>
          <p:cNvPr id="17" name="Image 2" descr="/home/claude/aldehyde/icon_via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941" y="1812341"/>
            <a:ext cx="307238" cy="30723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7178040" y="173736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607D8B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কিটোন (R-CO-R')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7406640" y="2286000"/>
            <a:ext cx="39319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30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কার্বনিল কার্বনে দুটি R (কার্বন) গ্রুপ যুক্ত থাকে, কোনো H পরমাণু থাকে না। ফলে সহজে জারিত হওয়ার মতো কোনো H পাওয়া যায় না, তাই দুর্বল জারক দ্বারা কিটোন জারিত হয় না।</a:t>
            </a:r>
            <a:endParaRPr lang="en-US" sz="1300" dirty="0"/>
          </a:p>
        </p:txBody>
      </p:sp>
      <p:sp>
        <p:nvSpPr>
          <p:cNvPr id="20" name="Shape 15"/>
          <p:cNvSpPr/>
          <p:nvPr/>
        </p:nvSpPr>
        <p:spPr>
          <a:xfrm>
            <a:off x="7406640" y="3931920"/>
            <a:ext cx="3931920" cy="18288"/>
          </a:xfrm>
          <a:prstGeom prst="rect">
            <a:avLst/>
          </a:prstGeom>
          <a:solidFill>
            <a:srgbClr val="CFD8DC"/>
          </a:solidFill>
          <a:ln/>
        </p:spPr>
      </p:sp>
      <p:sp>
        <p:nvSpPr>
          <p:cNvPr id="21" name="Text 16"/>
          <p:cNvSpPr/>
          <p:nvPr/>
        </p:nvSpPr>
        <p:spPr>
          <a:xfrm>
            <a:off x="7406640" y="41148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350" b="1" dirty="0">
                <a:solidFill>
                  <a:srgbClr val="607D8B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ফলাফল: </a:t>
            </a:r>
            <a:pPr indent="0" marL="0">
              <a:lnSpc>
                <a:spcPts val="1900"/>
              </a:lnSpc>
              <a:buNone/>
            </a:pPr>
            <a:r>
              <a:rPr lang="en-US" sz="13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টলেন্স/ফেহলিং পরীক্ষায় ঋণাত্মক (negative)</a:t>
            </a:r>
            <a:endParaRPr lang="en-US" sz="1350" dirty="0"/>
          </a:p>
        </p:txBody>
      </p:sp>
      <p:sp>
        <p:nvSpPr>
          <p:cNvPr id="22" name="Text 17"/>
          <p:cNvSpPr/>
          <p:nvPr/>
        </p:nvSpPr>
        <p:spPr>
          <a:xfrm>
            <a:off x="7406640" y="466344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R-CO-R'  →  বিক্রিয়া হয় না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7406640" y="512064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(no easily oxidizable H)</a:t>
            </a:r>
            <a:endParaRPr lang="en-US" sz="1150" dirty="0"/>
          </a:p>
        </p:txBody>
      </p:sp>
      <p:sp>
        <p:nvSpPr>
          <p:cNvPr id="25" name="Text 19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রাম দাস পাল | ধোবাউড়া মহিলা ডিগ্রি কলেজ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11094415" y="64922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4 / 10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594360" cy="594360"/>
          </a:xfrm>
          <a:prstGeom prst="ellipse">
            <a:avLst/>
          </a:prstGeom>
          <a:solidFill>
            <a:srgbClr val="263238"/>
          </a:solidFill>
          <a:ln/>
        </p:spPr>
      </p:sp>
      <p:pic>
        <p:nvPicPr>
          <p:cNvPr id="3" name="Image 0" descr="/home/claude/aldehyde/icon_ey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9399" y="587959"/>
            <a:ext cx="332842" cy="3328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402336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টলেন্স পরীক্ষা (সিলভার মিরর)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325880" y="804672"/>
            <a:ext cx="8961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Tollens' Test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1417320"/>
            <a:ext cx="6675120" cy="4709160"/>
          </a:xfrm>
          <a:prstGeom prst="roundRect">
            <a:avLst>
              <a:gd name="adj" fmla="val 1942"/>
            </a:avLst>
          </a:prstGeom>
          <a:solidFill>
            <a:srgbClr val="FFFFFF"/>
          </a:solidFill>
          <a:ln w="15875">
            <a:solidFill>
              <a:srgbClr val="CFD8D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1600200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বিকারক: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22960" y="1920240"/>
            <a:ext cx="6126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অ্যামোনিয়াকাল সিলভার নাইট্রেট দ্রবণ  —  [Ag(NH₃)₂]⁺ OH⁻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22960" y="2423160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পদ্ধতি: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2960" y="2743200"/>
            <a:ext cx="6126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2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১.  </a:t>
            </a:r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পরিষ্কার পরীক্ষা নলে টলেন্স বিকারক নাও
</a:t>
            </a:r>
            <a:pPr indent="0" marL="0">
              <a:lnSpc>
                <a:spcPts val="2400"/>
              </a:lnSpc>
              <a:buNone/>
            </a:pPr>
            <a:r>
              <a:rPr lang="en-US" sz="12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২.  </a:t>
            </a:r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এতে কয়েক ফোঁটা অ্যালডিহাইড যোগ করো
</a:t>
            </a:r>
            <a:pPr indent="0" marL="0">
              <a:lnSpc>
                <a:spcPts val="2400"/>
              </a:lnSpc>
              <a:buNone/>
            </a:pPr>
            <a:r>
              <a:rPr lang="en-US" sz="12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৩.  </a:t>
            </a:r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পানির স্নানে (water bath) মৃদু উত্তপ্ত করো
</a:t>
            </a:r>
            <a:pPr indent="0" marL="0">
              <a:lnSpc>
                <a:spcPts val="2400"/>
              </a:lnSpc>
              <a:buNone/>
            </a:pPr>
            <a:r>
              <a:rPr lang="en-US" sz="12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৪.  </a:t>
            </a:r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নলের গায়ে রূপার আয়নার মতো প্রলেপ পর্যবেক্ষণ করো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822960" y="4572000"/>
            <a:ext cx="6126480" cy="18288"/>
          </a:xfrm>
          <a:prstGeom prst="rect">
            <a:avLst/>
          </a:prstGeom>
          <a:solidFill>
            <a:srgbClr val="CFD8DC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4709160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সমীকরণ: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22960" y="5010912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RCHO + 2[Ag(NH₃)₂]⁺ + 3OH⁻ → RCOO⁻ + 2Ag</a:t>
            </a:r>
            <a:pPr indent="0" marL="0">
              <a:lnSpc>
                <a:spcPts val="1600"/>
              </a:lnSpc>
              <a:buNone/>
            </a:pPr>
            <a:r>
              <a:rPr lang="en-US" sz="11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↓</a:t>
            </a:r>
            <a:pPr indent="0" marL="0">
              <a:lnSpc>
                <a:spcPts val="1600"/>
              </a:lnSpc>
              <a:buNone/>
            </a:pPr>
            <a:r>
              <a:rPr lang="en-US" sz="11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 + 4NH₃ + 2H₂O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7452360" y="1417320"/>
            <a:ext cx="4160520" cy="4709160"/>
          </a:xfrm>
          <a:prstGeom prst="roundRect">
            <a:avLst>
              <a:gd name="adj" fmla="val 2198"/>
            </a:avLst>
          </a:prstGeom>
          <a:solidFill>
            <a:srgbClr val="263238"/>
          </a:solidFill>
          <a:ln/>
        </p:spPr>
      </p:sp>
      <p:sp>
        <p:nvSpPr>
          <p:cNvPr id="15" name="Shape 12"/>
          <p:cNvSpPr/>
          <p:nvPr/>
        </p:nvSpPr>
        <p:spPr>
          <a:xfrm>
            <a:off x="7726680" y="1645920"/>
            <a:ext cx="548640" cy="548640"/>
          </a:xfrm>
          <a:prstGeom prst="ellipse">
            <a:avLst/>
          </a:prstGeom>
          <a:solidFill>
            <a:srgbClr val="CFD8DC"/>
          </a:solidFill>
          <a:ln/>
        </p:spPr>
      </p:sp>
      <p:pic>
        <p:nvPicPr>
          <p:cNvPr id="16" name="Image 1" descr="/home/claude/aldehyde/icon_ey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7381" y="1766621"/>
            <a:ext cx="307238" cy="30723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412480" y="16916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পর্যবেক্ষণ</a:t>
            </a:r>
            <a:endParaRPr lang="en-US" sz="1500" dirty="0"/>
          </a:p>
        </p:txBody>
      </p:sp>
      <p:sp>
        <p:nvSpPr>
          <p:cNvPr id="18" name="Shape 14"/>
          <p:cNvSpPr/>
          <p:nvPr/>
        </p:nvSpPr>
        <p:spPr>
          <a:xfrm>
            <a:off x="8595360" y="2377440"/>
            <a:ext cx="2651760" cy="2651760"/>
          </a:xfrm>
          <a:prstGeom prst="ellipse">
            <a:avLst/>
          </a:prstGeom>
          <a:solidFill>
            <a:srgbClr val="CFD8D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595360" y="33375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রূপার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আয়না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7680960" y="5212080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CFD8D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(Silver Mirror)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7680960" y="5623560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ইতিবাচক ফলাফল = অ্যালডিহাইড উপস্থিত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রাম দাস পাল | ধোবাউড়া মহিলা ডিগ্রি কলেজ</a:t>
            </a:r>
            <a:endParaRPr lang="en-US" sz="900" dirty="0"/>
          </a:p>
        </p:txBody>
      </p:sp>
      <p:sp>
        <p:nvSpPr>
          <p:cNvPr id="24" name="Text 19"/>
          <p:cNvSpPr/>
          <p:nvPr/>
        </p:nvSpPr>
        <p:spPr>
          <a:xfrm>
            <a:off x="11094415" y="64922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5 / 10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594360" cy="594360"/>
          </a:xfrm>
          <a:prstGeom prst="ellipse">
            <a:avLst/>
          </a:prstGeom>
          <a:solidFill>
            <a:srgbClr val="B71C1C"/>
          </a:solidFill>
          <a:ln/>
        </p:spPr>
      </p:sp>
      <p:pic>
        <p:nvPicPr>
          <p:cNvPr id="3" name="Image 0" descr="/home/claude/aldehyde/icon_d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9399" y="587959"/>
            <a:ext cx="332842" cy="3328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402336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ফেহলিং পরীক্ষা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325880" y="804672"/>
            <a:ext cx="8961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Fehling's Test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1417320"/>
            <a:ext cx="6675120" cy="4709160"/>
          </a:xfrm>
          <a:prstGeom prst="roundRect">
            <a:avLst>
              <a:gd name="adj" fmla="val 1942"/>
            </a:avLst>
          </a:prstGeom>
          <a:solidFill>
            <a:srgbClr val="FFFFFF"/>
          </a:solidFill>
          <a:ln w="15875">
            <a:solidFill>
              <a:srgbClr val="CFD8D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1600200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বিকারক: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22960" y="192024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ফেহলিং A </a:t>
            </a:r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(CuSO₄ দ্রবণ) + </a:t>
            </a:r>
            <a:pPr indent="0" marL="0">
              <a:lnSpc>
                <a:spcPts val="1800"/>
              </a:lnSpc>
              <a:buNone/>
            </a:pPr>
            <a:r>
              <a:rPr lang="en-US" sz="130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ফেহলিং B </a:t>
            </a:r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(ক্ষারীয় সোডিয়াম পটাশিয়াম টারট্রেট)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22960" y="2560320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পদ্ধতি: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2960" y="2880360"/>
            <a:ext cx="61264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2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১.  </a:t>
            </a:r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সমান আয়তনে ফেহলিং A ও B মিশ্রিত করো (গাঢ় নীল দ্রবণ)
</a:t>
            </a:r>
            <a:pPr indent="0" marL="0">
              <a:lnSpc>
                <a:spcPts val="2400"/>
              </a:lnSpc>
              <a:buNone/>
            </a:pPr>
            <a:r>
              <a:rPr lang="en-US" sz="12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২.  </a:t>
            </a:r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এতে অ্যালডিহাইড যোগ করো
</a:t>
            </a:r>
            <a:pPr indent="0" marL="0">
              <a:lnSpc>
                <a:spcPts val="2400"/>
              </a:lnSpc>
              <a:buNone/>
            </a:pPr>
            <a:r>
              <a:rPr lang="en-US" sz="12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৩.  </a:t>
            </a:r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পানির স্নানে উত্তপ্ত করো
</a:t>
            </a:r>
            <a:pPr indent="0" marL="0">
              <a:lnSpc>
                <a:spcPts val="2400"/>
              </a:lnSpc>
              <a:buNone/>
            </a:pPr>
            <a:r>
              <a:rPr lang="en-US" sz="12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৪.  </a:t>
            </a:r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ইট-লাল অধঃক্ষেপ (brick-red precipitate) পর্যবেক্ষণ করো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822960" y="4709160"/>
            <a:ext cx="6126480" cy="18288"/>
          </a:xfrm>
          <a:prstGeom prst="rect">
            <a:avLst/>
          </a:prstGeom>
          <a:solidFill>
            <a:srgbClr val="CFD8DC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4846320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সমীকরণ: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22960" y="5138928"/>
            <a:ext cx="6126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RCHO + 2Cu²⁺ + 5OH⁻ → RCOO⁻ + Cu₂O↓ + 3H₂O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7452360" y="1417320"/>
            <a:ext cx="4160520" cy="4709160"/>
          </a:xfrm>
          <a:prstGeom prst="roundRect">
            <a:avLst>
              <a:gd name="adj" fmla="val 2198"/>
            </a:avLst>
          </a:prstGeom>
          <a:solidFill>
            <a:srgbClr val="B71C1C"/>
          </a:solidFill>
          <a:ln/>
        </p:spPr>
      </p:sp>
      <p:sp>
        <p:nvSpPr>
          <p:cNvPr id="15" name="Shape 12"/>
          <p:cNvSpPr/>
          <p:nvPr/>
        </p:nvSpPr>
        <p:spPr>
          <a:xfrm>
            <a:off x="7726680" y="1645920"/>
            <a:ext cx="548640" cy="548640"/>
          </a:xfrm>
          <a:prstGeom prst="ellipse">
            <a:avLst/>
          </a:prstGeom>
          <a:solidFill>
            <a:srgbClr val="263238"/>
          </a:solidFill>
          <a:ln/>
        </p:spPr>
      </p:sp>
      <p:pic>
        <p:nvPicPr>
          <p:cNvPr id="16" name="Image 1" descr="/home/claude/aldehyde/icon_dro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7381" y="1766621"/>
            <a:ext cx="307238" cy="30723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412480" y="16916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পর্যবেক্ষণ</a:t>
            </a:r>
            <a:endParaRPr lang="en-US" sz="1500" dirty="0"/>
          </a:p>
        </p:txBody>
      </p:sp>
      <p:sp>
        <p:nvSpPr>
          <p:cNvPr id="18" name="Shape 14"/>
          <p:cNvSpPr/>
          <p:nvPr/>
        </p:nvSpPr>
        <p:spPr>
          <a:xfrm>
            <a:off x="8595360" y="2377440"/>
            <a:ext cx="2651760" cy="2651760"/>
          </a:xfrm>
          <a:prstGeom prst="ellipse">
            <a:avLst/>
          </a:prstGeom>
          <a:solidFill>
            <a:srgbClr val="922B2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595360" y="33375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ইট-লাল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অধঃক্ষেপ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7680960" y="5212080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ECEFF1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(Brick-red Cu₂O)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7680960" y="5623560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ইতিবাচক ফলাফল = অ্যালডিহাইড উপস্থিত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রাম দাস পাল | ধোবাউড়া মহিলা ডিগ্রি কলেজ</a:t>
            </a:r>
            <a:endParaRPr lang="en-US" sz="900" dirty="0"/>
          </a:p>
        </p:txBody>
      </p:sp>
      <p:sp>
        <p:nvSpPr>
          <p:cNvPr id="24" name="Text 19"/>
          <p:cNvSpPr/>
          <p:nvPr/>
        </p:nvSpPr>
        <p:spPr>
          <a:xfrm>
            <a:off x="11094415" y="64922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6 / 10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594360" cy="594360"/>
          </a:xfrm>
          <a:prstGeom prst="ellipse">
            <a:avLst/>
          </a:prstGeom>
          <a:solidFill>
            <a:srgbClr val="AD1457"/>
          </a:solidFill>
          <a:ln/>
        </p:spPr>
      </p:sp>
      <p:pic>
        <p:nvPicPr>
          <p:cNvPr id="3" name="Image 0" descr="/home/claude/aldehyde/icon_ti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9399" y="587959"/>
            <a:ext cx="332842" cy="3328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402336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শিফ পরীক্ষা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325880" y="804672"/>
            <a:ext cx="8961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Schiff's Test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1417320"/>
            <a:ext cx="6675120" cy="4709160"/>
          </a:xfrm>
          <a:prstGeom prst="roundRect">
            <a:avLst>
              <a:gd name="adj" fmla="val 1942"/>
            </a:avLst>
          </a:prstGeom>
          <a:solidFill>
            <a:srgbClr val="FFFFFF"/>
          </a:solidFill>
          <a:ln w="15875">
            <a:solidFill>
              <a:srgbClr val="CFD8D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1600200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বিকারক: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22960" y="192024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শিফ বিকারক — ফুকসিন রঞ্জক পদার্থকে SO₂ দ্বারা বিরঞ্জিত করে তৈরি বর্ণহীন দ্রবণ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22960" y="2560320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পদ্ধতি: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2960" y="2880360"/>
            <a:ext cx="6126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250" b="1" dirty="0">
                <a:solidFill>
                  <a:srgbClr val="AD1457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১.  </a:t>
            </a:r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পরীক্ষা নলে বর্ণহীন শিফ বিকারক নাও
</a:t>
            </a:r>
            <a:pPr indent="0" marL="0">
              <a:lnSpc>
                <a:spcPts val="2400"/>
              </a:lnSpc>
              <a:buNone/>
            </a:pPr>
            <a:r>
              <a:rPr lang="en-US" sz="1250" b="1" dirty="0">
                <a:solidFill>
                  <a:srgbClr val="AD1457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২.  </a:t>
            </a:r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এতে কয়েক ফোঁটা অ্যালডিহাইড যোগ করো (ঠান্ডা অবস্থায়, উত্তাপ ছাড়াই)
</a:t>
            </a:r>
            <a:pPr indent="0" marL="0">
              <a:lnSpc>
                <a:spcPts val="2400"/>
              </a:lnSpc>
              <a:buNone/>
            </a:pPr>
            <a:r>
              <a:rPr lang="en-US" sz="1250" b="1" dirty="0">
                <a:solidFill>
                  <a:srgbClr val="AD1457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৩.  </a:t>
            </a:r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কয়েক মিনিট অপেক্ষা করে বর্ণ পর্যবেক্ষণ করো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822960" y="4434840"/>
            <a:ext cx="6126480" cy="18288"/>
          </a:xfrm>
          <a:prstGeom prst="rect">
            <a:avLst/>
          </a:prstGeom>
          <a:solidFill>
            <a:srgbClr val="CFD8DC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4572000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বিশেষ বৈশিষ্ট্য: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22960" y="4892040"/>
            <a:ext cx="6126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এই পরীক্ষাটি অত্যন্ত সংবেদনশীল ও নির্দিষ্ট — অধিকাংশ কিটোন এতে বিক্রিয়া করে না, তাই এটি অ্যালডিহাইড সনাক্তকরণে বিশেষভাবে নির্ভরযোগ্য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7452360" y="1417320"/>
            <a:ext cx="4160520" cy="4709160"/>
          </a:xfrm>
          <a:prstGeom prst="roundRect">
            <a:avLst>
              <a:gd name="adj" fmla="val 2198"/>
            </a:avLst>
          </a:prstGeom>
          <a:solidFill>
            <a:srgbClr val="AD1457"/>
          </a:solidFill>
          <a:ln/>
        </p:spPr>
      </p:sp>
      <p:sp>
        <p:nvSpPr>
          <p:cNvPr id="15" name="Shape 12"/>
          <p:cNvSpPr/>
          <p:nvPr/>
        </p:nvSpPr>
        <p:spPr>
          <a:xfrm>
            <a:off x="7726680" y="1645920"/>
            <a:ext cx="548640" cy="548640"/>
          </a:xfrm>
          <a:prstGeom prst="ellipse">
            <a:avLst/>
          </a:prstGeom>
          <a:solidFill>
            <a:srgbClr val="263238"/>
          </a:solidFill>
          <a:ln/>
        </p:spPr>
      </p:sp>
      <p:pic>
        <p:nvPicPr>
          <p:cNvPr id="16" name="Image 1" descr="/home/claude/aldehyde/icon_ti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7381" y="1766621"/>
            <a:ext cx="307238" cy="30723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8412480" y="169164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পর্যবেক্ষণ</a:t>
            </a:r>
            <a:endParaRPr lang="en-US" sz="1500" dirty="0"/>
          </a:p>
        </p:txBody>
      </p:sp>
      <p:sp>
        <p:nvSpPr>
          <p:cNvPr id="18" name="Shape 14"/>
          <p:cNvSpPr/>
          <p:nvPr/>
        </p:nvSpPr>
        <p:spPr>
          <a:xfrm>
            <a:off x="8595360" y="2377440"/>
            <a:ext cx="2651760" cy="2651760"/>
          </a:xfrm>
          <a:prstGeom prst="ellipse">
            <a:avLst/>
          </a:prstGeom>
          <a:solidFill>
            <a:srgbClr val="E91E8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8595360" y="33375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গোলাপি /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বেগুনি বর্ণ</a:t>
            </a:r>
            <a:endParaRPr lang="en-US" sz="1500" dirty="0"/>
          </a:p>
        </p:txBody>
      </p:sp>
      <p:sp>
        <p:nvSpPr>
          <p:cNvPr id="20" name="Text 16"/>
          <p:cNvSpPr/>
          <p:nvPr/>
        </p:nvSpPr>
        <p:spPr>
          <a:xfrm>
            <a:off x="7680960" y="5212080"/>
            <a:ext cx="3703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ECEFF1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(Magenta Colour)</a:t>
            </a:r>
            <a:endParaRPr lang="en-US" sz="1150" dirty="0"/>
          </a:p>
        </p:txBody>
      </p:sp>
      <p:sp>
        <p:nvSpPr>
          <p:cNvPr id="21" name="Text 17"/>
          <p:cNvSpPr/>
          <p:nvPr/>
        </p:nvSpPr>
        <p:spPr>
          <a:xfrm>
            <a:off x="7680960" y="5623560"/>
            <a:ext cx="3703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ইতিবাচক ফলাফল = অ্যালডিহাইড উপস্থিত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রাম দাস পাল | ধোবাউড়া মহিলা ডিগ্রি কলেজ</a:t>
            </a:r>
            <a:endParaRPr lang="en-US" sz="900" dirty="0"/>
          </a:p>
        </p:txBody>
      </p:sp>
      <p:sp>
        <p:nvSpPr>
          <p:cNvPr id="24" name="Text 19"/>
          <p:cNvSpPr/>
          <p:nvPr/>
        </p:nvSpPr>
        <p:spPr>
          <a:xfrm>
            <a:off x="11094415" y="64922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7 / 10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594360" cy="594360"/>
          </a:xfrm>
          <a:prstGeom prst="ellipse">
            <a:avLst/>
          </a:prstGeom>
          <a:solidFill>
            <a:srgbClr val="263238"/>
          </a:solidFill>
          <a:ln/>
        </p:spPr>
      </p:sp>
      <p:pic>
        <p:nvPicPr>
          <p:cNvPr id="3" name="Image 0" descr="/home/claude/aldehyde/icon_calculat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9399" y="587959"/>
            <a:ext cx="332842" cy="3328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402336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তুলনামূলক সারণি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325880" y="804672"/>
            <a:ext cx="8961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Comparison of the Three Tests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1417320"/>
            <a:ext cx="11064240" cy="502920"/>
          </a:xfrm>
          <a:prstGeom prst="roundRect">
            <a:avLst>
              <a:gd name="adj" fmla="val 10909"/>
            </a:avLst>
          </a:prstGeom>
          <a:solidFill>
            <a:srgbClr val="263238"/>
          </a:solidFill>
          <a:ln/>
        </p:spPr>
      </p:sp>
      <p:sp>
        <p:nvSpPr>
          <p:cNvPr id="7" name="Text 4"/>
          <p:cNvSpPr/>
          <p:nvPr/>
        </p:nvSpPr>
        <p:spPr>
          <a:xfrm>
            <a:off x="548640" y="1417320"/>
            <a:ext cx="2103120" cy="502920"/>
          </a:xfrm>
          <a:prstGeom prst="rect">
            <a:avLst/>
          </a:prstGeom>
          <a:noFill/>
          <a:ln/>
        </p:spPr>
        <p:txBody>
          <a:bodyPr wrap="square" lIns="0" tIns="1905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পরীক্ষা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2743200" y="14173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বিকারক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852160" y="141732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শর্ত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503920" y="14173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ধনাত্মক ফলাফল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48640" y="1920240"/>
            <a:ext cx="1106424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CFD8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48640" y="1920240"/>
            <a:ext cx="2103120" cy="621792"/>
          </a:xfrm>
          <a:prstGeom prst="rect">
            <a:avLst/>
          </a:prstGeom>
          <a:noFill/>
          <a:ln/>
        </p:spPr>
        <p:txBody>
          <a:bodyPr wrap="square" lIns="0" tIns="1905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টলেন্স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2743200" y="1920240"/>
            <a:ext cx="3017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[Ag(NH₃)₂]⁺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5852160" y="1920240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উত্তপ্ত (water bath)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8503920" y="1920240"/>
            <a:ext cx="3017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রূপার আয়না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548640" y="2542032"/>
            <a:ext cx="11064240" cy="621792"/>
          </a:xfrm>
          <a:prstGeom prst="rect">
            <a:avLst/>
          </a:prstGeom>
          <a:solidFill>
            <a:srgbClr val="ECEFF1"/>
          </a:solidFill>
          <a:ln w="6350">
            <a:solidFill>
              <a:srgbClr val="CFD8D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8640" y="2542032"/>
            <a:ext cx="2103120" cy="621792"/>
          </a:xfrm>
          <a:prstGeom prst="rect">
            <a:avLst/>
          </a:prstGeom>
          <a:noFill/>
          <a:ln/>
        </p:spPr>
        <p:txBody>
          <a:bodyPr wrap="square" lIns="0" tIns="1905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ফেহলিং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2743200" y="2542032"/>
            <a:ext cx="3017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Cu²⁺ কমপ্লেক্স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5852160" y="2542032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উত্তপ্ত (water bath)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8503920" y="2542032"/>
            <a:ext cx="3017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ইট-লাল Cu₂O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548640" y="3163824"/>
            <a:ext cx="11064240" cy="621792"/>
          </a:xfrm>
          <a:prstGeom prst="rect">
            <a:avLst/>
          </a:prstGeom>
          <a:solidFill>
            <a:srgbClr val="FFFFFF"/>
          </a:solidFill>
          <a:ln w="6350">
            <a:solidFill>
              <a:srgbClr val="CFD8DC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548640" y="3163824"/>
            <a:ext cx="2103120" cy="621792"/>
          </a:xfrm>
          <a:prstGeom prst="rect">
            <a:avLst/>
          </a:prstGeom>
          <a:noFill/>
          <a:ln/>
        </p:spPr>
        <p:txBody>
          <a:bodyPr wrap="square" lIns="0" tIns="1905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AD1457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শিফ</a:t>
            </a:r>
            <a:endParaRPr lang="en-US" sz="1250" dirty="0"/>
          </a:p>
        </p:txBody>
      </p:sp>
      <p:sp>
        <p:nvSpPr>
          <p:cNvPr id="23" name="Text 20"/>
          <p:cNvSpPr/>
          <p:nvPr/>
        </p:nvSpPr>
        <p:spPr>
          <a:xfrm>
            <a:off x="2743200" y="3163824"/>
            <a:ext cx="3017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ফুকসিন-SO₂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5852160" y="3163824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ঠান্ডা, উত্তাপ নেই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8503920" y="3163824"/>
            <a:ext cx="30175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গোলাপি-বেগুনি বর্ণ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548640" y="4059936"/>
            <a:ext cx="11064240" cy="1600200"/>
          </a:xfrm>
          <a:prstGeom prst="roundRect">
            <a:avLst>
              <a:gd name="adj" fmla="val 5714"/>
            </a:avLst>
          </a:prstGeom>
          <a:solidFill>
            <a:srgbClr val="263238"/>
          </a:solidFill>
          <a:ln/>
        </p:spPr>
      </p:sp>
      <p:sp>
        <p:nvSpPr>
          <p:cNvPr id="27" name="Text 24"/>
          <p:cNvSpPr/>
          <p:nvPr/>
        </p:nvSpPr>
        <p:spPr>
          <a:xfrm>
            <a:off x="822960" y="4197096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CFD8D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দ্রুত মূল্যায়ন (MCQ):</a:t>
            </a:r>
            <a:endParaRPr lang="en-US" sz="1350" dirty="0"/>
          </a:p>
        </p:txBody>
      </p:sp>
      <p:sp>
        <p:nvSpPr>
          <p:cNvPr id="28" name="Text 25"/>
          <p:cNvSpPr/>
          <p:nvPr/>
        </p:nvSpPr>
        <p:spPr>
          <a:xfrm>
            <a:off x="822960" y="4517136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অ্যাসিটোন (CH₃COCH₃) কে টলেন্স বিকারকের সাথে উত্তপ্ত করলে কী পর্যবেক্ষণ করা যাবে?</a:t>
            </a:r>
            <a:endParaRPr lang="en-US" sz="1250" dirty="0"/>
          </a:p>
        </p:txBody>
      </p:sp>
      <p:sp>
        <p:nvSpPr>
          <p:cNvPr id="29" name="Shape 26"/>
          <p:cNvSpPr/>
          <p:nvPr/>
        </p:nvSpPr>
        <p:spPr>
          <a:xfrm>
            <a:off x="822960" y="4928616"/>
            <a:ext cx="2651760" cy="502920"/>
          </a:xfrm>
          <a:prstGeom prst="roundRect">
            <a:avLst>
              <a:gd name="adj" fmla="val 10909"/>
            </a:avLst>
          </a:prstGeom>
          <a:solidFill>
            <a:srgbClr val="FFFFFF">
              <a:alpha val="12000"/>
            </a:srgbClr>
          </a:solidFill>
          <a:ln/>
        </p:spPr>
      </p:sp>
      <p:sp>
        <p:nvSpPr>
          <p:cNvPr id="30" name="Text 27"/>
          <p:cNvSpPr/>
          <p:nvPr/>
        </p:nvSpPr>
        <p:spPr>
          <a:xfrm>
            <a:off x="914400" y="4928616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CEFF1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ক) রূপার আয়না  </a:t>
            </a:r>
            <a:endParaRPr lang="en-US" sz="1050" dirty="0"/>
          </a:p>
        </p:txBody>
      </p:sp>
      <p:sp>
        <p:nvSpPr>
          <p:cNvPr id="31" name="Shape 28"/>
          <p:cNvSpPr/>
          <p:nvPr/>
        </p:nvSpPr>
        <p:spPr>
          <a:xfrm>
            <a:off x="3566160" y="4928616"/>
            <a:ext cx="2651760" cy="502920"/>
          </a:xfrm>
          <a:prstGeom prst="roundRect">
            <a:avLst>
              <a:gd name="adj" fmla="val 10909"/>
            </a:avLst>
          </a:prstGeom>
          <a:solidFill>
            <a:srgbClr val="FFFFFF">
              <a:alpha val="12000"/>
            </a:srgbClr>
          </a:solidFill>
          <a:ln/>
        </p:spPr>
      </p:sp>
      <p:sp>
        <p:nvSpPr>
          <p:cNvPr id="32" name="Text 29"/>
          <p:cNvSpPr/>
          <p:nvPr/>
        </p:nvSpPr>
        <p:spPr>
          <a:xfrm>
            <a:off x="3657600" y="4928616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CEFF1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খ) ইট-লাল অধঃক্ষেপ  </a:t>
            </a:r>
            <a:endParaRPr lang="en-US" sz="1050" dirty="0"/>
          </a:p>
        </p:txBody>
      </p:sp>
      <p:sp>
        <p:nvSpPr>
          <p:cNvPr id="33" name="Shape 30"/>
          <p:cNvSpPr/>
          <p:nvPr/>
        </p:nvSpPr>
        <p:spPr>
          <a:xfrm>
            <a:off x="6309360" y="4928616"/>
            <a:ext cx="2651760" cy="502920"/>
          </a:xfrm>
          <a:prstGeom prst="roundRect">
            <a:avLst>
              <a:gd name="adj" fmla="val 10909"/>
            </a:avLst>
          </a:prstGeom>
          <a:solidFill>
            <a:srgbClr val="B71C1C"/>
          </a:solidFill>
          <a:ln/>
        </p:spPr>
      </p:sp>
      <p:sp>
        <p:nvSpPr>
          <p:cNvPr id="34" name="Text 31"/>
          <p:cNvSpPr/>
          <p:nvPr/>
        </p:nvSpPr>
        <p:spPr>
          <a:xfrm>
            <a:off x="6400800" y="4928616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গ) কোনো পরিবর্তন হবে না  ✓</a:t>
            </a:r>
            <a:endParaRPr lang="en-US" sz="1050" dirty="0"/>
          </a:p>
        </p:txBody>
      </p:sp>
      <p:sp>
        <p:nvSpPr>
          <p:cNvPr id="35" name="Shape 32"/>
          <p:cNvSpPr/>
          <p:nvPr/>
        </p:nvSpPr>
        <p:spPr>
          <a:xfrm>
            <a:off x="9052560" y="4928616"/>
            <a:ext cx="2651760" cy="502920"/>
          </a:xfrm>
          <a:prstGeom prst="roundRect">
            <a:avLst>
              <a:gd name="adj" fmla="val 10909"/>
            </a:avLst>
          </a:prstGeom>
          <a:solidFill>
            <a:srgbClr val="FFFFFF">
              <a:alpha val="12000"/>
            </a:srgbClr>
          </a:solidFill>
          <a:ln/>
        </p:spPr>
      </p:sp>
      <p:sp>
        <p:nvSpPr>
          <p:cNvPr id="36" name="Text 33"/>
          <p:cNvSpPr/>
          <p:nvPr/>
        </p:nvSpPr>
        <p:spPr>
          <a:xfrm>
            <a:off x="9144000" y="4928616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CEFF1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ঘ) গোলাপি বর্ণ  </a:t>
            </a:r>
            <a:endParaRPr lang="en-US" sz="1050" dirty="0"/>
          </a:p>
        </p:txBody>
      </p:sp>
      <p:sp>
        <p:nvSpPr>
          <p:cNvPr id="38" name="Text 34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রাম দাস পাল | ধোবাউড়া মহিলা ডিগ্রি কলেজ</a:t>
            </a:r>
            <a:endParaRPr lang="en-US" sz="900" dirty="0"/>
          </a:p>
        </p:txBody>
      </p:sp>
      <p:sp>
        <p:nvSpPr>
          <p:cNvPr id="39" name="Text 35"/>
          <p:cNvSpPr/>
          <p:nvPr/>
        </p:nvSpPr>
        <p:spPr>
          <a:xfrm>
            <a:off x="11094415" y="64922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8 / 10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6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594360" cy="594360"/>
          </a:xfrm>
          <a:prstGeom prst="ellipse">
            <a:avLst/>
          </a:prstGeom>
          <a:solidFill>
            <a:srgbClr val="263238"/>
          </a:solidFill>
          <a:ln/>
        </p:spPr>
      </p:sp>
      <p:pic>
        <p:nvPicPr>
          <p:cNvPr id="3" name="Image 0" descr="/home/claude/aldehyde/icon_us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9399" y="587959"/>
            <a:ext cx="332842" cy="33284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325880" y="402336"/>
            <a:ext cx="8961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শ্রেণি কার্যক্রম ও সতর্কতা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325880" y="804672"/>
            <a:ext cx="8961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Think-Pair-Share &amp; Precautions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48640" y="1463040"/>
            <a:ext cx="5394960" cy="4297680"/>
          </a:xfrm>
          <a:prstGeom prst="roundRect">
            <a:avLst>
              <a:gd name="adj" fmla="val 2128"/>
            </a:avLst>
          </a:prstGeom>
          <a:solidFill>
            <a:srgbClr val="607D8B"/>
          </a:solidFill>
          <a:ln/>
        </p:spPr>
      </p:sp>
      <p:sp>
        <p:nvSpPr>
          <p:cNvPr id="7" name="Shape 4"/>
          <p:cNvSpPr/>
          <p:nvPr/>
        </p:nvSpPr>
        <p:spPr>
          <a:xfrm>
            <a:off x="822960" y="1691640"/>
            <a:ext cx="548640" cy="548640"/>
          </a:xfrm>
          <a:prstGeom prst="ellipse">
            <a:avLst/>
          </a:prstGeom>
          <a:solidFill>
            <a:srgbClr val="263238"/>
          </a:solidFill>
          <a:ln/>
        </p:spPr>
      </p:sp>
      <p:pic>
        <p:nvPicPr>
          <p:cNvPr id="8" name="Image 1" descr="/home/claude/aldehyde/icon_us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61" y="1812341"/>
            <a:ext cx="307238" cy="30723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508760" y="173736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Think - Pair - Share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1508760" y="208483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ECEFF1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(৫ মিনিট কার্যক্রম)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822960" y="251460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প্রশ্ন: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822960" y="2816352"/>
            <a:ext cx="48463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i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"গ্লুকোজ দ্রবণকে ফেহলিং পরীক্ষায় উত্তপ্ত করলে ইট-লাল অধঃক্ষেপ পাওয়া যায় কেন? গ্লুকোজে কোন মূলক এর জন্য দায়ী?"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822960" y="3794760"/>
            <a:ext cx="48463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400"/>
              </a:lnSpc>
              <a:buNone/>
            </a:pPr>
            <a:r>
              <a:rPr lang="en-US" sz="125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Think </a:t>
            </a:r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(১ মিনিট একা ভাবো)
</a:t>
            </a:r>
            <a:pPr indent="0" marL="0">
              <a:lnSpc>
                <a:spcPts val="2400"/>
              </a:lnSpc>
              <a:buNone/>
            </a:pPr>
            <a:r>
              <a:rPr lang="en-US" sz="125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Pair </a:t>
            </a:r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(পাশের সহপাঠীর সাথে আলোচনা)
</a:t>
            </a:r>
            <a:pPr indent="0" marL="0">
              <a:lnSpc>
                <a:spcPts val="2400"/>
              </a:lnSpc>
              <a:buNone/>
            </a:pPr>
            <a:r>
              <a:rPr lang="en-US" sz="1250" b="1" dirty="0">
                <a:solidFill>
                  <a:srgbClr val="263238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Share </a:t>
            </a:r>
            <a:pPr indent="0" marL="0">
              <a:lnSpc>
                <a:spcPts val="24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(শ্রেণিতে মতামত উপস্থাপন)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6217920" y="1463040"/>
            <a:ext cx="5394960" cy="4297680"/>
          </a:xfrm>
          <a:prstGeom prst="roundRect">
            <a:avLst>
              <a:gd name="adj" fmla="val 2128"/>
            </a:avLst>
          </a:prstGeom>
          <a:solidFill>
            <a:srgbClr val="FFFFFF"/>
          </a:solidFill>
          <a:ln w="15875">
            <a:solidFill>
              <a:srgbClr val="B71C1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6492240" y="1691640"/>
            <a:ext cx="548640" cy="548640"/>
          </a:xfrm>
          <a:prstGeom prst="ellipse">
            <a:avLst/>
          </a:prstGeom>
          <a:solidFill>
            <a:srgbClr val="B71C1C"/>
          </a:solidFill>
          <a:ln/>
        </p:spPr>
      </p:sp>
      <p:pic>
        <p:nvPicPr>
          <p:cNvPr id="16" name="Image 2" descr="/home/claude/aldehyde/icon_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2941" y="1812341"/>
            <a:ext cx="307238" cy="30723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178040" y="1737360"/>
            <a:ext cx="4206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সতর্কতা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7178040" y="208483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(Precautions)</a:t>
            </a:r>
            <a:endParaRPr lang="en-US" sz="1100" dirty="0"/>
          </a:p>
        </p:txBody>
      </p:sp>
      <p:sp>
        <p:nvSpPr>
          <p:cNvPr id="19" name="Text 14"/>
          <p:cNvSpPr/>
          <p:nvPr/>
        </p:nvSpPr>
        <p:spPr>
          <a:xfrm>
            <a:off x="6492240" y="2606040"/>
            <a:ext cx="48920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•  </a:t>
            </a:r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টলেন্স বিকারক ব্যবহারের ঠিক আগে তৈরি করো — জমিয়ে রাখলে বিস্ফোরক যৌগ তৈরি হতে পারে
</a:t>
            </a:r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•  </a:t>
            </a:r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পরীক্ষা নল সম্পূর্ণ পরিষ্কার ও গ্রিজমুক্ত হতে হবে (রূপার আয়না স্পষ্ট হওয়ার জন্য)
</a:t>
            </a:r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•  </a:t>
            </a:r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পানির স্নানে মৃদু উত্তাপ দাও, সরাসরি শিখায় নয়
</a:t>
            </a:r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•  </a:t>
            </a:r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শিফ পরীক্ষায় কখনো উত্তপ্ত করা যাবে না — এতে মিথ্যা ফলাফল আসতে পারে</a:t>
            </a:r>
            <a:endParaRPr lang="en-US" sz="1250" dirty="0"/>
          </a:p>
        </p:txBody>
      </p:sp>
      <p:sp>
        <p:nvSpPr>
          <p:cNvPr id="21" name="Text 15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রাম দাস পাল | ধোবাউড়া মহিলা ডিগ্রি কলেজ</a:t>
            </a:r>
            <a:endParaRPr lang="en-US" sz="900" dirty="0"/>
          </a:p>
        </p:txBody>
      </p:sp>
      <p:sp>
        <p:nvSpPr>
          <p:cNvPr id="22" name="Text 16"/>
          <p:cNvSpPr/>
          <p:nvPr/>
        </p:nvSpPr>
        <p:spPr>
          <a:xfrm>
            <a:off x="11094415" y="64922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9 / 10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632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01200" y="-1188720"/>
            <a:ext cx="3931920" cy="3931920"/>
          </a:xfrm>
          <a:prstGeom prst="ellipse">
            <a:avLst/>
          </a:prstGeom>
          <a:solidFill>
            <a:srgbClr val="607D8B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457200"/>
            <a:ext cx="594360" cy="594360"/>
          </a:xfrm>
          <a:prstGeom prst="ellipse">
            <a:avLst/>
          </a:prstGeom>
          <a:solidFill>
            <a:srgbClr val="B71C1C"/>
          </a:solidFill>
          <a:ln/>
        </p:spPr>
      </p:sp>
      <p:pic>
        <p:nvPicPr>
          <p:cNvPr id="4" name="Image 0" descr="/home/claude/aldehyde/icon_clip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9399" y="587959"/>
            <a:ext cx="332842" cy="33284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25880" y="402336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সারসংক্ষেপ ও বাড়ির কাজ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1325880" y="82296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CFD8D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Summary &amp; Homework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548640" y="1371600"/>
            <a:ext cx="11064240" cy="128016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/>
        </p:spPr>
      </p:sp>
      <p:sp>
        <p:nvSpPr>
          <p:cNvPr id="8" name="Text 5"/>
          <p:cNvSpPr/>
          <p:nvPr/>
        </p:nvSpPr>
        <p:spPr>
          <a:xfrm>
            <a:off x="822960" y="146304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25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মূল কথা:  </a:t>
            </a:r>
            <a:pPr indent="0" marL="0">
              <a:lnSpc>
                <a:spcPts val="1900"/>
              </a:lnSpc>
              <a:buNone/>
            </a:pPr>
            <a:r>
              <a:rPr lang="en-US" sz="12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অ্যালডিহাইডের —CHO মূলকে H সহজে জারিত হয় | টলেন্স → রূপার আয়না | ফেহলিং → ইট-লাল Cu₂O | শিফ → গোলাপি-বেগুনি বর্ণ | কিটোন এই পরীক্ষাগুলোতে ঋণাত্মক ফলাফল দেয়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48640" y="2880360"/>
            <a:ext cx="2697480" cy="278892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/>
        </p:spPr>
      </p:sp>
      <p:sp>
        <p:nvSpPr>
          <p:cNvPr id="10" name="Shape 7"/>
          <p:cNvSpPr/>
          <p:nvPr/>
        </p:nvSpPr>
        <p:spPr>
          <a:xfrm>
            <a:off x="1554480" y="3108960"/>
            <a:ext cx="594360" cy="594360"/>
          </a:xfrm>
          <a:prstGeom prst="ellipse">
            <a:avLst/>
          </a:prstGeom>
          <a:solidFill>
            <a:srgbClr val="B71C1C"/>
          </a:solidFill>
          <a:ln/>
        </p:spPr>
      </p:sp>
      <p:pic>
        <p:nvPicPr>
          <p:cNvPr id="11" name="Image 1" descr="/home/claude/aldehyde/icon_clipboar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5239" y="3239719"/>
            <a:ext cx="332842" cy="33284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85800" y="37947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লিখিত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685800" y="411480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Written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731520" y="438912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টলেন্স, ফেহলিং ও শিফ পরীক্ষার সমীকরণসহ পার্থক্য লেখো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3410712" y="2880360"/>
            <a:ext cx="2697480" cy="278892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/>
        </p:spPr>
      </p:sp>
      <p:sp>
        <p:nvSpPr>
          <p:cNvPr id="16" name="Shape 12"/>
          <p:cNvSpPr/>
          <p:nvPr/>
        </p:nvSpPr>
        <p:spPr>
          <a:xfrm>
            <a:off x="4416552" y="3108960"/>
            <a:ext cx="594360" cy="594360"/>
          </a:xfrm>
          <a:prstGeom prst="ellipse">
            <a:avLst/>
          </a:prstGeom>
          <a:solidFill>
            <a:srgbClr val="607D8B"/>
          </a:solidFill>
          <a:ln/>
        </p:spPr>
      </p:sp>
      <p:pic>
        <p:nvPicPr>
          <p:cNvPr id="17" name="Image 2" descr="/home/claude/aldehyde/icon_calculator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7311" y="3239719"/>
            <a:ext cx="332842" cy="33284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3547872" y="37947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গাণিতিক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3547872" y="411480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Mathematical</a:t>
            </a:r>
            <a:endParaRPr lang="en-US" sz="1000" dirty="0"/>
          </a:p>
        </p:txBody>
      </p:sp>
      <p:sp>
        <p:nvSpPr>
          <p:cNvPr id="20" name="Text 15"/>
          <p:cNvSpPr/>
          <p:nvPr/>
        </p:nvSpPr>
        <p:spPr>
          <a:xfrm>
            <a:off x="3593592" y="438912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গ্লুকোজ ও ফ্রুক্টোজের মধ্যে কোনটি ফেহলিং পরীক্ষায় ধনাত্মক ফলাফল দেবে তা যুক্তিসহ ব্যাখ্যা করো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6272784" y="2880360"/>
            <a:ext cx="2697480" cy="278892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/>
        </p:spPr>
      </p:sp>
      <p:sp>
        <p:nvSpPr>
          <p:cNvPr id="22" name="Shape 17"/>
          <p:cNvSpPr/>
          <p:nvPr/>
        </p:nvSpPr>
        <p:spPr>
          <a:xfrm>
            <a:off x="7278624" y="3108960"/>
            <a:ext cx="594360" cy="594360"/>
          </a:xfrm>
          <a:prstGeom prst="ellipse">
            <a:avLst/>
          </a:prstGeom>
          <a:solidFill>
            <a:srgbClr val="B71C1C"/>
          </a:solidFill>
          <a:ln/>
        </p:spPr>
      </p:sp>
      <p:pic>
        <p:nvPicPr>
          <p:cNvPr id="23" name="Image 3" descr="/home/claude/aldehyde/icon_ey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9383" y="3239719"/>
            <a:ext cx="332842" cy="33284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409944" y="37947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গবেষণা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6409944" y="411480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Research</a:t>
            </a:r>
            <a:endParaRPr lang="en-US" sz="1000" dirty="0"/>
          </a:p>
        </p:txBody>
      </p:sp>
      <p:sp>
        <p:nvSpPr>
          <p:cNvPr id="26" name="Text 20"/>
          <p:cNvSpPr/>
          <p:nvPr/>
        </p:nvSpPr>
        <p:spPr>
          <a:xfrm>
            <a:off x="6455664" y="438912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বেনেডিক্ট পরীক্ষা ফেহলিং পরীক্ষা থেকে কীভাবে ভিন্ন তা খুঁজে বের করো</a:t>
            </a:r>
            <a:endParaRPr lang="en-US" sz="1050" dirty="0"/>
          </a:p>
        </p:txBody>
      </p:sp>
      <p:sp>
        <p:nvSpPr>
          <p:cNvPr id="27" name="Shape 21"/>
          <p:cNvSpPr/>
          <p:nvPr/>
        </p:nvSpPr>
        <p:spPr>
          <a:xfrm>
            <a:off x="9134856" y="2880360"/>
            <a:ext cx="2697480" cy="278892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/>
        </p:spPr>
      </p:sp>
      <p:sp>
        <p:nvSpPr>
          <p:cNvPr id="28" name="Shape 22"/>
          <p:cNvSpPr/>
          <p:nvPr/>
        </p:nvSpPr>
        <p:spPr>
          <a:xfrm>
            <a:off x="10140696" y="3108960"/>
            <a:ext cx="594360" cy="594360"/>
          </a:xfrm>
          <a:prstGeom prst="ellipse">
            <a:avLst/>
          </a:prstGeom>
          <a:solidFill>
            <a:srgbClr val="607D8B"/>
          </a:solidFill>
          <a:ln/>
        </p:spPr>
      </p:sp>
      <p:pic>
        <p:nvPicPr>
          <p:cNvPr id="29" name="Image 4" descr="/home/claude/aldehyde/icon_drop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1455" y="3239719"/>
            <a:ext cx="332842" cy="332842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9272016" y="37947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71C1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সৃজনশীল</a:t>
            </a:r>
            <a:endParaRPr lang="en-US" sz="1400" dirty="0"/>
          </a:p>
        </p:txBody>
      </p:sp>
      <p:sp>
        <p:nvSpPr>
          <p:cNvPr id="31" name="Text 24"/>
          <p:cNvSpPr/>
          <p:nvPr/>
        </p:nvSpPr>
        <p:spPr>
          <a:xfrm>
            <a:off x="9272016" y="4114800"/>
            <a:ext cx="2423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Creative</a:t>
            </a:r>
            <a:endParaRPr lang="en-US" sz="1000" dirty="0"/>
          </a:p>
        </p:txBody>
      </p:sp>
      <p:sp>
        <p:nvSpPr>
          <p:cNvPr id="32" name="Text 25"/>
          <p:cNvSpPr/>
          <p:nvPr/>
        </p:nvSpPr>
        <p:spPr>
          <a:xfrm>
            <a:off x="9317736" y="4389120"/>
            <a:ext cx="2331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050" dirty="0">
                <a:solidFill>
                  <a:srgbClr val="1B2224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তিনটি পরীক্ষার তুলনামূলক পোস্টার/চার্ট তৈরি করো</a:t>
            </a:r>
            <a:endParaRPr lang="en-US" sz="1050" dirty="0"/>
          </a:p>
        </p:txBody>
      </p:sp>
      <p:sp>
        <p:nvSpPr>
          <p:cNvPr id="33" name="Text 26"/>
          <p:cNvSpPr/>
          <p:nvPr/>
        </p:nvSpPr>
        <p:spPr>
          <a:xfrm>
            <a:off x="548640" y="58064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CFD8DC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ধন্যবাদ  |  প্রশ্ন থাকলে জিজ্ঞাসা করো</a:t>
            </a:r>
            <a:endParaRPr lang="en-US" sz="1300" dirty="0"/>
          </a:p>
        </p:txBody>
      </p:sp>
      <p:sp>
        <p:nvSpPr>
          <p:cNvPr id="35" name="Text 27"/>
          <p:cNvSpPr/>
          <p:nvPr/>
        </p:nvSpPr>
        <p:spPr>
          <a:xfrm>
            <a:off x="45720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রাম দাস পাল | ধোবাউড়া মহিলা ডিগ্রি কলেজ</a:t>
            </a:r>
            <a:endParaRPr lang="en-US" sz="900" dirty="0"/>
          </a:p>
        </p:txBody>
      </p:sp>
      <p:sp>
        <p:nvSpPr>
          <p:cNvPr id="36" name="Text 28"/>
          <p:cNvSpPr/>
          <p:nvPr/>
        </p:nvSpPr>
        <p:spPr>
          <a:xfrm>
            <a:off x="11094415" y="64922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B73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10 / 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2026-08-14T09:13:48Z</dcterms:created>
  <dcterms:modified xsi:type="dcterms:W3CDTF">2026-08-14T09:13:48Z</dcterms:modified>
</cp:coreProperties>
</file>