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সূচনা (২ মিনিট): শিক্ষার্থীদের স্বাগত জানান। আজকের ব্যবহারিক বিষয় হলো প্রশমন টাইট্রেশনের মাধ্যমে অজানা HCl দ্রবণের ঘনমাত্রা নির্ণয়। বলুন যে এটি HSC ব্যবহারিক পরীক্ষায় অত্যন্ত গুরুত্বপূর্ণ একটি পরীক্ষা। শিক্ষার্থীদের জিজ্ঞাসা করুন তারা আগে কখনো টাইট্রেশন করেছে কিনা।</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সমাপ্তি (২ মিনিট): মূল সূত্র ও বিক্রিয়া আরেকবার সংক্ষেপে পুনরাবৃত্তি করুন। বাড়ির কাজের চারটি ভাগ ব্যাখ্যা করুন এবং জমা দেওয়ার তারিখ বলে দিন। শিক্ষার্থীদের যেকোনো প্রশ্নের জন্য সময় দিন।</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শিখনফল আলোচনা (৩ মিনিট): প্রতিটি শিখনফল জোরে পড়ুন এবং সংক্ষেপে বুঝিয়ে দিন সেশন শেষে শিক্ষার্থীরা কী করতে পারবে। এটি শিক্ষার্থীদের প্রত্যাশা স্পষ্ট করতে সাহায্য করবে।</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ভূমিকা (৪ মিনিট): টাইট্রেশনের সংজ্ঞা বোর্ডে লিখুন। প্রমাণ দ্রবণ ও অজানা দ্রবণের পার্থক্য বুঝিয়ে দিন। সমতুল্য বিন্দু ও সমাপ্তি বিন্দুর মধ্যে সূক্ষ্ম পার্থক্য আলোচনা করুন — বাস্তবে আমরা নির্দেশকের সাহায্যে সমাপ্তি বিন্দু পর্যবেক্ষণ করি, যা সমতুল্য বিন্দুর অত্যন্ত কাছাকাছি।</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বিক্রিয়া ব্যাখ্যা (৫ মিনিট): বোর্ডে সমীকরণটি লিখুন এবং মোল অনুপাত ১:২ বিশেষভাবে গুরুত্ব দিন — এটি পরবর্তী স্লাইডের হিসাবের জন্য অপরিহার্য। জিজ্ঞাসা করুন: 'কেন Na2CO3-এর ২ গুণ HCl প্রয়োজন?' (কারণ Na2CO3 দ্বি-ক্ষারীয়/diacidic base)।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নির্দেশক আলোচনা (৪ মিনিট): বর্ণ পরিবর্তনের তিনটি ধাপ হাতে-কলমে দেখাতে পারলে ভালো হয় (যদি ডেমো সম্ভব হয়)। ব্যাখ্যা করুন কেন ফেনলফথ্যালিন এই টাইট্রেশনে উপযুক্ত নয় — কারণ ফেনলফথ্যালিনের পরিসর (pH ৮.৩–১০) ক্ষারীয় অঞ্চলে, যেখানে এই বিক্রিয়ার সমতুল্য বিন্দু অম্লীয় অঞ্চলে থাকে।</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যন্ত্রপাতি পরিচিতি (৩ মিনিট): বাস্তব যন্ত্রপাতি (বিউরেট, পিপেট, কনিক্যাল ফ্লাস্ক) সামনে রেখে দেখান। প্রতিটি যন্ত্রের ব্যবহার সংক্ষেপে বলুন। শিক্ষার্থীদের group অনুযায়ী যন্ত্রপাতি চেক করতে বলুন।</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পদ্ধতি প্রদর্শন (৬ মিনিট): প্রতিটি ধাপ বাস্তবে করে দেখান অথবা ভিডিও/ছবি দেখান। পিপেট ব্যবহারের সময় নিচের meniscus পড়ার নিয়ম মনে করিয়ে দিন। এন্ড পয়েন্টে পৌঁছানোর সময় HCl খুব ধীরে (ফোঁটায় ফোঁটায়) যোগ করার গুরুত্ব বোঝান।</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গণনা অনুশীলন (৬ মিনিট): সূত্রটি ধাপে ধাপে বোর্ডে বের করুন — কেন ২ দিয়ে গুণ করতে হয় তা মোল অনুপাত থেকে দেখান। উদাহরণটি একসাথে সমাধান করুন। এরপর MCQ প্রশ্নটি শিক্ষার্থীদের নিজে সমাধান করতে ১ মিনিট সময় দিন, তারপর উত্তর আলোচনা করুন।</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কার্যক্রম পরিচালনা (৫ মিনিট): শিক্ষার্থীদের ১ মিনিট একা ভাবতে দিন, তারপর পাশের জনের সাথে ২ মিনিট আলোচনা করতে বলুন, শেষে ২-৩টি জোড়াকে উত্তর শেয়ার করতে বলুন। সতর্কতাগুলো একে একে পড়ে বাস্তব উদাহরণ দিয়ে বোঝান — বিশেষ করে parallax error ব্যাখ্যা করার সময় হাত দিয়ে দেখান।</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1.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1.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1.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B33A0F"/>
        </a:solidFill>
      </p:bgPr>
    </p:bg>
    <p:spTree>
      <p:nvGrpSpPr>
        <p:cNvPr id="1" name=""/>
        <p:cNvGrpSpPr/>
        <p:nvPr/>
      </p:nvGrpSpPr>
      <p:grpSpPr>
        <a:xfrm>
          <a:off x="0" y="0"/>
          <a:ext cx="0" cy="0"/>
          <a:chOff x="0" y="0"/>
          <a:chExt cx="0" cy="0"/>
        </a:xfrm>
      </p:grpSpPr>
      <p:sp>
        <p:nvSpPr>
          <p:cNvPr id="2" name="Shape 0"/>
          <p:cNvSpPr/>
          <p:nvPr/>
        </p:nvSpPr>
        <p:spPr>
          <a:xfrm>
            <a:off x="9418320" y="-1097280"/>
            <a:ext cx="4114800" cy="4114800"/>
          </a:xfrm>
          <a:prstGeom prst="ellipse">
            <a:avLst/>
          </a:prstGeom>
          <a:solidFill>
            <a:srgbClr val="F2994A">
              <a:alpha val="20000"/>
            </a:srgbClr>
          </a:solidFill>
          <a:ln/>
        </p:spPr>
      </p:sp>
      <p:sp>
        <p:nvSpPr>
          <p:cNvPr id="3" name="Shape 1"/>
          <p:cNvSpPr/>
          <p:nvPr/>
        </p:nvSpPr>
        <p:spPr>
          <a:xfrm>
            <a:off x="-1371600" y="4572000"/>
            <a:ext cx="3657600" cy="3657600"/>
          </a:xfrm>
          <a:prstGeom prst="ellipse">
            <a:avLst/>
          </a:prstGeom>
          <a:solidFill>
            <a:srgbClr val="D62828">
              <a:alpha val="25000"/>
            </a:srgbClr>
          </a:solidFill>
          <a:ln/>
        </p:spPr>
      </p:sp>
      <p:sp>
        <p:nvSpPr>
          <p:cNvPr id="4" name="Shape 2"/>
          <p:cNvSpPr/>
          <p:nvPr/>
        </p:nvSpPr>
        <p:spPr>
          <a:xfrm>
            <a:off x="822960" y="822960"/>
            <a:ext cx="914400" cy="914400"/>
          </a:xfrm>
          <a:prstGeom prst="ellipse">
            <a:avLst/>
          </a:prstGeom>
          <a:solidFill>
            <a:srgbClr val="F2994A"/>
          </a:solidFill>
          <a:ln/>
        </p:spPr>
      </p:sp>
      <p:pic>
        <p:nvPicPr>
          <p:cNvPr id="5" name="Image 0" descr="/home/claude/titration/icon_flask.png">    </p:cNvPr>
          <p:cNvPicPr>
            <a:picLocks noChangeAspect="1"/>
          </p:cNvPicPr>
          <p:nvPr/>
        </p:nvPicPr>
        <p:blipFill>
          <a:blip r:embed="rId1"/>
          <a:stretch>
            <a:fillRect/>
          </a:stretch>
        </p:blipFill>
        <p:spPr>
          <a:xfrm>
            <a:off x="1024128" y="1024128"/>
            <a:ext cx="512064" cy="512064"/>
          </a:xfrm>
          <a:prstGeom prst="rect">
            <a:avLst/>
          </a:prstGeom>
        </p:spPr>
      </p:pic>
      <p:sp>
        <p:nvSpPr>
          <p:cNvPr id="6" name="Text 3"/>
          <p:cNvSpPr/>
          <p:nvPr/>
        </p:nvSpPr>
        <p:spPr>
          <a:xfrm>
            <a:off x="1920240" y="896112"/>
            <a:ext cx="7315200" cy="457200"/>
          </a:xfrm>
          <a:prstGeom prst="rect">
            <a:avLst/>
          </a:prstGeom>
          <a:noFill/>
          <a:ln/>
        </p:spPr>
        <p:txBody>
          <a:bodyPr wrap="square" lIns="0" tIns="0" rIns="0" bIns="0" rtlCol="0" anchor="ctr"/>
          <a:lstStyle/>
          <a:p>
            <a:pPr indent="0" marL="0">
              <a:buNone/>
            </a:pPr>
            <a:r>
              <a:rPr lang="en-US" sz="1500" b="1" dirty="0">
                <a:solidFill>
                  <a:srgbClr val="F6C453"/>
                </a:solidFill>
                <a:latin typeface="FreeSans" pitchFamily="34" charset="0"/>
                <a:ea typeface="FreeSans" pitchFamily="34" charset="-122"/>
                <a:cs typeface="FreeSans" pitchFamily="34" charset="-120"/>
              </a:rPr>
              <a:t>রসায়ন ব্যবহারিক | HSC ২য় পত্র</a:t>
            </a:r>
            <a:endParaRPr lang="en-US" sz="1500" dirty="0"/>
          </a:p>
        </p:txBody>
      </p:sp>
      <p:sp>
        <p:nvSpPr>
          <p:cNvPr id="7" name="Text 4"/>
          <p:cNvSpPr/>
          <p:nvPr/>
        </p:nvSpPr>
        <p:spPr>
          <a:xfrm>
            <a:off x="822960" y="2286000"/>
            <a:ext cx="10515600" cy="1005840"/>
          </a:xfrm>
          <a:prstGeom prst="rect">
            <a:avLst/>
          </a:prstGeom>
          <a:noFill/>
          <a:ln/>
        </p:spPr>
        <p:txBody>
          <a:bodyPr wrap="square" lIns="0" tIns="0" rIns="0" bIns="0" rtlCol="0" anchor="ctr"/>
          <a:lstStyle/>
          <a:p>
            <a:pPr indent="0" marL="0">
              <a:buNone/>
            </a:pPr>
            <a:r>
              <a:rPr lang="en-US" sz="4400" b="1" dirty="0">
                <a:solidFill>
                  <a:srgbClr val="FFFFFF"/>
                </a:solidFill>
                <a:latin typeface="FreeSans" pitchFamily="34" charset="0"/>
                <a:ea typeface="FreeSans" pitchFamily="34" charset="-122"/>
                <a:cs typeface="FreeSans" pitchFamily="34" charset="-120"/>
              </a:rPr>
              <a:t>প্রশমন টাইট্রেশন প্রক্রিয়া</a:t>
            </a:r>
            <a:endParaRPr lang="en-US" sz="4400" dirty="0"/>
          </a:p>
        </p:txBody>
      </p:sp>
      <p:sp>
        <p:nvSpPr>
          <p:cNvPr id="8" name="Text 5"/>
          <p:cNvSpPr/>
          <p:nvPr/>
        </p:nvSpPr>
        <p:spPr>
          <a:xfrm>
            <a:off x="822960" y="3154680"/>
            <a:ext cx="10515600" cy="457200"/>
          </a:xfrm>
          <a:prstGeom prst="rect">
            <a:avLst/>
          </a:prstGeom>
          <a:noFill/>
          <a:ln/>
        </p:spPr>
        <p:txBody>
          <a:bodyPr wrap="square" lIns="0" tIns="0" rIns="0" bIns="0" rtlCol="0" anchor="ctr"/>
          <a:lstStyle/>
          <a:p>
            <a:pPr indent="0" marL="0">
              <a:buNone/>
            </a:pPr>
            <a:r>
              <a:rPr lang="en-US" sz="2000" i="1" dirty="0">
                <a:solidFill>
                  <a:srgbClr val="F6C453"/>
                </a:solidFill>
                <a:latin typeface="FreeSans" pitchFamily="34" charset="0"/>
                <a:ea typeface="FreeSans" pitchFamily="34" charset="-122"/>
                <a:cs typeface="FreeSans" pitchFamily="34" charset="-120"/>
              </a:rPr>
              <a:t>Neutralization Titration</a:t>
            </a:r>
            <a:endParaRPr lang="en-US" sz="2000" dirty="0"/>
          </a:p>
        </p:txBody>
      </p:sp>
      <p:sp>
        <p:nvSpPr>
          <p:cNvPr id="9" name="Text 6"/>
          <p:cNvSpPr/>
          <p:nvPr/>
        </p:nvSpPr>
        <p:spPr>
          <a:xfrm>
            <a:off x="822960" y="3703320"/>
            <a:ext cx="9875520" cy="640080"/>
          </a:xfrm>
          <a:prstGeom prst="rect">
            <a:avLst/>
          </a:prstGeom>
          <a:noFill/>
          <a:ln/>
        </p:spPr>
        <p:txBody>
          <a:bodyPr wrap="square" lIns="0" tIns="0" rIns="0" bIns="0" rtlCol="0" anchor="ctr"/>
          <a:lstStyle/>
          <a:p>
            <a:pPr indent="0" marL="0">
              <a:buNone/>
            </a:pPr>
            <a:r>
              <a:rPr lang="en-US" sz="1400" dirty="0">
                <a:solidFill>
                  <a:srgbClr val="FFF6ED"/>
                </a:solidFill>
                <a:latin typeface="FreeSans" pitchFamily="34" charset="0"/>
                <a:ea typeface="FreeSans" pitchFamily="34" charset="-122"/>
                <a:cs typeface="FreeSans" pitchFamily="34" charset="-120"/>
              </a:rPr>
              <a:t>প্রমাণ সোডিয়াম কার্বনেট (Na₂CO₃) দ্রবণ দ্বারা অজানা HCl দ্রবণের ঘনমাত্রা নির্ণয় ( মিথাইল অরেঞ্জ নির্দেশক )</a:t>
            </a:r>
            <a:endParaRPr lang="en-US" sz="1400" dirty="0"/>
          </a:p>
        </p:txBody>
      </p:sp>
      <p:sp>
        <p:nvSpPr>
          <p:cNvPr id="10" name="Shape 7"/>
          <p:cNvSpPr/>
          <p:nvPr/>
        </p:nvSpPr>
        <p:spPr>
          <a:xfrm>
            <a:off x="822960" y="4617720"/>
            <a:ext cx="10515600" cy="18288"/>
          </a:xfrm>
          <a:prstGeom prst="rect">
            <a:avLst/>
          </a:prstGeom>
          <a:solidFill>
            <a:srgbClr val="F2994A"/>
          </a:solidFill>
          <a:ln/>
        </p:spPr>
      </p:sp>
      <p:sp>
        <p:nvSpPr>
          <p:cNvPr id="11" name="Text 8"/>
          <p:cNvSpPr/>
          <p:nvPr/>
        </p:nvSpPr>
        <p:spPr>
          <a:xfrm>
            <a:off x="822960" y="4892040"/>
            <a:ext cx="6400800" cy="914400"/>
          </a:xfrm>
          <a:prstGeom prst="rect">
            <a:avLst/>
          </a:prstGeom>
          <a:noFill/>
          <a:ln/>
        </p:spPr>
        <p:txBody>
          <a:bodyPr wrap="square" lIns="0" tIns="0" rIns="0" bIns="0" rtlCol="0" anchor="ctr"/>
          <a:lstStyle/>
          <a:p>
            <a:pPr indent="0" marL="0">
              <a:lnSpc>
                <a:spcPts val="2000"/>
              </a:lnSpc>
              <a:buNone/>
            </a:pPr>
            <a:r>
              <a:rPr lang="en-US" sz="1600" b="1" dirty="0">
                <a:solidFill>
                  <a:srgbClr val="FFFFFF"/>
                </a:solidFill>
                <a:latin typeface="FreeSans" pitchFamily="34" charset="0"/>
                <a:ea typeface="FreeSans" pitchFamily="34" charset="-122"/>
                <a:cs typeface="FreeSans" pitchFamily="34" charset="-120"/>
              </a:rPr>
              <a:t>রাম দাস পাল
</a:t>
            </a:r>
            <a:pPr indent="0" marL="0">
              <a:lnSpc>
                <a:spcPts val="2000"/>
              </a:lnSpc>
              <a:buNone/>
            </a:pPr>
            <a:r>
              <a:rPr lang="en-US" sz="1200" dirty="0">
                <a:solidFill>
                  <a:srgbClr val="FFF6ED"/>
                </a:solidFill>
                <a:latin typeface="FreeSans" pitchFamily="34" charset="0"/>
                <a:ea typeface="FreeSans" pitchFamily="34" charset="-122"/>
                <a:cs typeface="FreeSans" pitchFamily="34" charset="-120"/>
              </a:rPr>
              <a:t>সহকারী অধ্যাপক, রসায়ন বিজ্ঞান</a:t>
            </a:r>
            <a:endParaRPr lang="en-US" sz="1600" dirty="0"/>
          </a:p>
          <a:p>
            <a:pPr indent="0" marL="0">
              <a:lnSpc>
                <a:spcPts val="2000"/>
              </a:lnSpc>
              <a:buNone/>
            </a:pPr>
            <a:r>
              <a:rPr lang="en-US" sz="1200" dirty="0">
                <a:solidFill>
                  <a:srgbClr val="FFF6ED"/>
                </a:solidFill>
                <a:latin typeface="FreeSans" pitchFamily="34" charset="0"/>
                <a:ea typeface="FreeSans" pitchFamily="34" charset="-122"/>
                <a:cs typeface="FreeSans" pitchFamily="34" charset="-120"/>
              </a:rPr>
              <a:t>ধোবাউড়া মহিলা ডিগ্রি কলেজ, ধোবাউড়া, ময়মনসিংহ</a:t>
            </a:r>
            <a:endParaRPr lang="en-US" sz="1600" dirty="0"/>
          </a:p>
        </p:txBody>
      </p:sp>
      <p:sp>
        <p:nvSpPr>
          <p:cNvPr id="12" name="Shape 9"/>
          <p:cNvSpPr/>
          <p:nvPr/>
        </p:nvSpPr>
        <p:spPr>
          <a:xfrm>
            <a:off x="8595360" y="4892040"/>
            <a:ext cx="2743200" cy="1417320"/>
          </a:xfrm>
          <a:prstGeom prst="roundRect">
            <a:avLst>
              <a:gd name="adj" fmla="val 6452"/>
            </a:avLst>
          </a:prstGeom>
          <a:solidFill>
            <a:srgbClr val="FFFFFF">
              <a:alpha val="92000"/>
            </a:srgbClr>
          </a:solidFill>
          <a:ln/>
        </p:spPr>
      </p:sp>
      <p:sp>
        <p:nvSpPr>
          <p:cNvPr id="13" name="Text 10"/>
          <p:cNvSpPr/>
          <p:nvPr/>
        </p:nvSpPr>
        <p:spPr>
          <a:xfrm>
            <a:off x="8778240" y="4983480"/>
            <a:ext cx="2377440" cy="274320"/>
          </a:xfrm>
          <a:prstGeom prst="rect">
            <a:avLst/>
          </a:prstGeom>
          <a:noFill/>
          <a:ln/>
        </p:spPr>
        <p:txBody>
          <a:bodyPr wrap="square" lIns="0" tIns="0" rIns="0" bIns="0" rtlCol="0" anchor="ctr"/>
          <a:lstStyle/>
          <a:p>
            <a:pPr indent="0" marL="0">
              <a:buNone/>
            </a:pPr>
            <a:r>
              <a:rPr lang="en-US" sz="1200" b="1" dirty="0">
                <a:solidFill>
                  <a:srgbClr val="B33A0F"/>
                </a:solidFill>
                <a:latin typeface="FreeSans" pitchFamily="34" charset="0"/>
                <a:ea typeface="FreeSans" pitchFamily="34" charset="-122"/>
                <a:cs typeface="FreeSans" pitchFamily="34" charset="-120"/>
              </a:rPr>
              <a:t>সেশনের তথ্য</a:t>
            </a:r>
            <a:endParaRPr lang="en-US" sz="1200" dirty="0"/>
          </a:p>
        </p:txBody>
      </p:sp>
      <p:sp>
        <p:nvSpPr>
          <p:cNvPr id="14" name="Text 11"/>
          <p:cNvSpPr/>
          <p:nvPr/>
        </p:nvSpPr>
        <p:spPr>
          <a:xfrm>
            <a:off x="8778240" y="5285232"/>
            <a:ext cx="2377440" cy="914400"/>
          </a:xfrm>
          <a:prstGeom prst="rect">
            <a:avLst/>
          </a:prstGeom>
          <a:noFill/>
          <a:ln/>
        </p:spPr>
        <p:txBody>
          <a:bodyPr wrap="square" lIns="0" tIns="0" rIns="0" bIns="0" rtlCol="0" anchor="ctr"/>
          <a:lstStyle/>
          <a:p>
            <a:pPr indent="0" marL="0">
              <a:lnSpc>
                <a:spcPts val="2200"/>
              </a:lnSpc>
              <a:buNone/>
            </a:pPr>
            <a:r>
              <a:rPr lang="en-US" sz="1250" dirty="0">
                <a:solidFill>
                  <a:srgbClr val="3A2317"/>
                </a:solidFill>
                <a:latin typeface="FreeSans" pitchFamily="34" charset="0"/>
                <a:ea typeface="FreeSans" pitchFamily="34" charset="-122"/>
                <a:cs typeface="FreeSans" pitchFamily="34" charset="-120"/>
              </a:rPr>
              <a:t>⏱  ৪০ মিনিট</a:t>
            </a:r>
            <a:endParaRPr lang="en-US" sz="1250" dirty="0"/>
          </a:p>
          <a:p>
            <a:pPr indent="0" marL="0">
              <a:lnSpc>
                <a:spcPts val="2200"/>
              </a:lnSpc>
              <a:buNone/>
            </a:pPr>
            <a:r>
              <a:rPr lang="en-US" sz="1250" dirty="0">
                <a:solidFill>
                  <a:srgbClr val="3A2317"/>
                </a:solidFill>
                <a:latin typeface="FreeSans" pitchFamily="34" charset="0"/>
                <a:ea typeface="FreeSans" pitchFamily="34" charset="-122"/>
                <a:cs typeface="FreeSans" pitchFamily="34" charset="-120"/>
              </a:rPr>
              <a:t>👥  ২৫ জন শিক্ষার্থী</a:t>
            </a:r>
            <a:endParaRPr lang="en-US" sz="1250" dirty="0"/>
          </a:p>
        </p:txBody>
      </p:sp>
      <p:sp>
        <p:nvSpPr>
          <p:cNvPr id="16" name="Text 12"/>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17" name="Text 13"/>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1 / 10</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B33A0F"/>
        </a:solidFill>
      </p:bgPr>
    </p:bg>
    <p:spTree>
      <p:nvGrpSpPr>
        <p:cNvPr id="1" name=""/>
        <p:cNvGrpSpPr/>
        <p:nvPr/>
      </p:nvGrpSpPr>
      <p:grpSpPr>
        <a:xfrm>
          <a:off x="0" y="0"/>
          <a:ext cx="0" cy="0"/>
          <a:chOff x="0" y="0"/>
          <a:chExt cx="0" cy="0"/>
        </a:xfrm>
      </p:grpSpPr>
      <p:sp>
        <p:nvSpPr>
          <p:cNvPr id="2" name="Shape 0"/>
          <p:cNvSpPr/>
          <p:nvPr/>
        </p:nvSpPr>
        <p:spPr>
          <a:xfrm>
            <a:off x="9601200" y="-1188720"/>
            <a:ext cx="3931920" cy="3931920"/>
          </a:xfrm>
          <a:prstGeom prst="ellipse">
            <a:avLst/>
          </a:prstGeom>
          <a:solidFill>
            <a:srgbClr val="F2994A">
              <a:alpha val="18000"/>
            </a:srgbClr>
          </a:solidFill>
          <a:ln/>
        </p:spPr>
      </p:sp>
      <p:sp>
        <p:nvSpPr>
          <p:cNvPr id="3" name="Shape 1"/>
          <p:cNvSpPr/>
          <p:nvPr/>
        </p:nvSpPr>
        <p:spPr>
          <a:xfrm>
            <a:off x="548640" y="457200"/>
            <a:ext cx="594360" cy="594360"/>
          </a:xfrm>
          <a:prstGeom prst="ellipse">
            <a:avLst/>
          </a:prstGeom>
          <a:solidFill>
            <a:srgbClr val="F2994A"/>
          </a:solidFill>
          <a:ln/>
        </p:spPr>
      </p:sp>
      <p:pic>
        <p:nvPicPr>
          <p:cNvPr id="4" name="Image 0" descr="/home/claude/titration/icon_clipboard.png">    </p:cNvPr>
          <p:cNvPicPr>
            <a:picLocks noChangeAspect="1"/>
          </p:cNvPicPr>
          <p:nvPr/>
        </p:nvPicPr>
        <p:blipFill>
          <a:blip r:embed="rId1"/>
          <a:stretch>
            <a:fillRect/>
          </a:stretch>
        </p:blipFill>
        <p:spPr>
          <a:xfrm>
            <a:off x="679399" y="587959"/>
            <a:ext cx="332842" cy="332842"/>
          </a:xfrm>
          <a:prstGeom prst="rect">
            <a:avLst/>
          </a:prstGeom>
        </p:spPr>
      </p:pic>
      <p:sp>
        <p:nvSpPr>
          <p:cNvPr id="5" name="Text 2"/>
          <p:cNvSpPr/>
          <p:nvPr/>
        </p:nvSpPr>
        <p:spPr>
          <a:xfrm>
            <a:off x="1325880" y="402336"/>
            <a:ext cx="7315200" cy="457200"/>
          </a:xfrm>
          <a:prstGeom prst="rect">
            <a:avLst/>
          </a:prstGeom>
          <a:noFill/>
          <a:ln/>
        </p:spPr>
        <p:txBody>
          <a:bodyPr wrap="square" lIns="0" tIns="0" rIns="0" bIns="0" rtlCol="0" anchor="ctr"/>
          <a:lstStyle/>
          <a:p>
            <a:pPr indent="0" marL="0">
              <a:buNone/>
            </a:pPr>
            <a:r>
              <a:rPr lang="en-US" sz="2600" b="1" dirty="0">
                <a:solidFill>
                  <a:srgbClr val="FFFFFF"/>
                </a:solidFill>
                <a:latin typeface="FreeSans" pitchFamily="34" charset="0"/>
                <a:ea typeface="FreeSans" pitchFamily="34" charset="-122"/>
                <a:cs typeface="FreeSans" pitchFamily="34" charset="-120"/>
              </a:rPr>
              <a:t>সারসংক্ষেপ ও বাড়ির কাজ</a:t>
            </a:r>
            <a:endParaRPr lang="en-US" sz="2600" dirty="0"/>
          </a:p>
        </p:txBody>
      </p:sp>
      <p:sp>
        <p:nvSpPr>
          <p:cNvPr id="6" name="Text 3"/>
          <p:cNvSpPr/>
          <p:nvPr/>
        </p:nvSpPr>
        <p:spPr>
          <a:xfrm>
            <a:off x="1325880" y="822960"/>
            <a:ext cx="7315200" cy="274320"/>
          </a:xfrm>
          <a:prstGeom prst="rect">
            <a:avLst/>
          </a:prstGeom>
          <a:noFill/>
          <a:ln/>
        </p:spPr>
        <p:txBody>
          <a:bodyPr wrap="square" lIns="0" tIns="0" rIns="0" bIns="0" rtlCol="0" anchor="ctr"/>
          <a:lstStyle/>
          <a:p>
            <a:pPr indent="0" marL="0">
              <a:buNone/>
            </a:pPr>
            <a:r>
              <a:rPr lang="en-US" sz="1300" i="1" dirty="0">
                <a:solidFill>
                  <a:srgbClr val="F6C453"/>
                </a:solidFill>
                <a:latin typeface="FreeSans" pitchFamily="34" charset="0"/>
                <a:ea typeface="FreeSans" pitchFamily="34" charset="-122"/>
                <a:cs typeface="FreeSans" pitchFamily="34" charset="-120"/>
              </a:rPr>
              <a:t>Summary &amp; Homework</a:t>
            </a:r>
            <a:endParaRPr lang="en-US" sz="1300" dirty="0"/>
          </a:p>
        </p:txBody>
      </p:sp>
      <p:sp>
        <p:nvSpPr>
          <p:cNvPr id="7" name="Shape 4"/>
          <p:cNvSpPr/>
          <p:nvPr/>
        </p:nvSpPr>
        <p:spPr>
          <a:xfrm>
            <a:off x="548640" y="1371600"/>
            <a:ext cx="11064240" cy="1280160"/>
          </a:xfrm>
          <a:prstGeom prst="roundRect">
            <a:avLst>
              <a:gd name="adj" fmla="val 7143"/>
            </a:avLst>
          </a:prstGeom>
          <a:solidFill>
            <a:srgbClr val="FFFFFF"/>
          </a:solidFill>
          <a:ln/>
        </p:spPr>
      </p:sp>
      <p:sp>
        <p:nvSpPr>
          <p:cNvPr id="8" name="Text 5"/>
          <p:cNvSpPr/>
          <p:nvPr/>
        </p:nvSpPr>
        <p:spPr>
          <a:xfrm>
            <a:off x="822960" y="1463040"/>
            <a:ext cx="10515600" cy="1097280"/>
          </a:xfrm>
          <a:prstGeom prst="rect">
            <a:avLst/>
          </a:prstGeom>
          <a:noFill/>
          <a:ln/>
        </p:spPr>
        <p:txBody>
          <a:bodyPr wrap="square" lIns="0" tIns="0" rIns="0" bIns="0" rtlCol="0" anchor="ctr"/>
          <a:lstStyle/>
          <a:p>
            <a:pPr indent="0" marL="0">
              <a:lnSpc>
                <a:spcPts val="2000"/>
              </a:lnSpc>
              <a:buNone/>
            </a:pPr>
            <a:r>
              <a:rPr lang="en-US" sz="1300" b="1" dirty="0">
                <a:solidFill>
                  <a:srgbClr val="B33A0F"/>
                </a:solidFill>
                <a:latin typeface="FreeSans" pitchFamily="34" charset="0"/>
                <a:ea typeface="FreeSans" pitchFamily="34" charset="-122"/>
                <a:cs typeface="FreeSans" pitchFamily="34" charset="-120"/>
              </a:rPr>
              <a:t>মূল কথা:  </a:t>
            </a:r>
            <a:pPr indent="0" marL="0">
              <a:lnSpc>
                <a:spcPts val="2000"/>
              </a:lnSpc>
              <a:buNone/>
            </a:pPr>
            <a:r>
              <a:rPr lang="en-US" sz="1300" dirty="0">
                <a:solidFill>
                  <a:srgbClr val="3A2317"/>
                </a:solidFill>
                <a:latin typeface="FreeSans" pitchFamily="34" charset="0"/>
                <a:ea typeface="FreeSans" pitchFamily="34" charset="-122"/>
                <a:cs typeface="FreeSans" pitchFamily="34" charset="-120"/>
              </a:rPr>
              <a:t>Na₂CO₃ + 2HCl → 2NaCl + H₂O + CO₂  |  মোল অনুপাত ১:২  |  মিথাইল অরেঞ্জ: হলুদ → লালচে-গোলাপি এন্ড পয়েন্টে  |  M(HCl) = 2×M(Na₂CO₃)×V(Na₂CO₃) / V(HCl)</a:t>
            </a:r>
            <a:endParaRPr lang="en-US" sz="1300" dirty="0"/>
          </a:p>
        </p:txBody>
      </p:sp>
      <p:sp>
        <p:nvSpPr>
          <p:cNvPr id="9" name="Shape 6"/>
          <p:cNvSpPr/>
          <p:nvPr/>
        </p:nvSpPr>
        <p:spPr>
          <a:xfrm>
            <a:off x="548640" y="2880360"/>
            <a:ext cx="2697480" cy="2788920"/>
          </a:xfrm>
          <a:prstGeom prst="roundRect">
            <a:avLst>
              <a:gd name="adj" fmla="val 3390"/>
            </a:avLst>
          </a:prstGeom>
          <a:solidFill>
            <a:srgbClr val="FFFFFF"/>
          </a:solidFill>
          <a:ln/>
        </p:spPr>
      </p:sp>
      <p:sp>
        <p:nvSpPr>
          <p:cNvPr id="10" name="Shape 7"/>
          <p:cNvSpPr/>
          <p:nvPr/>
        </p:nvSpPr>
        <p:spPr>
          <a:xfrm>
            <a:off x="1554480" y="3108960"/>
            <a:ext cx="594360" cy="594360"/>
          </a:xfrm>
          <a:prstGeom prst="ellipse">
            <a:avLst/>
          </a:prstGeom>
          <a:solidFill>
            <a:srgbClr val="B33A0F"/>
          </a:solidFill>
          <a:ln/>
        </p:spPr>
      </p:sp>
      <p:pic>
        <p:nvPicPr>
          <p:cNvPr id="11" name="Image 1" descr="/home/claude/titration/icon_clipboard.png">    </p:cNvPr>
          <p:cNvPicPr>
            <a:picLocks noChangeAspect="1"/>
          </p:cNvPicPr>
          <p:nvPr/>
        </p:nvPicPr>
        <p:blipFill>
          <a:blip r:embed="rId2"/>
          <a:stretch>
            <a:fillRect/>
          </a:stretch>
        </p:blipFill>
        <p:spPr>
          <a:xfrm>
            <a:off x="1685239" y="3239719"/>
            <a:ext cx="332842" cy="332842"/>
          </a:xfrm>
          <a:prstGeom prst="rect">
            <a:avLst/>
          </a:prstGeom>
        </p:spPr>
      </p:pic>
      <p:sp>
        <p:nvSpPr>
          <p:cNvPr id="12" name="Text 8"/>
          <p:cNvSpPr/>
          <p:nvPr/>
        </p:nvSpPr>
        <p:spPr>
          <a:xfrm>
            <a:off x="685800" y="3794760"/>
            <a:ext cx="2423160" cy="320040"/>
          </a:xfrm>
          <a:prstGeom prst="rect">
            <a:avLst/>
          </a:prstGeom>
          <a:noFill/>
          <a:ln/>
        </p:spPr>
        <p:txBody>
          <a:bodyPr wrap="square" lIns="0" tIns="0" rIns="0" bIns="0" rtlCol="0" anchor="ctr"/>
          <a:lstStyle/>
          <a:p>
            <a:pPr algn="ctr" indent="0" marL="0">
              <a:buNone/>
            </a:pPr>
            <a:r>
              <a:rPr lang="en-US" sz="1400" b="1" dirty="0">
                <a:solidFill>
                  <a:srgbClr val="B33A0F"/>
                </a:solidFill>
                <a:latin typeface="FreeSans" pitchFamily="34" charset="0"/>
                <a:ea typeface="FreeSans" pitchFamily="34" charset="-122"/>
                <a:cs typeface="FreeSans" pitchFamily="34" charset="-120"/>
              </a:rPr>
              <a:t>লিখিত</a:t>
            </a:r>
            <a:endParaRPr lang="en-US" sz="1400" dirty="0"/>
          </a:p>
        </p:txBody>
      </p:sp>
      <p:sp>
        <p:nvSpPr>
          <p:cNvPr id="13" name="Text 9"/>
          <p:cNvSpPr/>
          <p:nvPr/>
        </p:nvSpPr>
        <p:spPr>
          <a:xfrm>
            <a:off x="685800" y="4114800"/>
            <a:ext cx="2423160" cy="228600"/>
          </a:xfrm>
          <a:prstGeom prst="rect">
            <a:avLst/>
          </a:prstGeom>
          <a:noFill/>
          <a:ln/>
        </p:spPr>
        <p:txBody>
          <a:bodyPr wrap="square" lIns="0" tIns="0" rIns="0" bIns="0" rtlCol="0" anchor="ctr"/>
          <a:lstStyle/>
          <a:p>
            <a:pPr algn="ctr" indent="0" marL="0">
              <a:buNone/>
            </a:pPr>
            <a:r>
              <a:rPr lang="en-US" sz="1000" i="1" dirty="0">
                <a:solidFill>
                  <a:srgbClr val="6B5C52"/>
                </a:solidFill>
                <a:latin typeface="FreeSans" pitchFamily="34" charset="0"/>
                <a:ea typeface="FreeSans" pitchFamily="34" charset="-122"/>
                <a:cs typeface="FreeSans" pitchFamily="34" charset="-120"/>
              </a:rPr>
              <a:t>Written</a:t>
            </a:r>
            <a:endParaRPr lang="en-US" sz="1000" dirty="0"/>
          </a:p>
        </p:txBody>
      </p:sp>
      <p:sp>
        <p:nvSpPr>
          <p:cNvPr id="14" name="Text 10"/>
          <p:cNvSpPr/>
          <p:nvPr/>
        </p:nvSpPr>
        <p:spPr>
          <a:xfrm>
            <a:off x="731520" y="4389120"/>
            <a:ext cx="2331720" cy="1188720"/>
          </a:xfrm>
          <a:prstGeom prst="rect">
            <a:avLst/>
          </a:prstGeom>
          <a:noFill/>
          <a:ln/>
        </p:spPr>
        <p:txBody>
          <a:bodyPr wrap="square" lIns="0" tIns="0" rIns="0" bIns="0" rtlCol="0" anchor="ctr"/>
          <a:lstStyle/>
          <a:p>
            <a:pPr algn="ctr" indent="0" marL="0">
              <a:lnSpc>
                <a:spcPts val="1400"/>
              </a:lnSpc>
              <a:buNone/>
            </a:pPr>
            <a:r>
              <a:rPr lang="en-US" sz="1050" dirty="0">
                <a:solidFill>
                  <a:srgbClr val="3A2317"/>
                </a:solidFill>
                <a:latin typeface="FreeSans" pitchFamily="34" charset="0"/>
                <a:ea typeface="FreeSans" pitchFamily="34" charset="-122"/>
                <a:cs typeface="FreeSans" pitchFamily="34" charset="-120"/>
              </a:rPr>
              <a:t>টাইট্রেশনের পরিভাষাগুলো (titrant, analyte, end point) সংজ্ঞাসহ লেখো</a:t>
            </a:r>
            <a:endParaRPr lang="en-US" sz="1050" dirty="0"/>
          </a:p>
        </p:txBody>
      </p:sp>
      <p:sp>
        <p:nvSpPr>
          <p:cNvPr id="15" name="Shape 11"/>
          <p:cNvSpPr/>
          <p:nvPr/>
        </p:nvSpPr>
        <p:spPr>
          <a:xfrm>
            <a:off x="3410712" y="2880360"/>
            <a:ext cx="2697480" cy="2788920"/>
          </a:xfrm>
          <a:prstGeom prst="roundRect">
            <a:avLst>
              <a:gd name="adj" fmla="val 3390"/>
            </a:avLst>
          </a:prstGeom>
          <a:solidFill>
            <a:srgbClr val="FFFFFF"/>
          </a:solidFill>
          <a:ln/>
        </p:spPr>
      </p:sp>
      <p:sp>
        <p:nvSpPr>
          <p:cNvPr id="16" name="Shape 12"/>
          <p:cNvSpPr/>
          <p:nvPr/>
        </p:nvSpPr>
        <p:spPr>
          <a:xfrm>
            <a:off x="4416552" y="3108960"/>
            <a:ext cx="594360" cy="594360"/>
          </a:xfrm>
          <a:prstGeom prst="ellipse">
            <a:avLst/>
          </a:prstGeom>
          <a:solidFill>
            <a:srgbClr val="D62828"/>
          </a:solidFill>
          <a:ln/>
        </p:spPr>
      </p:sp>
      <p:pic>
        <p:nvPicPr>
          <p:cNvPr id="17" name="Image 2" descr="/home/claude/titration/icon_calculator.png">    </p:cNvPr>
          <p:cNvPicPr>
            <a:picLocks noChangeAspect="1"/>
          </p:cNvPicPr>
          <p:nvPr/>
        </p:nvPicPr>
        <p:blipFill>
          <a:blip r:embed="rId3"/>
          <a:stretch>
            <a:fillRect/>
          </a:stretch>
        </p:blipFill>
        <p:spPr>
          <a:xfrm>
            <a:off x="4547311" y="3239719"/>
            <a:ext cx="332842" cy="332842"/>
          </a:xfrm>
          <a:prstGeom prst="rect">
            <a:avLst/>
          </a:prstGeom>
        </p:spPr>
      </p:pic>
      <p:sp>
        <p:nvSpPr>
          <p:cNvPr id="18" name="Text 13"/>
          <p:cNvSpPr/>
          <p:nvPr/>
        </p:nvSpPr>
        <p:spPr>
          <a:xfrm>
            <a:off x="3547872" y="3794760"/>
            <a:ext cx="2423160" cy="320040"/>
          </a:xfrm>
          <a:prstGeom prst="rect">
            <a:avLst/>
          </a:prstGeom>
          <a:noFill/>
          <a:ln/>
        </p:spPr>
        <p:txBody>
          <a:bodyPr wrap="square" lIns="0" tIns="0" rIns="0" bIns="0" rtlCol="0" anchor="ctr"/>
          <a:lstStyle/>
          <a:p>
            <a:pPr algn="ctr" indent="0" marL="0">
              <a:buNone/>
            </a:pPr>
            <a:r>
              <a:rPr lang="en-US" sz="1400" b="1" dirty="0">
                <a:solidFill>
                  <a:srgbClr val="B33A0F"/>
                </a:solidFill>
                <a:latin typeface="FreeSans" pitchFamily="34" charset="0"/>
                <a:ea typeface="FreeSans" pitchFamily="34" charset="-122"/>
                <a:cs typeface="FreeSans" pitchFamily="34" charset="-120"/>
              </a:rPr>
              <a:t>গাণিতিক</a:t>
            </a:r>
            <a:endParaRPr lang="en-US" sz="1400" dirty="0"/>
          </a:p>
        </p:txBody>
      </p:sp>
      <p:sp>
        <p:nvSpPr>
          <p:cNvPr id="19" name="Text 14"/>
          <p:cNvSpPr/>
          <p:nvPr/>
        </p:nvSpPr>
        <p:spPr>
          <a:xfrm>
            <a:off x="3547872" y="4114800"/>
            <a:ext cx="2423160" cy="228600"/>
          </a:xfrm>
          <a:prstGeom prst="rect">
            <a:avLst/>
          </a:prstGeom>
          <a:noFill/>
          <a:ln/>
        </p:spPr>
        <p:txBody>
          <a:bodyPr wrap="square" lIns="0" tIns="0" rIns="0" bIns="0" rtlCol="0" anchor="ctr"/>
          <a:lstStyle/>
          <a:p>
            <a:pPr algn="ctr" indent="0" marL="0">
              <a:buNone/>
            </a:pPr>
            <a:r>
              <a:rPr lang="en-US" sz="1000" i="1" dirty="0">
                <a:solidFill>
                  <a:srgbClr val="6B5C52"/>
                </a:solidFill>
                <a:latin typeface="FreeSans" pitchFamily="34" charset="0"/>
                <a:ea typeface="FreeSans" pitchFamily="34" charset="-122"/>
                <a:cs typeface="FreeSans" pitchFamily="34" charset="-120"/>
              </a:rPr>
              <a:t>Mathematical</a:t>
            </a:r>
            <a:endParaRPr lang="en-US" sz="1000" dirty="0"/>
          </a:p>
        </p:txBody>
      </p:sp>
      <p:sp>
        <p:nvSpPr>
          <p:cNvPr id="20" name="Text 15"/>
          <p:cNvSpPr/>
          <p:nvPr/>
        </p:nvSpPr>
        <p:spPr>
          <a:xfrm>
            <a:off x="3593592" y="4389120"/>
            <a:ext cx="2331720" cy="1188720"/>
          </a:xfrm>
          <a:prstGeom prst="rect">
            <a:avLst/>
          </a:prstGeom>
          <a:noFill/>
          <a:ln/>
        </p:spPr>
        <p:txBody>
          <a:bodyPr wrap="square" lIns="0" tIns="0" rIns="0" bIns="0" rtlCol="0" anchor="ctr"/>
          <a:lstStyle/>
          <a:p>
            <a:pPr algn="ctr" indent="0" marL="0">
              <a:lnSpc>
                <a:spcPts val="1400"/>
              </a:lnSpc>
              <a:buNone/>
            </a:pPr>
            <a:r>
              <a:rPr lang="en-US" sz="1050" dirty="0">
                <a:solidFill>
                  <a:srgbClr val="3A2317"/>
                </a:solidFill>
                <a:latin typeface="FreeSans" pitchFamily="34" charset="0"/>
                <a:ea typeface="FreeSans" pitchFamily="34" charset="-122"/>
                <a:cs typeface="FreeSans" pitchFamily="34" charset="-120"/>
              </a:rPr>
              <a:t>০.১৫ M Na₂CO₃ (২৫ mL) প্রশমনে ২০ mL HCl লাগলে ঘনমাত্রা নির্ণয় করো</a:t>
            </a:r>
            <a:endParaRPr lang="en-US" sz="1050" dirty="0"/>
          </a:p>
        </p:txBody>
      </p:sp>
      <p:sp>
        <p:nvSpPr>
          <p:cNvPr id="21" name="Shape 16"/>
          <p:cNvSpPr/>
          <p:nvPr/>
        </p:nvSpPr>
        <p:spPr>
          <a:xfrm>
            <a:off x="6272784" y="2880360"/>
            <a:ext cx="2697480" cy="2788920"/>
          </a:xfrm>
          <a:prstGeom prst="roundRect">
            <a:avLst>
              <a:gd name="adj" fmla="val 3390"/>
            </a:avLst>
          </a:prstGeom>
          <a:solidFill>
            <a:srgbClr val="FFFFFF"/>
          </a:solidFill>
          <a:ln/>
        </p:spPr>
      </p:sp>
      <p:sp>
        <p:nvSpPr>
          <p:cNvPr id="22" name="Shape 17"/>
          <p:cNvSpPr/>
          <p:nvPr/>
        </p:nvSpPr>
        <p:spPr>
          <a:xfrm>
            <a:off x="7278624" y="3108960"/>
            <a:ext cx="594360" cy="594360"/>
          </a:xfrm>
          <a:prstGeom prst="ellipse">
            <a:avLst/>
          </a:prstGeom>
          <a:solidFill>
            <a:srgbClr val="B33A0F"/>
          </a:solidFill>
          <a:ln/>
        </p:spPr>
      </p:sp>
      <p:pic>
        <p:nvPicPr>
          <p:cNvPr id="23" name="Image 3" descr="/home/claude/titration/icon_eye.png">    </p:cNvPr>
          <p:cNvPicPr>
            <a:picLocks noChangeAspect="1"/>
          </p:cNvPicPr>
          <p:nvPr/>
        </p:nvPicPr>
        <p:blipFill>
          <a:blip r:embed="rId4"/>
          <a:stretch>
            <a:fillRect/>
          </a:stretch>
        </p:blipFill>
        <p:spPr>
          <a:xfrm>
            <a:off x="7409383" y="3239719"/>
            <a:ext cx="332842" cy="332842"/>
          </a:xfrm>
          <a:prstGeom prst="rect">
            <a:avLst/>
          </a:prstGeom>
        </p:spPr>
      </p:pic>
      <p:sp>
        <p:nvSpPr>
          <p:cNvPr id="24" name="Text 18"/>
          <p:cNvSpPr/>
          <p:nvPr/>
        </p:nvSpPr>
        <p:spPr>
          <a:xfrm>
            <a:off x="6409944" y="3794760"/>
            <a:ext cx="2423160" cy="320040"/>
          </a:xfrm>
          <a:prstGeom prst="rect">
            <a:avLst/>
          </a:prstGeom>
          <a:noFill/>
          <a:ln/>
        </p:spPr>
        <p:txBody>
          <a:bodyPr wrap="square" lIns="0" tIns="0" rIns="0" bIns="0" rtlCol="0" anchor="ctr"/>
          <a:lstStyle/>
          <a:p>
            <a:pPr algn="ctr" indent="0" marL="0">
              <a:buNone/>
            </a:pPr>
            <a:r>
              <a:rPr lang="en-US" sz="1400" b="1" dirty="0">
                <a:solidFill>
                  <a:srgbClr val="B33A0F"/>
                </a:solidFill>
                <a:latin typeface="FreeSans" pitchFamily="34" charset="0"/>
                <a:ea typeface="FreeSans" pitchFamily="34" charset="-122"/>
                <a:cs typeface="FreeSans" pitchFamily="34" charset="-120"/>
              </a:rPr>
              <a:t>গবেষণা</a:t>
            </a:r>
            <a:endParaRPr lang="en-US" sz="1400" dirty="0"/>
          </a:p>
        </p:txBody>
      </p:sp>
      <p:sp>
        <p:nvSpPr>
          <p:cNvPr id="25" name="Text 19"/>
          <p:cNvSpPr/>
          <p:nvPr/>
        </p:nvSpPr>
        <p:spPr>
          <a:xfrm>
            <a:off x="6409944" y="4114800"/>
            <a:ext cx="2423160" cy="228600"/>
          </a:xfrm>
          <a:prstGeom prst="rect">
            <a:avLst/>
          </a:prstGeom>
          <a:noFill/>
          <a:ln/>
        </p:spPr>
        <p:txBody>
          <a:bodyPr wrap="square" lIns="0" tIns="0" rIns="0" bIns="0" rtlCol="0" anchor="ctr"/>
          <a:lstStyle/>
          <a:p>
            <a:pPr algn="ctr" indent="0" marL="0">
              <a:buNone/>
            </a:pPr>
            <a:r>
              <a:rPr lang="en-US" sz="1000" i="1" dirty="0">
                <a:solidFill>
                  <a:srgbClr val="6B5C52"/>
                </a:solidFill>
                <a:latin typeface="FreeSans" pitchFamily="34" charset="0"/>
                <a:ea typeface="FreeSans" pitchFamily="34" charset="-122"/>
                <a:cs typeface="FreeSans" pitchFamily="34" charset="-120"/>
              </a:rPr>
              <a:t>Research</a:t>
            </a:r>
            <a:endParaRPr lang="en-US" sz="1000" dirty="0"/>
          </a:p>
        </p:txBody>
      </p:sp>
      <p:sp>
        <p:nvSpPr>
          <p:cNvPr id="26" name="Text 20"/>
          <p:cNvSpPr/>
          <p:nvPr/>
        </p:nvSpPr>
        <p:spPr>
          <a:xfrm>
            <a:off x="6455664" y="4389120"/>
            <a:ext cx="2331720" cy="1188720"/>
          </a:xfrm>
          <a:prstGeom prst="rect">
            <a:avLst/>
          </a:prstGeom>
          <a:noFill/>
          <a:ln/>
        </p:spPr>
        <p:txBody>
          <a:bodyPr wrap="square" lIns="0" tIns="0" rIns="0" bIns="0" rtlCol="0" anchor="ctr"/>
          <a:lstStyle/>
          <a:p>
            <a:pPr algn="ctr" indent="0" marL="0">
              <a:lnSpc>
                <a:spcPts val="1400"/>
              </a:lnSpc>
              <a:buNone/>
            </a:pPr>
            <a:r>
              <a:rPr lang="en-US" sz="1050" dirty="0">
                <a:solidFill>
                  <a:srgbClr val="3A2317"/>
                </a:solidFill>
                <a:latin typeface="FreeSans" pitchFamily="34" charset="0"/>
                <a:ea typeface="FreeSans" pitchFamily="34" charset="-122"/>
                <a:cs typeface="FreeSans" pitchFamily="34" charset="-120"/>
              </a:rPr>
              <a:t>ফেনলফথ্যালিন ও মিথাইল অরেঞ্জের ব্যবহারের পার্থক্য খুঁজে বের করো</a:t>
            </a:r>
            <a:endParaRPr lang="en-US" sz="1050" dirty="0"/>
          </a:p>
        </p:txBody>
      </p:sp>
      <p:sp>
        <p:nvSpPr>
          <p:cNvPr id="27" name="Shape 21"/>
          <p:cNvSpPr/>
          <p:nvPr/>
        </p:nvSpPr>
        <p:spPr>
          <a:xfrm>
            <a:off x="9134856" y="2880360"/>
            <a:ext cx="2697480" cy="2788920"/>
          </a:xfrm>
          <a:prstGeom prst="roundRect">
            <a:avLst>
              <a:gd name="adj" fmla="val 3390"/>
            </a:avLst>
          </a:prstGeom>
          <a:solidFill>
            <a:srgbClr val="FFFFFF"/>
          </a:solidFill>
          <a:ln/>
        </p:spPr>
      </p:sp>
      <p:sp>
        <p:nvSpPr>
          <p:cNvPr id="28" name="Shape 22"/>
          <p:cNvSpPr/>
          <p:nvPr/>
        </p:nvSpPr>
        <p:spPr>
          <a:xfrm>
            <a:off x="10140696" y="3108960"/>
            <a:ext cx="594360" cy="594360"/>
          </a:xfrm>
          <a:prstGeom prst="ellipse">
            <a:avLst/>
          </a:prstGeom>
          <a:solidFill>
            <a:srgbClr val="D62828"/>
          </a:solidFill>
          <a:ln/>
        </p:spPr>
      </p:sp>
      <p:pic>
        <p:nvPicPr>
          <p:cNvPr id="29" name="Image 4" descr="/home/claude/titration/icon_drop.png">    </p:cNvPr>
          <p:cNvPicPr>
            <a:picLocks noChangeAspect="1"/>
          </p:cNvPicPr>
          <p:nvPr/>
        </p:nvPicPr>
        <p:blipFill>
          <a:blip r:embed="rId5"/>
          <a:stretch>
            <a:fillRect/>
          </a:stretch>
        </p:blipFill>
        <p:spPr>
          <a:xfrm>
            <a:off x="10271455" y="3239719"/>
            <a:ext cx="332842" cy="332842"/>
          </a:xfrm>
          <a:prstGeom prst="rect">
            <a:avLst/>
          </a:prstGeom>
        </p:spPr>
      </p:pic>
      <p:sp>
        <p:nvSpPr>
          <p:cNvPr id="30" name="Text 23"/>
          <p:cNvSpPr/>
          <p:nvPr/>
        </p:nvSpPr>
        <p:spPr>
          <a:xfrm>
            <a:off x="9272016" y="3794760"/>
            <a:ext cx="2423160" cy="320040"/>
          </a:xfrm>
          <a:prstGeom prst="rect">
            <a:avLst/>
          </a:prstGeom>
          <a:noFill/>
          <a:ln/>
        </p:spPr>
        <p:txBody>
          <a:bodyPr wrap="square" lIns="0" tIns="0" rIns="0" bIns="0" rtlCol="0" anchor="ctr"/>
          <a:lstStyle/>
          <a:p>
            <a:pPr algn="ctr" indent="0" marL="0">
              <a:buNone/>
            </a:pPr>
            <a:r>
              <a:rPr lang="en-US" sz="1400" b="1" dirty="0">
                <a:solidFill>
                  <a:srgbClr val="B33A0F"/>
                </a:solidFill>
                <a:latin typeface="FreeSans" pitchFamily="34" charset="0"/>
                <a:ea typeface="FreeSans" pitchFamily="34" charset="-122"/>
                <a:cs typeface="FreeSans" pitchFamily="34" charset="-120"/>
              </a:rPr>
              <a:t>সৃজনশীল</a:t>
            </a:r>
            <a:endParaRPr lang="en-US" sz="1400" dirty="0"/>
          </a:p>
        </p:txBody>
      </p:sp>
      <p:sp>
        <p:nvSpPr>
          <p:cNvPr id="31" name="Text 24"/>
          <p:cNvSpPr/>
          <p:nvPr/>
        </p:nvSpPr>
        <p:spPr>
          <a:xfrm>
            <a:off x="9272016" y="4114800"/>
            <a:ext cx="2423160" cy="228600"/>
          </a:xfrm>
          <a:prstGeom prst="rect">
            <a:avLst/>
          </a:prstGeom>
          <a:noFill/>
          <a:ln/>
        </p:spPr>
        <p:txBody>
          <a:bodyPr wrap="square" lIns="0" tIns="0" rIns="0" bIns="0" rtlCol="0" anchor="ctr"/>
          <a:lstStyle/>
          <a:p>
            <a:pPr algn="ctr" indent="0" marL="0">
              <a:buNone/>
            </a:pPr>
            <a:r>
              <a:rPr lang="en-US" sz="1000" i="1" dirty="0">
                <a:solidFill>
                  <a:srgbClr val="6B5C52"/>
                </a:solidFill>
                <a:latin typeface="FreeSans" pitchFamily="34" charset="0"/>
                <a:ea typeface="FreeSans" pitchFamily="34" charset="-122"/>
                <a:cs typeface="FreeSans" pitchFamily="34" charset="-120"/>
              </a:rPr>
              <a:t>Creative</a:t>
            </a:r>
            <a:endParaRPr lang="en-US" sz="1000" dirty="0"/>
          </a:p>
        </p:txBody>
      </p:sp>
      <p:sp>
        <p:nvSpPr>
          <p:cNvPr id="32" name="Text 25"/>
          <p:cNvSpPr/>
          <p:nvPr/>
        </p:nvSpPr>
        <p:spPr>
          <a:xfrm>
            <a:off x="9317736" y="4389120"/>
            <a:ext cx="2331720" cy="1188720"/>
          </a:xfrm>
          <a:prstGeom prst="rect">
            <a:avLst/>
          </a:prstGeom>
          <a:noFill/>
          <a:ln/>
        </p:spPr>
        <p:txBody>
          <a:bodyPr wrap="square" lIns="0" tIns="0" rIns="0" bIns="0" rtlCol="0" anchor="ctr"/>
          <a:lstStyle/>
          <a:p>
            <a:pPr algn="ctr" indent="0" marL="0">
              <a:lnSpc>
                <a:spcPts val="1400"/>
              </a:lnSpc>
              <a:buNone/>
            </a:pPr>
            <a:r>
              <a:rPr lang="en-US" sz="1050" dirty="0">
                <a:solidFill>
                  <a:srgbClr val="3A2317"/>
                </a:solidFill>
                <a:latin typeface="FreeSans" pitchFamily="34" charset="0"/>
                <a:ea typeface="FreeSans" pitchFamily="34" charset="-122"/>
                <a:cs typeface="FreeSans" pitchFamily="34" charset="-120"/>
              </a:rPr>
              <a:t>টাইট্রেশনের ধাপগুলো নিয়ে একটি ফ্লো-চার্ট তৈরি করো</a:t>
            </a:r>
            <a:endParaRPr lang="en-US" sz="1050" dirty="0"/>
          </a:p>
        </p:txBody>
      </p:sp>
      <p:sp>
        <p:nvSpPr>
          <p:cNvPr id="33" name="Text 26"/>
          <p:cNvSpPr/>
          <p:nvPr/>
        </p:nvSpPr>
        <p:spPr>
          <a:xfrm>
            <a:off x="548640" y="5806440"/>
            <a:ext cx="11064240" cy="365760"/>
          </a:xfrm>
          <a:prstGeom prst="rect">
            <a:avLst/>
          </a:prstGeom>
          <a:noFill/>
          <a:ln/>
        </p:spPr>
        <p:txBody>
          <a:bodyPr wrap="square" lIns="0" tIns="0" rIns="0" bIns="0" rtlCol="0" anchor="ctr"/>
          <a:lstStyle/>
          <a:p>
            <a:pPr algn="ctr" indent="0" marL="0">
              <a:buNone/>
            </a:pPr>
            <a:r>
              <a:rPr lang="en-US" sz="1300" i="1" dirty="0">
                <a:solidFill>
                  <a:srgbClr val="F6C453"/>
                </a:solidFill>
                <a:latin typeface="FreeSans" pitchFamily="34" charset="0"/>
                <a:ea typeface="FreeSans" pitchFamily="34" charset="-122"/>
                <a:cs typeface="FreeSans" pitchFamily="34" charset="-120"/>
              </a:rPr>
              <a:t>ধন্যবাদ  |  প্রশ্ন থাকলে জিজ্ঞাসা করো</a:t>
            </a:r>
            <a:endParaRPr lang="en-US" sz="1300" dirty="0"/>
          </a:p>
        </p:txBody>
      </p:sp>
      <p:sp>
        <p:nvSpPr>
          <p:cNvPr id="35" name="Text 27"/>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36" name="Text 28"/>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10 / 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6ED"/>
        </a:solidFill>
      </p:bgPr>
    </p:bg>
    <p:spTree>
      <p:nvGrpSpPr>
        <p:cNvPr id="1" name=""/>
        <p:cNvGrpSpPr/>
        <p:nvPr/>
      </p:nvGrpSpPr>
      <p:grpSpPr>
        <a:xfrm>
          <a:off x="0" y="0"/>
          <a:ext cx="0" cy="0"/>
          <a:chOff x="0" y="0"/>
          <a:chExt cx="0" cy="0"/>
        </a:xfrm>
      </p:grpSpPr>
      <p:sp>
        <p:nvSpPr>
          <p:cNvPr id="2" name="Shape 0"/>
          <p:cNvSpPr/>
          <p:nvPr/>
        </p:nvSpPr>
        <p:spPr>
          <a:xfrm>
            <a:off x="548640" y="457200"/>
            <a:ext cx="594360" cy="594360"/>
          </a:xfrm>
          <a:prstGeom prst="ellipse">
            <a:avLst/>
          </a:prstGeom>
          <a:solidFill>
            <a:srgbClr val="B33A0F"/>
          </a:solidFill>
          <a:ln/>
        </p:spPr>
      </p:sp>
      <p:pic>
        <p:nvPicPr>
          <p:cNvPr id="3" name="Image 0" descr="/home/claude/titration/icon_bullseye.png">    </p:cNvPr>
          <p:cNvPicPr>
            <a:picLocks noChangeAspect="1"/>
          </p:cNvPicPr>
          <p:nvPr/>
        </p:nvPicPr>
        <p:blipFill>
          <a:blip r:embed="rId1"/>
          <a:stretch>
            <a:fillRect/>
          </a:stretch>
        </p:blipFill>
        <p:spPr>
          <a:xfrm>
            <a:off x="679399" y="587959"/>
            <a:ext cx="332842" cy="332842"/>
          </a:xfrm>
          <a:prstGeom prst="rect">
            <a:avLst/>
          </a:prstGeom>
        </p:spPr>
      </p:pic>
      <p:sp>
        <p:nvSpPr>
          <p:cNvPr id="4" name="Text 1"/>
          <p:cNvSpPr/>
          <p:nvPr/>
        </p:nvSpPr>
        <p:spPr>
          <a:xfrm>
            <a:off x="1325880" y="402336"/>
            <a:ext cx="8686800" cy="457200"/>
          </a:xfrm>
          <a:prstGeom prst="rect">
            <a:avLst/>
          </a:prstGeom>
          <a:noFill/>
          <a:ln/>
        </p:spPr>
        <p:txBody>
          <a:bodyPr wrap="square" lIns="0" tIns="0" rIns="0" bIns="0" rtlCol="0" anchor="ctr"/>
          <a:lstStyle/>
          <a:p>
            <a:pPr indent="0" marL="0">
              <a:buNone/>
            </a:pPr>
            <a:r>
              <a:rPr lang="en-US" sz="2600" b="1" dirty="0">
                <a:solidFill>
                  <a:srgbClr val="3A2317"/>
                </a:solidFill>
                <a:latin typeface="FreeSans" pitchFamily="34" charset="0"/>
                <a:ea typeface="FreeSans" pitchFamily="34" charset="-122"/>
                <a:cs typeface="FreeSans" pitchFamily="34" charset="-120"/>
              </a:rPr>
              <a:t>আজকের শিখনফল</a:t>
            </a:r>
            <a:endParaRPr lang="en-US" sz="2600" dirty="0"/>
          </a:p>
        </p:txBody>
      </p:sp>
      <p:sp>
        <p:nvSpPr>
          <p:cNvPr id="5" name="Text 2"/>
          <p:cNvSpPr/>
          <p:nvPr/>
        </p:nvSpPr>
        <p:spPr>
          <a:xfrm>
            <a:off x="1325880" y="804672"/>
            <a:ext cx="8686800" cy="274320"/>
          </a:xfrm>
          <a:prstGeom prst="rect">
            <a:avLst/>
          </a:prstGeom>
          <a:noFill/>
          <a:ln/>
        </p:spPr>
        <p:txBody>
          <a:bodyPr wrap="square" lIns="0" tIns="0" rIns="0" bIns="0" rtlCol="0" anchor="ctr"/>
          <a:lstStyle/>
          <a:p>
            <a:pPr indent="0" marL="0">
              <a:buNone/>
            </a:pPr>
            <a:r>
              <a:rPr lang="en-US" sz="1300" i="1" dirty="0">
                <a:solidFill>
                  <a:srgbClr val="6B5C52"/>
                </a:solidFill>
                <a:latin typeface="FreeSans" pitchFamily="34" charset="0"/>
                <a:ea typeface="FreeSans" pitchFamily="34" charset="-122"/>
                <a:cs typeface="FreeSans" pitchFamily="34" charset="-120"/>
              </a:rPr>
              <a:t>Learning Objectives</a:t>
            </a:r>
            <a:endParaRPr lang="en-US" sz="1300" dirty="0"/>
          </a:p>
        </p:txBody>
      </p:sp>
      <p:sp>
        <p:nvSpPr>
          <p:cNvPr id="6" name="Shape 3"/>
          <p:cNvSpPr/>
          <p:nvPr/>
        </p:nvSpPr>
        <p:spPr>
          <a:xfrm>
            <a:off x="548640" y="1417320"/>
            <a:ext cx="11064240" cy="960120"/>
          </a:xfrm>
          <a:prstGeom prst="roundRect">
            <a:avLst>
              <a:gd name="adj" fmla="val 7619"/>
            </a:avLst>
          </a:prstGeom>
          <a:solidFill>
            <a:srgbClr val="FFFFFF"/>
          </a:solidFill>
          <a:ln w="9525">
            <a:solidFill>
              <a:srgbClr val="F2994A"/>
            </a:solidFill>
            <a:prstDash val="solid"/>
          </a:ln>
          <a:effectLst>
            <a:outerShdw sx="100000" sy="100000" kx="0" ky="0" algn="bl" rotWithShape="0" blurRad="76200" dist="25400" dir="5400000">
              <a:srgbClr val="000000">
                <a:alpha val="12000"/>
              </a:srgbClr>
            </a:outerShdw>
          </a:effectLst>
        </p:spPr>
      </p:sp>
      <p:sp>
        <p:nvSpPr>
          <p:cNvPr id="7" name="Shape 4"/>
          <p:cNvSpPr/>
          <p:nvPr/>
        </p:nvSpPr>
        <p:spPr>
          <a:xfrm>
            <a:off x="777240" y="1618488"/>
            <a:ext cx="548640" cy="548640"/>
          </a:xfrm>
          <a:prstGeom prst="ellipse">
            <a:avLst/>
          </a:prstGeom>
          <a:solidFill>
            <a:srgbClr val="B33A0F"/>
          </a:solidFill>
          <a:ln/>
        </p:spPr>
      </p:sp>
      <p:sp>
        <p:nvSpPr>
          <p:cNvPr id="8" name="Text 5"/>
          <p:cNvSpPr/>
          <p:nvPr/>
        </p:nvSpPr>
        <p:spPr>
          <a:xfrm>
            <a:off x="777240" y="1618488"/>
            <a:ext cx="548640" cy="548640"/>
          </a:xfrm>
          <a:prstGeom prst="rect">
            <a:avLst/>
          </a:prstGeom>
          <a:noFill/>
          <a:ln/>
        </p:spPr>
        <p:txBody>
          <a:bodyPr wrap="square" lIns="0" tIns="0" rIns="0" bIns="0" rtlCol="0" anchor="ctr"/>
          <a:lstStyle/>
          <a:p>
            <a:pPr algn="ctr" indent="0" marL="0">
              <a:buNone/>
            </a:pPr>
            <a:r>
              <a:rPr lang="en-US" sz="2000" b="1" dirty="0">
                <a:solidFill>
                  <a:srgbClr val="FFFFFF"/>
                </a:solidFill>
                <a:latin typeface="FreeSans" pitchFamily="34" charset="0"/>
                <a:ea typeface="FreeSans" pitchFamily="34" charset="-122"/>
                <a:cs typeface="FreeSans" pitchFamily="34" charset="-120"/>
              </a:rPr>
              <a:t>১</a:t>
            </a:r>
            <a:endParaRPr lang="en-US" sz="2000" dirty="0"/>
          </a:p>
        </p:txBody>
      </p:sp>
      <p:sp>
        <p:nvSpPr>
          <p:cNvPr id="9" name="Text 6"/>
          <p:cNvSpPr/>
          <p:nvPr/>
        </p:nvSpPr>
        <p:spPr>
          <a:xfrm>
            <a:off x="1600200" y="1417320"/>
            <a:ext cx="9784080" cy="960120"/>
          </a:xfrm>
          <a:prstGeom prst="rect">
            <a:avLst/>
          </a:prstGeom>
          <a:noFill/>
          <a:ln/>
        </p:spPr>
        <p:txBody>
          <a:bodyPr wrap="square" lIns="0" tIns="0" rIns="0" bIns="0" rtlCol="0" anchor="ctr"/>
          <a:lstStyle/>
          <a:p>
            <a:pPr indent="0" marL="0">
              <a:buNone/>
            </a:pPr>
            <a:r>
              <a:rPr lang="en-US" sz="1550" dirty="0">
                <a:solidFill>
                  <a:srgbClr val="3A2317"/>
                </a:solidFill>
                <a:latin typeface="FreeSans" pitchFamily="34" charset="0"/>
                <a:ea typeface="FreeSans" pitchFamily="34" charset="-122"/>
                <a:cs typeface="FreeSans" pitchFamily="34" charset="-120"/>
              </a:rPr>
              <a:t>টাইট্রেশনের মূলনীতি ও প্রশমন বিক্রিয়া ব্যাখ্যা করতে পারবে</a:t>
            </a:r>
            <a:endParaRPr lang="en-US" sz="1550" dirty="0"/>
          </a:p>
        </p:txBody>
      </p:sp>
      <p:sp>
        <p:nvSpPr>
          <p:cNvPr id="10" name="Shape 7"/>
          <p:cNvSpPr/>
          <p:nvPr/>
        </p:nvSpPr>
        <p:spPr>
          <a:xfrm>
            <a:off x="548640" y="2587752"/>
            <a:ext cx="11064240" cy="960120"/>
          </a:xfrm>
          <a:prstGeom prst="roundRect">
            <a:avLst>
              <a:gd name="adj" fmla="val 7619"/>
            </a:avLst>
          </a:prstGeom>
          <a:solidFill>
            <a:srgbClr val="FFFFFF"/>
          </a:solidFill>
          <a:ln w="9525">
            <a:solidFill>
              <a:srgbClr val="F2994A"/>
            </a:solidFill>
            <a:prstDash val="solid"/>
          </a:ln>
          <a:effectLst>
            <a:outerShdw sx="100000" sy="100000" kx="0" ky="0" algn="bl" rotWithShape="0" blurRad="76200" dist="25400" dir="5400000">
              <a:srgbClr val="000000">
                <a:alpha val="12000"/>
              </a:srgbClr>
            </a:outerShdw>
          </a:effectLst>
        </p:spPr>
      </p:sp>
      <p:sp>
        <p:nvSpPr>
          <p:cNvPr id="11" name="Shape 8"/>
          <p:cNvSpPr/>
          <p:nvPr/>
        </p:nvSpPr>
        <p:spPr>
          <a:xfrm>
            <a:off x="777240" y="2788920"/>
            <a:ext cx="548640" cy="548640"/>
          </a:xfrm>
          <a:prstGeom prst="ellipse">
            <a:avLst/>
          </a:prstGeom>
          <a:solidFill>
            <a:srgbClr val="D62828"/>
          </a:solidFill>
          <a:ln/>
        </p:spPr>
      </p:sp>
      <p:sp>
        <p:nvSpPr>
          <p:cNvPr id="12" name="Text 9"/>
          <p:cNvSpPr/>
          <p:nvPr/>
        </p:nvSpPr>
        <p:spPr>
          <a:xfrm>
            <a:off x="777240" y="2788920"/>
            <a:ext cx="548640" cy="548640"/>
          </a:xfrm>
          <a:prstGeom prst="rect">
            <a:avLst/>
          </a:prstGeom>
          <a:noFill/>
          <a:ln/>
        </p:spPr>
        <p:txBody>
          <a:bodyPr wrap="square" lIns="0" tIns="0" rIns="0" bIns="0" rtlCol="0" anchor="ctr"/>
          <a:lstStyle/>
          <a:p>
            <a:pPr algn="ctr" indent="0" marL="0">
              <a:buNone/>
            </a:pPr>
            <a:r>
              <a:rPr lang="en-US" sz="2000" b="1" dirty="0">
                <a:solidFill>
                  <a:srgbClr val="FFFFFF"/>
                </a:solidFill>
                <a:latin typeface="FreeSans" pitchFamily="34" charset="0"/>
                <a:ea typeface="FreeSans" pitchFamily="34" charset="-122"/>
                <a:cs typeface="FreeSans" pitchFamily="34" charset="-120"/>
              </a:rPr>
              <a:t>২</a:t>
            </a:r>
            <a:endParaRPr lang="en-US" sz="2000" dirty="0"/>
          </a:p>
        </p:txBody>
      </p:sp>
      <p:sp>
        <p:nvSpPr>
          <p:cNvPr id="13" name="Text 10"/>
          <p:cNvSpPr/>
          <p:nvPr/>
        </p:nvSpPr>
        <p:spPr>
          <a:xfrm>
            <a:off x="1600200" y="2587752"/>
            <a:ext cx="9784080" cy="960120"/>
          </a:xfrm>
          <a:prstGeom prst="rect">
            <a:avLst/>
          </a:prstGeom>
          <a:noFill/>
          <a:ln/>
        </p:spPr>
        <p:txBody>
          <a:bodyPr wrap="square" lIns="0" tIns="0" rIns="0" bIns="0" rtlCol="0" anchor="ctr"/>
          <a:lstStyle/>
          <a:p>
            <a:pPr indent="0" marL="0">
              <a:buNone/>
            </a:pPr>
            <a:r>
              <a:rPr lang="en-US" sz="1550" dirty="0">
                <a:solidFill>
                  <a:srgbClr val="3A2317"/>
                </a:solidFill>
                <a:latin typeface="FreeSans" pitchFamily="34" charset="0"/>
                <a:ea typeface="FreeSans" pitchFamily="34" charset="-122"/>
                <a:cs typeface="FreeSans" pitchFamily="34" charset="-120"/>
              </a:rPr>
              <a:t>প্রমাণ দ্রবণ (Standard Solution) কী এবং কেন প্রয়োজন তা বুঝতে পারবে</a:t>
            </a:r>
            <a:endParaRPr lang="en-US" sz="1550" dirty="0"/>
          </a:p>
        </p:txBody>
      </p:sp>
      <p:sp>
        <p:nvSpPr>
          <p:cNvPr id="14" name="Shape 11"/>
          <p:cNvSpPr/>
          <p:nvPr/>
        </p:nvSpPr>
        <p:spPr>
          <a:xfrm>
            <a:off x="548640" y="3758184"/>
            <a:ext cx="11064240" cy="960120"/>
          </a:xfrm>
          <a:prstGeom prst="roundRect">
            <a:avLst>
              <a:gd name="adj" fmla="val 7619"/>
            </a:avLst>
          </a:prstGeom>
          <a:solidFill>
            <a:srgbClr val="FFFFFF"/>
          </a:solidFill>
          <a:ln w="9525">
            <a:solidFill>
              <a:srgbClr val="F2994A"/>
            </a:solidFill>
            <a:prstDash val="solid"/>
          </a:ln>
          <a:effectLst>
            <a:outerShdw sx="100000" sy="100000" kx="0" ky="0" algn="bl" rotWithShape="0" blurRad="76200" dist="25400" dir="5400000">
              <a:srgbClr val="000000">
                <a:alpha val="12000"/>
              </a:srgbClr>
            </a:outerShdw>
          </a:effectLst>
        </p:spPr>
      </p:sp>
      <p:sp>
        <p:nvSpPr>
          <p:cNvPr id="15" name="Shape 12"/>
          <p:cNvSpPr/>
          <p:nvPr/>
        </p:nvSpPr>
        <p:spPr>
          <a:xfrm>
            <a:off x="777240" y="3959352"/>
            <a:ext cx="548640" cy="548640"/>
          </a:xfrm>
          <a:prstGeom prst="ellipse">
            <a:avLst/>
          </a:prstGeom>
          <a:solidFill>
            <a:srgbClr val="B33A0F"/>
          </a:solidFill>
          <a:ln/>
        </p:spPr>
      </p:sp>
      <p:sp>
        <p:nvSpPr>
          <p:cNvPr id="16" name="Text 13"/>
          <p:cNvSpPr/>
          <p:nvPr/>
        </p:nvSpPr>
        <p:spPr>
          <a:xfrm>
            <a:off x="777240" y="3959352"/>
            <a:ext cx="548640" cy="548640"/>
          </a:xfrm>
          <a:prstGeom prst="rect">
            <a:avLst/>
          </a:prstGeom>
          <a:noFill/>
          <a:ln/>
        </p:spPr>
        <p:txBody>
          <a:bodyPr wrap="square" lIns="0" tIns="0" rIns="0" bIns="0" rtlCol="0" anchor="ctr"/>
          <a:lstStyle/>
          <a:p>
            <a:pPr algn="ctr" indent="0" marL="0">
              <a:buNone/>
            </a:pPr>
            <a:r>
              <a:rPr lang="en-US" sz="2000" b="1" dirty="0">
                <a:solidFill>
                  <a:srgbClr val="FFFFFF"/>
                </a:solidFill>
                <a:latin typeface="FreeSans" pitchFamily="34" charset="0"/>
                <a:ea typeface="FreeSans" pitchFamily="34" charset="-122"/>
                <a:cs typeface="FreeSans" pitchFamily="34" charset="-120"/>
              </a:rPr>
              <a:t>৩</a:t>
            </a:r>
            <a:endParaRPr lang="en-US" sz="2000" dirty="0"/>
          </a:p>
        </p:txBody>
      </p:sp>
      <p:sp>
        <p:nvSpPr>
          <p:cNvPr id="17" name="Text 14"/>
          <p:cNvSpPr/>
          <p:nvPr/>
        </p:nvSpPr>
        <p:spPr>
          <a:xfrm>
            <a:off x="1600200" y="3758184"/>
            <a:ext cx="9784080" cy="960120"/>
          </a:xfrm>
          <a:prstGeom prst="rect">
            <a:avLst/>
          </a:prstGeom>
          <a:noFill/>
          <a:ln/>
        </p:spPr>
        <p:txBody>
          <a:bodyPr wrap="square" lIns="0" tIns="0" rIns="0" bIns="0" rtlCol="0" anchor="ctr"/>
          <a:lstStyle/>
          <a:p>
            <a:pPr indent="0" marL="0">
              <a:buNone/>
            </a:pPr>
            <a:r>
              <a:rPr lang="en-US" sz="1550" dirty="0">
                <a:solidFill>
                  <a:srgbClr val="3A2317"/>
                </a:solidFill>
                <a:latin typeface="FreeSans" pitchFamily="34" charset="0"/>
                <a:ea typeface="FreeSans" pitchFamily="34" charset="-122"/>
                <a:cs typeface="FreeSans" pitchFamily="34" charset="-120"/>
              </a:rPr>
              <a:t>মিথাইল অরেঞ্জ নির্দেশকের বর্ণ পরিবর্তন ও end point চিনতে পারবে</a:t>
            </a:r>
            <a:endParaRPr lang="en-US" sz="1550" dirty="0"/>
          </a:p>
        </p:txBody>
      </p:sp>
      <p:sp>
        <p:nvSpPr>
          <p:cNvPr id="18" name="Shape 15"/>
          <p:cNvSpPr/>
          <p:nvPr/>
        </p:nvSpPr>
        <p:spPr>
          <a:xfrm>
            <a:off x="548640" y="4928616"/>
            <a:ext cx="11064240" cy="960120"/>
          </a:xfrm>
          <a:prstGeom prst="roundRect">
            <a:avLst>
              <a:gd name="adj" fmla="val 7619"/>
            </a:avLst>
          </a:prstGeom>
          <a:solidFill>
            <a:srgbClr val="FFFFFF"/>
          </a:solidFill>
          <a:ln w="9525">
            <a:solidFill>
              <a:srgbClr val="F2994A"/>
            </a:solidFill>
            <a:prstDash val="solid"/>
          </a:ln>
          <a:effectLst>
            <a:outerShdw sx="100000" sy="100000" kx="0" ky="0" algn="bl" rotWithShape="0" blurRad="76200" dist="25400" dir="5400000">
              <a:srgbClr val="000000">
                <a:alpha val="12000"/>
              </a:srgbClr>
            </a:outerShdw>
          </a:effectLst>
        </p:spPr>
      </p:sp>
      <p:sp>
        <p:nvSpPr>
          <p:cNvPr id="19" name="Shape 16"/>
          <p:cNvSpPr/>
          <p:nvPr/>
        </p:nvSpPr>
        <p:spPr>
          <a:xfrm>
            <a:off x="777240" y="5129784"/>
            <a:ext cx="548640" cy="548640"/>
          </a:xfrm>
          <a:prstGeom prst="ellipse">
            <a:avLst/>
          </a:prstGeom>
          <a:solidFill>
            <a:srgbClr val="D62828"/>
          </a:solidFill>
          <a:ln/>
        </p:spPr>
      </p:sp>
      <p:sp>
        <p:nvSpPr>
          <p:cNvPr id="20" name="Text 17"/>
          <p:cNvSpPr/>
          <p:nvPr/>
        </p:nvSpPr>
        <p:spPr>
          <a:xfrm>
            <a:off x="777240" y="5129784"/>
            <a:ext cx="548640" cy="548640"/>
          </a:xfrm>
          <a:prstGeom prst="rect">
            <a:avLst/>
          </a:prstGeom>
          <a:noFill/>
          <a:ln/>
        </p:spPr>
        <p:txBody>
          <a:bodyPr wrap="square" lIns="0" tIns="0" rIns="0" bIns="0" rtlCol="0" anchor="ctr"/>
          <a:lstStyle/>
          <a:p>
            <a:pPr algn="ctr" indent="0" marL="0">
              <a:buNone/>
            </a:pPr>
            <a:r>
              <a:rPr lang="en-US" sz="2000" b="1" dirty="0">
                <a:solidFill>
                  <a:srgbClr val="FFFFFF"/>
                </a:solidFill>
                <a:latin typeface="FreeSans" pitchFamily="34" charset="0"/>
                <a:ea typeface="FreeSans" pitchFamily="34" charset="-122"/>
                <a:cs typeface="FreeSans" pitchFamily="34" charset="-120"/>
              </a:rPr>
              <a:t>৪</a:t>
            </a:r>
            <a:endParaRPr lang="en-US" sz="2000" dirty="0"/>
          </a:p>
        </p:txBody>
      </p:sp>
      <p:sp>
        <p:nvSpPr>
          <p:cNvPr id="21" name="Text 18"/>
          <p:cNvSpPr/>
          <p:nvPr/>
        </p:nvSpPr>
        <p:spPr>
          <a:xfrm>
            <a:off x="1600200" y="4928616"/>
            <a:ext cx="9784080" cy="960120"/>
          </a:xfrm>
          <a:prstGeom prst="rect">
            <a:avLst/>
          </a:prstGeom>
          <a:noFill/>
          <a:ln/>
        </p:spPr>
        <p:txBody>
          <a:bodyPr wrap="square" lIns="0" tIns="0" rIns="0" bIns="0" rtlCol="0" anchor="ctr"/>
          <a:lstStyle/>
          <a:p>
            <a:pPr indent="0" marL="0">
              <a:buNone/>
            </a:pPr>
            <a:r>
              <a:rPr lang="en-US" sz="1550" dirty="0">
                <a:solidFill>
                  <a:srgbClr val="3A2317"/>
                </a:solidFill>
                <a:latin typeface="FreeSans" pitchFamily="34" charset="0"/>
                <a:ea typeface="FreeSans" pitchFamily="34" charset="-122"/>
                <a:cs typeface="FreeSans" pitchFamily="34" charset="-120"/>
              </a:rPr>
              <a:t>পরীক্ষার তথ্য থেকে HCl দ্রবণের সঠিক ঘনমাত্রা গাণিতিকভাবে নির্ণয় করতে পারবে</a:t>
            </a:r>
            <a:endParaRPr lang="en-US" sz="1550" dirty="0"/>
          </a:p>
        </p:txBody>
      </p:sp>
      <p:sp>
        <p:nvSpPr>
          <p:cNvPr id="23" name="Text 19"/>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24" name="Text 20"/>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2 / 10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6ED"/>
        </a:solidFill>
      </p:bgPr>
    </p:bg>
    <p:spTree>
      <p:nvGrpSpPr>
        <p:cNvPr id="1" name=""/>
        <p:cNvGrpSpPr/>
        <p:nvPr/>
      </p:nvGrpSpPr>
      <p:grpSpPr>
        <a:xfrm>
          <a:off x="0" y="0"/>
          <a:ext cx="0" cy="0"/>
          <a:chOff x="0" y="0"/>
          <a:chExt cx="0" cy="0"/>
        </a:xfrm>
      </p:grpSpPr>
      <p:sp>
        <p:nvSpPr>
          <p:cNvPr id="2" name="Shape 0"/>
          <p:cNvSpPr/>
          <p:nvPr/>
        </p:nvSpPr>
        <p:spPr>
          <a:xfrm>
            <a:off x="548640" y="457200"/>
            <a:ext cx="594360" cy="594360"/>
          </a:xfrm>
          <a:prstGeom prst="ellipse">
            <a:avLst/>
          </a:prstGeom>
          <a:solidFill>
            <a:srgbClr val="B33A0F"/>
          </a:solidFill>
          <a:ln/>
        </p:spPr>
      </p:sp>
      <p:pic>
        <p:nvPicPr>
          <p:cNvPr id="3" name="Image 0" descr="/home/claude/titration/icon_testtubes.png">    </p:cNvPr>
          <p:cNvPicPr>
            <a:picLocks noChangeAspect="1"/>
          </p:cNvPicPr>
          <p:nvPr/>
        </p:nvPicPr>
        <p:blipFill>
          <a:blip r:embed="rId1"/>
          <a:stretch>
            <a:fillRect/>
          </a:stretch>
        </p:blipFill>
        <p:spPr>
          <a:xfrm>
            <a:off x="679399" y="587959"/>
            <a:ext cx="332842" cy="332842"/>
          </a:xfrm>
          <a:prstGeom prst="rect">
            <a:avLst/>
          </a:prstGeom>
        </p:spPr>
      </p:pic>
      <p:sp>
        <p:nvSpPr>
          <p:cNvPr id="4" name="Text 1"/>
          <p:cNvSpPr/>
          <p:nvPr/>
        </p:nvSpPr>
        <p:spPr>
          <a:xfrm>
            <a:off x="1325880" y="402336"/>
            <a:ext cx="8686800" cy="457200"/>
          </a:xfrm>
          <a:prstGeom prst="rect">
            <a:avLst/>
          </a:prstGeom>
          <a:noFill/>
          <a:ln/>
        </p:spPr>
        <p:txBody>
          <a:bodyPr wrap="square" lIns="0" tIns="0" rIns="0" bIns="0" rtlCol="0" anchor="ctr"/>
          <a:lstStyle/>
          <a:p>
            <a:pPr indent="0" marL="0">
              <a:buNone/>
            </a:pPr>
            <a:r>
              <a:rPr lang="en-US" sz="2600" b="1" dirty="0">
                <a:solidFill>
                  <a:srgbClr val="3A2317"/>
                </a:solidFill>
                <a:latin typeface="FreeSans" pitchFamily="34" charset="0"/>
                <a:ea typeface="FreeSans" pitchFamily="34" charset="-122"/>
                <a:cs typeface="FreeSans" pitchFamily="34" charset="-120"/>
              </a:rPr>
              <a:t>টাইট্রেশন কী?</a:t>
            </a:r>
            <a:endParaRPr lang="en-US" sz="2600" dirty="0"/>
          </a:p>
        </p:txBody>
      </p:sp>
      <p:sp>
        <p:nvSpPr>
          <p:cNvPr id="5" name="Text 2"/>
          <p:cNvSpPr/>
          <p:nvPr/>
        </p:nvSpPr>
        <p:spPr>
          <a:xfrm>
            <a:off x="1325880" y="804672"/>
            <a:ext cx="8686800" cy="274320"/>
          </a:xfrm>
          <a:prstGeom prst="rect">
            <a:avLst/>
          </a:prstGeom>
          <a:noFill/>
          <a:ln/>
        </p:spPr>
        <p:txBody>
          <a:bodyPr wrap="square" lIns="0" tIns="0" rIns="0" bIns="0" rtlCol="0" anchor="ctr"/>
          <a:lstStyle/>
          <a:p>
            <a:pPr indent="0" marL="0">
              <a:buNone/>
            </a:pPr>
            <a:r>
              <a:rPr lang="en-US" sz="1300" i="1" dirty="0">
                <a:solidFill>
                  <a:srgbClr val="6B5C52"/>
                </a:solidFill>
                <a:latin typeface="FreeSans" pitchFamily="34" charset="0"/>
                <a:ea typeface="FreeSans" pitchFamily="34" charset="-122"/>
                <a:cs typeface="FreeSans" pitchFamily="34" charset="-120"/>
              </a:rPr>
              <a:t>What is Titration?</a:t>
            </a:r>
            <a:endParaRPr lang="en-US" sz="1300" dirty="0"/>
          </a:p>
        </p:txBody>
      </p:sp>
      <p:sp>
        <p:nvSpPr>
          <p:cNvPr id="6" name="Shape 3"/>
          <p:cNvSpPr/>
          <p:nvPr/>
        </p:nvSpPr>
        <p:spPr>
          <a:xfrm>
            <a:off x="548640" y="1417320"/>
            <a:ext cx="5486400" cy="4709160"/>
          </a:xfrm>
          <a:prstGeom prst="roundRect">
            <a:avLst>
              <a:gd name="adj" fmla="val 1942"/>
            </a:avLst>
          </a:prstGeom>
          <a:solidFill>
            <a:srgbClr val="B33A0F"/>
          </a:solidFill>
          <a:ln/>
        </p:spPr>
      </p:sp>
      <p:sp>
        <p:nvSpPr>
          <p:cNvPr id="7" name="Text 4"/>
          <p:cNvSpPr/>
          <p:nvPr/>
        </p:nvSpPr>
        <p:spPr>
          <a:xfrm>
            <a:off x="822960" y="1645920"/>
            <a:ext cx="4937760" cy="365760"/>
          </a:xfrm>
          <a:prstGeom prst="rect">
            <a:avLst/>
          </a:prstGeom>
          <a:noFill/>
          <a:ln/>
        </p:spPr>
        <p:txBody>
          <a:bodyPr wrap="square" lIns="0" tIns="0" rIns="0" bIns="0" rtlCol="0" anchor="ctr"/>
          <a:lstStyle/>
          <a:p>
            <a:pPr indent="0" marL="0">
              <a:buNone/>
            </a:pPr>
            <a:r>
              <a:rPr lang="en-US" sz="1600" b="1" dirty="0">
                <a:solidFill>
                  <a:srgbClr val="F6C453"/>
                </a:solidFill>
                <a:latin typeface="FreeSans" pitchFamily="34" charset="0"/>
                <a:ea typeface="FreeSans" pitchFamily="34" charset="-122"/>
                <a:cs typeface="FreeSans" pitchFamily="34" charset="-120"/>
              </a:rPr>
              <a:t>সংজ্ঞা</a:t>
            </a:r>
            <a:endParaRPr lang="en-US" sz="1600" dirty="0"/>
          </a:p>
        </p:txBody>
      </p:sp>
      <p:sp>
        <p:nvSpPr>
          <p:cNvPr id="8" name="Text 5"/>
          <p:cNvSpPr/>
          <p:nvPr/>
        </p:nvSpPr>
        <p:spPr>
          <a:xfrm>
            <a:off x="822960" y="2057400"/>
            <a:ext cx="4937760" cy="1371600"/>
          </a:xfrm>
          <a:prstGeom prst="rect">
            <a:avLst/>
          </a:prstGeom>
          <a:noFill/>
          <a:ln/>
        </p:spPr>
        <p:txBody>
          <a:bodyPr wrap="square" lIns="0" tIns="0" rIns="0" bIns="0" rtlCol="0" anchor="ctr"/>
          <a:lstStyle/>
          <a:p>
            <a:pPr indent="0" marL="0">
              <a:lnSpc>
                <a:spcPts val="2200"/>
              </a:lnSpc>
              <a:buNone/>
            </a:pPr>
            <a:r>
              <a:rPr lang="en-US" sz="1450" dirty="0">
                <a:solidFill>
                  <a:srgbClr val="FFFFFF"/>
                </a:solidFill>
                <a:latin typeface="FreeSans" pitchFamily="34" charset="0"/>
                <a:ea typeface="FreeSans" pitchFamily="34" charset="-122"/>
                <a:cs typeface="FreeSans" pitchFamily="34" charset="-120"/>
              </a:rPr>
              <a:t>যে পদ্ধতিতে একটি জানা ঘনমাত্রার (প্রমাণ) দ্রবণ ব্যবহার করে অন্য একটি অজানা ঘনমাত্রার দ্রবণের সঠিক ঘনমাত্রা নির্ণয় করা হয়, তাকে টাইট্রেশন বলে।</a:t>
            </a:r>
            <a:endParaRPr lang="en-US" sz="1450" dirty="0"/>
          </a:p>
        </p:txBody>
      </p:sp>
      <p:sp>
        <p:nvSpPr>
          <p:cNvPr id="9" name="Shape 6"/>
          <p:cNvSpPr/>
          <p:nvPr/>
        </p:nvSpPr>
        <p:spPr>
          <a:xfrm>
            <a:off x="822960" y="3520440"/>
            <a:ext cx="4937760" cy="18288"/>
          </a:xfrm>
          <a:prstGeom prst="rect">
            <a:avLst/>
          </a:prstGeom>
          <a:solidFill>
            <a:srgbClr val="F2994A"/>
          </a:solidFill>
          <a:ln/>
        </p:spPr>
      </p:sp>
      <p:sp>
        <p:nvSpPr>
          <p:cNvPr id="10" name="Text 7"/>
          <p:cNvSpPr/>
          <p:nvPr/>
        </p:nvSpPr>
        <p:spPr>
          <a:xfrm>
            <a:off x="822960" y="3703320"/>
            <a:ext cx="4937760" cy="320040"/>
          </a:xfrm>
          <a:prstGeom prst="rect">
            <a:avLst/>
          </a:prstGeom>
          <a:noFill/>
          <a:ln/>
        </p:spPr>
        <p:txBody>
          <a:bodyPr wrap="square" lIns="0" tIns="0" rIns="0" bIns="0" rtlCol="0" anchor="ctr"/>
          <a:lstStyle/>
          <a:p>
            <a:pPr indent="0" marL="0">
              <a:buNone/>
            </a:pPr>
            <a:r>
              <a:rPr lang="en-US" sz="1400" b="1" dirty="0">
                <a:solidFill>
                  <a:srgbClr val="F6C453"/>
                </a:solidFill>
                <a:latin typeface="FreeSans" pitchFamily="34" charset="0"/>
                <a:ea typeface="FreeSans" pitchFamily="34" charset="-122"/>
                <a:cs typeface="FreeSans" pitchFamily="34" charset="-120"/>
              </a:rPr>
              <a:t>এই পরীক্ষায়:</a:t>
            </a:r>
            <a:endParaRPr lang="en-US" sz="1400" dirty="0"/>
          </a:p>
        </p:txBody>
      </p:sp>
      <p:sp>
        <p:nvSpPr>
          <p:cNvPr id="11" name="Text 8"/>
          <p:cNvSpPr/>
          <p:nvPr/>
        </p:nvSpPr>
        <p:spPr>
          <a:xfrm>
            <a:off x="822960" y="4069080"/>
            <a:ext cx="4937760" cy="914400"/>
          </a:xfrm>
          <a:prstGeom prst="rect">
            <a:avLst/>
          </a:prstGeom>
          <a:noFill/>
          <a:ln/>
        </p:spPr>
        <p:txBody>
          <a:bodyPr wrap="square" lIns="0" tIns="0" rIns="0" bIns="0" rtlCol="0" anchor="ctr"/>
          <a:lstStyle/>
          <a:p>
            <a:pPr indent="0" marL="0">
              <a:lnSpc>
                <a:spcPts val="2600"/>
              </a:lnSpc>
              <a:buNone/>
            </a:pPr>
            <a:r>
              <a:rPr lang="en-US" sz="1400" b="1" dirty="0">
                <a:solidFill>
                  <a:srgbClr val="F2994A"/>
                </a:solidFill>
                <a:latin typeface="FreeSans" pitchFamily="34" charset="0"/>
                <a:ea typeface="FreeSans" pitchFamily="34" charset="-122"/>
                <a:cs typeface="FreeSans" pitchFamily="34" charset="-120"/>
              </a:rPr>
              <a:t>প্রমাণ দ্রবণ (Titrant): </a:t>
            </a:r>
            <a:pPr indent="0" marL="0">
              <a:lnSpc>
                <a:spcPts val="2600"/>
              </a:lnSpc>
              <a:buNone/>
            </a:pPr>
            <a:r>
              <a:rPr lang="en-US" sz="1400" dirty="0">
                <a:solidFill>
                  <a:srgbClr val="FFFFFF"/>
                </a:solidFill>
                <a:latin typeface="FreeSans" pitchFamily="34" charset="0"/>
                <a:ea typeface="FreeSans" pitchFamily="34" charset="-122"/>
                <a:cs typeface="FreeSans" pitchFamily="34" charset="-120"/>
              </a:rPr>
              <a:t>Na₂CO₃ (জানা ঘনমাত্রা)
</a:t>
            </a:r>
            <a:pPr indent="0" marL="0">
              <a:lnSpc>
                <a:spcPts val="2600"/>
              </a:lnSpc>
              <a:buNone/>
            </a:pPr>
            <a:r>
              <a:rPr lang="en-US" sz="1400" b="1" dirty="0">
                <a:solidFill>
                  <a:srgbClr val="F2994A"/>
                </a:solidFill>
                <a:latin typeface="FreeSans" pitchFamily="34" charset="0"/>
                <a:ea typeface="FreeSans" pitchFamily="34" charset="-122"/>
                <a:cs typeface="FreeSans" pitchFamily="34" charset="-120"/>
              </a:rPr>
              <a:t>অজানা দ্রবণ (Analyte): </a:t>
            </a:r>
            <a:pPr indent="0" marL="0">
              <a:lnSpc>
                <a:spcPts val="2600"/>
              </a:lnSpc>
              <a:buNone/>
            </a:pPr>
            <a:r>
              <a:rPr lang="en-US" sz="1400" dirty="0">
                <a:solidFill>
                  <a:srgbClr val="FFFFFF"/>
                </a:solidFill>
                <a:latin typeface="FreeSans" pitchFamily="34" charset="0"/>
                <a:ea typeface="FreeSans" pitchFamily="34" charset="-122"/>
                <a:cs typeface="FreeSans" pitchFamily="34" charset="-120"/>
              </a:rPr>
              <a:t>HCl (অজানা ঘনমাত্রা)</a:t>
            </a:r>
            <a:endParaRPr lang="en-US" sz="1400" dirty="0"/>
          </a:p>
        </p:txBody>
      </p:sp>
      <p:sp>
        <p:nvSpPr>
          <p:cNvPr id="12" name="Shape 9"/>
          <p:cNvSpPr/>
          <p:nvPr/>
        </p:nvSpPr>
        <p:spPr>
          <a:xfrm>
            <a:off x="6309360" y="1417320"/>
            <a:ext cx="5349240" cy="1371600"/>
          </a:xfrm>
          <a:prstGeom prst="roundRect">
            <a:avLst>
              <a:gd name="adj" fmla="val 5333"/>
            </a:avLst>
          </a:prstGeom>
          <a:solidFill>
            <a:srgbClr val="FFFFFF"/>
          </a:solidFill>
          <a:ln w="12700">
            <a:solidFill>
              <a:srgbClr val="F2994A"/>
            </a:solidFill>
            <a:prstDash val="solid"/>
          </a:ln>
        </p:spPr>
      </p:sp>
      <p:sp>
        <p:nvSpPr>
          <p:cNvPr id="13" name="Text 10"/>
          <p:cNvSpPr/>
          <p:nvPr/>
        </p:nvSpPr>
        <p:spPr>
          <a:xfrm>
            <a:off x="6537960" y="1527048"/>
            <a:ext cx="4892040" cy="365760"/>
          </a:xfrm>
          <a:prstGeom prst="rect">
            <a:avLst/>
          </a:prstGeom>
          <a:noFill/>
          <a:ln/>
        </p:spPr>
        <p:txBody>
          <a:bodyPr wrap="square" lIns="0" tIns="0" rIns="0" bIns="0" rtlCol="0" anchor="ctr"/>
          <a:lstStyle/>
          <a:p>
            <a:pPr indent="0" marL="0">
              <a:buNone/>
            </a:pPr>
            <a:r>
              <a:rPr lang="en-US" sz="1500" b="1" dirty="0">
                <a:solidFill>
                  <a:srgbClr val="B33A0F"/>
                </a:solidFill>
                <a:latin typeface="FreeSans" pitchFamily="34" charset="0"/>
                <a:ea typeface="FreeSans" pitchFamily="34" charset="-122"/>
                <a:cs typeface="FreeSans" pitchFamily="34" charset="-120"/>
              </a:rPr>
              <a:t>সমতুল্য বিন্দু  </a:t>
            </a:r>
            <a:pPr indent="0" marL="0">
              <a:buNone/>
            </a:pPr>
            <a:r>
              <a:rPr lang="en-US" sz="1100" i="1" dirty="0">
                <a:solidFill>
                  <a:srgbClr val="6B5C52"/>
                </a:solidFill>
                <a:latin typeface="FreeSans" pitchFamily="34" charset="0"/>
                <a:ea typeface="FreeSans" pitchFamily="34" charset="-122"/>
                <a:cs typeface="FreeSans" pitchFamily="34" charset="-120"/>
              </a:rPr>
              <a:t>(Equivalence Point)</a:t>
            </a:r>
            <a:endParaRPr lang="en-US" sz="1500" dirty="0"/>
          </a:p>
        </p:txBody>
      </p:sp>
      <p:sp>
        <p:nvSpPr>
          <p:cNvPr id="14" name="Text 11"/>
          <p:cNvSpPr/>
          <p:nvPr/>
        </p:nvSpPr>
        <p:spPr>
          <a:xfrm>
            <a:off x="6537960" y="1920240"/>
            <a:ext cx="4892040" cy="777240"/>
          </a:xfrm>
          <a:prstGeom prst="rect">
            <a:avLst/>
          </a:prstGeom>
          <a:noFill/>
          <a:ln/>
        </p:spPr>
        <p:txBody>
          <a:bodyPr wrap="square" lIns="0" tIns="0" rIns="0" bIns="0" rtlCol="0" anchor="ctr"/>
          <a:lstStyle/>
          <a:p>
            <a:pPr indent="0" marL="0">
              <a:lnSpc>
                <a:spcPts val="1800"/>
              </a:lnSpc>
              <a:buNone/>
            </a:pPr>
            <a:r>
              <a:rPr lang="en-US" sz="1250" dirty="0">
                <a:solidFill>
                  <a:srgbClr val="3A2317"/>
                </a:solidFill>
                <a:latin typeface="FreeSans" pitchFamily="34" charset="0"/>
                <a:ea typeface="FreeSans" pitchFamily="34" charset="-122"/>
                <a:cs typeface="FreeSans" pitchFamily="34" charset="-120"/>
              </a:rPr>
              <a:t>যেখানে অ্যাসিড ও ক্ষার সমপরিমাণ মোলে বিক্রিয়া করে</a:t>
            </a:r>
            <a:endParaRPr lang="en-US" sz="1250" dirty="0"/>
          </a:p>
        </p:txBody>
      </p:sp>
      <p:sp>
        <p:nvSpPr>
          <p:cNvPr id="15" name="Shape 12"/>
          <p:cNvSpPr/>
          <p:nvPr/>
        </p:nvSpPr>
        <p:spPr>
          <a:xfrm>
            <a:off x="6309360" y="2990088"/>
            <a:ext cx="5349240" cy="1371600"/>
          </a:xfrm>
          <a:prstGeom prst="roundRect">
            <a:avLst>
              <a:gd name="adj" fmla="val 5333"/>
            </a:avLst>
          </a:prstGeom>
          <a:solidFill>
            <a:srgbClr val="FFFFFF"/>
          </a:solidFill>
          <a:ln w="12700">
            <a:solidFill>
              <a:srgbClr val="F2994A"/>
            </a:solidFill>
            <a:prstDash val="solid"/>
          </a:ln>
        </p:spPr>
      </p:sp>
      <p:sp>
        <p:nvSpPr>
          <p:cNvPr id="16" name="Text 13"/>
          <p:cNvSpPr/>
          <p:nvPr/>
        </p:nvSpPr>
        <p:spPr>
          <a:xfrm>
            <a:off x="6537960" y="3099816"/>
            <a:ext cx="4892040" cy="365760"/>
          </a:xfrm>
          <a:prstGeom prst="rect">
            <a:avLst/>
          </a:prstGeom>
          <a:noFill/>
          <a:ln/>
        </p:spPr>
        <p:txBody>
          <a:bodyPr wrap="square" lIns="0" tIns="0" rIns="0" bIns="0" rtlCol="0" anchor="ctr"/>
          <a:lstStyle/>
          <a:p>
            <a:pPr indent="0" marL="0">
              <a:buNone/>
            </a:pPr>
            <a:r>
              <a:rPr lang="en-US" sz="1500" b="1" dirty="0">
                <a:solidFill>
                  <a:srgbClr val="B33A0F"/>
                </a:solidFill>
                <a:latin typeface="FreeSans" pitchFamily="34" charset="0"/>
                <a:ea typeface="FreeSans" pitchFamily="34" charset="-122"/>
                <a:cs typeface="FreeSans" pitchFamily="34" charset="-120"/>
              </a:rPr>
              <a:t>সমাপ্তি বিন্দু  </a:t>
            </a:r>
            <a:pPr indent="0" marL="0">
              <a:buNone/>
            </a:pPr>
            <a:r>
              <a:rPr lang="en-US" sz="1100" i="1" dirty="0">
                <a:solidFill>
                  <a:srgbClr val="6B5C52"/>
                </a:solidFill>
                <a:latin typeface="FreeSans" pitchFamily="34" charset="0"/>
                <a:ea typeface="FreeSans" pitchFamily="34" charset="-122"/>
                <a:cs typeface="FreeSans" pitchFamily="34" charset="-120"/>
              </a:rPr>
              <a:t>(End Point)</a:t>
            </a:r>
            <a:endParaRPr lang="en-US" sz="1500" dirty="0"/>
          </a:p>
        </p:txBody>
      </p:sp>
      <p:sp>
        <p:nvSpPr>
          <p:cNvPr id="17" name="Text 14"/>
          <p:cNvSpPr/>
          <p:nvPr/>
        </p:nvSpPr>
        <p:spPr>
          <a:xfrm>
            <a:off x="6537960" y="3493008"/>
            <a:ext cx="4892040" cy="777240"/>
          </a:xfrm>
          <a:prstGeom prst="rect">
            <a:avLst/>
          </a:prstGeom>
          <a:noFill/>
          <a:ln/>
        </p:spPr>
        <p:txBody>
          <a:bodyPr wrap="square" lIns="0" tIns="0" rIns="0" bIns="0" rtlCol="0" anchor="ctr"/>
          <a:lstStyle/>
          <a:p>
            <a:pPr indent="0" marL="0">
              <a:lnSpc>
                <a:spcPts val="1800"/>
              </a:lnSpc>
              <a:buNone/>
            </a:pPr>
            <a:r>
              <a:rPr lang="en-US" sz="1250" dirty="0">
                <a:solidFill>
                  <a:srgbClr val="3A2317"/>
                </a:solidFill>
                <a:latin typeface="FreeSans" pitchFamily="34" charset="0"/>
                <a:ea typeface="FreeSans" pitchFamily="34" charset="-122"/>
                <a:cs typeface="FreeSans" pitchFamily="34" charset="-120"/>
              </a:rPr>
              <a:t>নির্দেশকের বর্ণ পরিবর্তনের মাধ্যমে পর্যবেক্ষিত বিন্দু</a:t>
            </a:r>
            <a:endParaRPr lang="en-US" sz="1250" dirty="0"/>
          </a:p>
        </p:txBody>
      </p:sp>
      <p:sp>
        <p:nvSpPr>
          <p:cNvPr id="18" name="Shape 15"/>
          <p:cNvSpPr/>
          <p:nvPr/>
        </p:nvSpPr>
        <p:spPr>
          <a:xfrm>
            <a:off x="6309360" y="4562856"/>
            <a:ext cx="5349240" cy="1371600"/>
          </a:xfrm>
          <a:prstGeom prst="roundRect">
            <a:avLst>
              <a:gd name="adj" fmla="val 5333"/>
            </a:avLst>
          </a:prstGeom>
          <a:solidFill>
            <a:srgbClr val="FFFFFF"/>
          </a:solidFill>
          <a:ln w="12700">
            <a:solidFill>
              <a:srgbClr val="F2994A"/>
            </a:solidFill>
            <a:prstDash val="solid"/>
          </a:ln>
        </p:spPr>
      </p:sp>
      <p:sp>
        <p:nvSpPr>
          <p:cNvPr id="19" name="Text 16"/>
          <p:cNvSpPr/>
          <p:nvPr/>
        </p:nvSpPr>
        <p:spPr>
          <a:xfrm>
            <a:off x="6537960" y="4672584"/>
            <a:ext cx="4892040" cy="365760"/>
          </a:xfrm>
          <a:prstGeom prst="rect">
            <a:avLst/>
          </a:prstGeom>
          <a:noFill/>
          <a:ln/>
        </p:spPr>
        <p:txBody>
          <a:bodyPr wrap="square" lIns="0" tIns="0" rIns="0" bIns="0" rtlCol="0" anchor="ctr"/>
          <a:lstStyle/>
          <a:p>
            <a:pPr indent="0" marL="0">
              <a:buNone/>
            </a:pPr>
            <a:r>
              <a:rPr lang="en-US" sz="1500" b="1" dirty="0">
                <a:solidFill>
                  <a:srgbClr val="B33A0F"/>
                </a:solidFill>
                <a:latin typeface="FreeSans" pitchFamily="34" charset="0"/>
                <a:ea typeface="FreeSans" pitchFamily="34" charset="-122"/>
                <a:cs typeface="FreeSans" pitchFamily="34" charset="-120"/>
              </a:rPr>
              <a:t>নির্দেশক  </a:t>
            </a:r>
            <a:pPr indent="0" marL="0">
              <a:buNone/>
            </a:pPr>
            <a:r>
              <a:rPr lang="en-US" sz="1100" i="1" dirty="0">
                <a:solidFill>
                  <a:srgbClr val="6B5C52"/>
                </a:solidFill>
                <a:latin typeface="FreeSans" pitchFamily="34" charset="0"/>
                <a:ea typeface="FreeSans" pitchFamily="34" charset="-122"/>
                <a:cs typeface="FreeSans" pitchFamily="34" charset="-120"/>
              </a:rPr>
              <a:t>(Indicator)</a:t>
            </a:r>
            <a:endParaRPr lang="en-US" sz="1500" dirty="0"/>
          </a:p>
        </p:txBody>
      </p:sp>
      <p:sp>
        <p:nvSpPr>
          <p:cNvPr id="20" name="Text 17"/>
          <p:cNvSpPr/>
          <p:nvPr/>
        </p:nvSpPr>
        <p:spPr>
          <a:xfrm>
            <a:off x="6537960" y="5065776"/>
            <a:ext cx="4892040" cy="777240"/>
          </a:xfrm>
          <a:prstGeom prst="rect">
            <a:avLst/>
          </a:prstGeom>
          <a:noFill/>
          <a:ln/>
        </p:spPr>
        <p:txBody>
          <a:bodyPr wrap="square" lIns="0" tIns="0" rIns="0" bIns="0" rtlCol="0" anchor="ctr"/>
          <a:lstStyle/>
          <a:p>
            <a:pPr indent="0" marL="0">
              <a:lnSpc>
                <a:spcPts val="1800"/>
              </a:lnSpc>
              <a:buNone/>
            </a:pPr>
            <a:r>
              <a:rPr lang="en-US" sz="1250" dirty="0">
                <a:solidFill>
                  <a:srgbClr val="3A2317"/>
                </a:solidFill>
                <a:latin typeface="FreeSans" pitchFamily="34" charset="0"/>
                <a:ea typeface="FreeSans" pitchFamily="34" charset="-122"/>
                <a:cs typeface="FreeSans" pitchFamily="34" charset="-120"/>
              </a:rPr>
              <a:t>যে পদার্থ বর্ণ পরিবর্তনের মাধ্যমে সমাপ্তি বিন্দু চিহ্নিত করে</a:t>
            </a:r>
            <a:endParaRPr lang="en-US" sz="1250" dirty="0"/>
          </a:p>
        </p:txBody>
      </p:sp>
      <p:sp>
        <p:nvSpPr>
          <p:cNvPr id="22" name="Text 18"/>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23" name="Text 19"/>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3 / 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6ED"/>
        </a:solidFill>
      </p:bgPr>
    </p:bg>
    <p:spTree>
      <p:nvGrpSpPr>
        <p:cNvPr id="1" name=""/>
        <p:cNvGrpSpPr/>
        <p:nvPr/>
      </p:nvGrpSpPr>
      <p:grpSpPr>
        <a:xfrm>
          <a:off x="0" y="0"/>
          <a:ext cx="0" cy="0"/>
          <a:chOff x="0" y="0"/>
          <a:chExt cx="0" cy="0"/>
        </a:xfrm>
      </p:grpSpPr>
      <p:sp>
        <p:nvSpPr>
          <p:cNvPr id="2" name="Shape 0"/>
          <p:cNvSpPr/>
          <p:nvPr/>
        </p:nvSpPr>
        <p:spPr>
          <a:xfrm>
            <a:off x="548640" y="457200"/>
            <a:ext cx="594360" cy="594360"/>
          </a:xfrm>
          <a:prstGeom prst="ellipse">
            <a:avLst/>
          </a:prstGeom>
          <a:solidFill>
            <a:srgbClr val="B33A0F"/>
          </a:solidFill>
          <a:ln/>
        </p:spPr>
      </p:sp>
      <p:pic>
        <p:nvPicPr>
          <p:cNvPr id="3" name="Image 0" descr="/home/claude/titration/icon_drop.png">    </p:cNvPr>
          <p:cNvPicPr>
            <a:picLocks noChangeAspect="1"/>
          </p:cNvPicPr>
          <p:nvPr/>
        </p:nvPicPr>
        <p:blipFill>
          <a:blip r:embed="rId1"/>
          <a:stretch>
            <a:fillRect/>
          </a:stretch>
        </p:blipFill>
        <p:spPr>
          <a:xfrm>
            <a:off x="679399" y="587959"/>
            <a:ext cx="332842" cy="332842"/>
          </a:xfrm>
          <a:prstGeom prst="rect">
            <a:avLst/>
          </a:prstGeom>
        </p:spPr>
      </p:pic>
      <p:sp>
        <p:nvSpPr>
          <p:cNvPr id="4" name="Text 1"/>
          <p:cNvSpPr/>
          <p:nvPr/>
        </p:nvSpPr>
        <p:spPr>
          <a:xfrm>
            <a:off x="1325880" y="402336"/>
            <a:ext cx="8686800" cy="457200"/>
          </a:xfrm>
          <a:prstGeom prst="rect">
            <a:avLst/>
          </a:prstGeom>
          <a:noFill/>
          <a:ln/>
        </p:spPr>
        <p:txBody>
          <a:bodyPr wrap="square" lIns="0" tIns="0" rIns="0" bIns="0" rtlCol="0" anchor="ctr"/>
          <a:lstStyle/>
          <a:p>
            <a:pPr indent="0" marL="0">
              <a:buNone/>
            </a:pPr>
            <a:r>
              <a:rPr lang="en-US" sz="2600" b="1" dirty="0">
                <a:solidFill>
                  <a:srgbClr val="3A2317"/>
                </a:solidFill>
                <a:latin typeface="FreeSans" pitchFamily="34" charset="0"/>
                <a:ea typeface="FreeSans" pitchFamily="34" charset="-122"/>
                <a:cs typeface="FreeSans" pitchFamily="34" charset="-120"/>
              </a:rPr>
              <a:t>রাসায়নিক বিক্রিয়া</a:t>
            </a:r>
            <a:endParaRPr lang="en-US" sz="2600" dirty="0"/>
          </a:p>
        </p:txBody>
      </p:sp>
      <p:sp>
        <p:nvSpPr>
          <p:cNvPr id="5" name="Text 2"/>
          <p:cNvSpPr/>
          <p:nvPr/>
        </p:nvSpPr>
        <p:spPr>
          <a:xfrm>
            <a:off x="1325880" y="804672"/>
            <a:ext cx="8686800" cy="274320"/>
          </a:xfrm>
          <a:prstGeom prst="rect">
            <a:avLst/>
          </a:prstGeom>
          <a:noFill/>
          <a:ln/>
        </p:spPr>
        <p:txBody>
          <a:bodyPr wrap="square" lIns="0" tIns="0" rIns="0" bIns="0" rtlCol="0" anchor="ctr"/>
          <a:lstStyle/>
          <a:p>
            <a:pPr indent="0" marL="0">
              <a:buNone/>
            </a:pPr>
            <a:r>
              <a:rPr lang="en-US" sz="1300" i="1" dirty="0">
                <a:solidFill>
                  <a:srgbClr val="6B5C52"/>
                </a:solidFill>
                <a:latin typeface="FreeSans" pitchFamily="34" charset="0"/>
                <a:ea typeface="FreeSans" pitchFamily="34" charset="-122"/>
                <a:cs typeface="FreeSans" pitchFamily="34" charset="-120"/>
              </a:rPr>
              <a:t>The Neutralization Reaction</a:t>
            </a:r>
            <a:endParaRPr lang="en-US" sz="1300" dirty="0"/>
          </a:p>
        </p:txBody>
      </p:sp>
      <p:sp>
        <p:nvSpPr>
          <p:cNvPr id="6" name="Shape 3"/>
          <p:cNvSpPr/>
          <p:nvPr/>
        </p:nvSpPr>
        <p:spPr>
          <a:xfrm>
            <a:off x="548640" y="1554480"/>
            <a:ext cx="11064240" cy="1554480"/>
          </a:xfrm>
          <a:prstGeom prst="roundRect">
            <a:avLst>
              <a:gd name="adj" fmla="val 5882"/>
            </a:avLst>
          </a:prstGeom>
          <a:solidFill>
            <a:srgbClr val="3A2317"/>
          </a:solidFill>
          <a:ln/>
        </p:spPr>
      </p:sp>
      <p:sp>
        <p:nvSpPr>
          <p:cNvPr id="7" name="Text 4"/>
          <p:cNvSpPr/>
          <p:nvPr/>
        </p:nvSpPr>
        <p:spPr>
          <a:xfrm>
            <a:off x="548640" y="1554480"/>
            <a:ext cx="11064240" cy="914400"/>
          </a:xfrm>
          <a:prstGeom prst="rect">
            <a:avLst/>
          </a:prstGeom>
          <a:noFill/>
          <a:ln/>
        </p:spPr>
        <p:txBody>
          <a:bodyPr wrap="square" lIns="0" tIns="0" rIns="0" bIns="0" rtlCol="0" anchor="ctr"/>
          <a:lstStyle/>
          <a:p>
            <a:pPr algn="ctr" indent="0" marL="0">
              <a:buNone/>
            </a:pPr>
            <a:r>
              <a:rPr lang="en-US" sz="2600" b="1" dirty="0">
                <a:solidFill>
                  <a:srgbClr val="F6C453"/>
                </a:solidFill>
                <a:latin typeface="FreeSans" pitchFamily="34" charset="0"/>
                <a:ea typeface="FreeSans" pitchFamily="34" charset="-122"/>
                <a:cs typeface="FreeSans" pitchFamily="34" charset="-120"/>
              </a:rPr>
              <a:t>Na</a:t>
            </a:r>
            <a:pPr algn="ctr" indent="0" marL="0">
              <a:buNone/>
            </a:pPr>
            <a:r>
              <a:rPr lang="en-US" sz="1600" b="1" baseline="-40000" dirty="0">
                <a:solidFill>
                  <a:srgbClr val="F6C453"/>
                </a:solidFill>
                <a:latin typeface="FreeSans" pitchFamily="34" charset="0"/>
                <a:ea typeface="FreeSans" pitchFamily="34" charset="-122"/>
                <a:cs typeface="FreeSans" pitchFamily="34" charset="-120"/>
              </a:rPr>
              <a:t>2</a:t>
            </a:r>
            <a:pPr algn="ctr" indent="0" marL="0">
              <a:buNone/>
            </a:pPr>
            <a:r>
              <a:rPr lang="en-US" sz="2600" b="1" dirty="0">
                <a:solidFill>
                  <a:srgbClr val="F6C453"/>
                </a:solidFill>
                <a:latin typeface="FreeSans" pitchFamily="34" charset="0"/>
                <a:ea typeface="FreeSans" pitchFamily="34" charset="-122"/>
                <a:cs typeface="FreeSans" pitchFamily="34" charset="-120"/>
              </a:rPr>
              <a:t>CO</a:t>
            </a:r>
            <a:pPr algn="ctr" indent="0" marL="0">
              <a:buNone/>
            </a:pPr>
            <a:r>
              <a:rPr lang="en-US" sz="1600" b="1" baseline="-40000" dirty="0">
                <a:solidFill>
                  <a:srgbClr val="F6C453"/>
                </a:solidFill>
                <a:latin typeface="FreeSans" pitchFamily="34" charset="0"/>
                <a:ea typeface="FreeSans" pitchFamily="34" charset="-122"/>
                <a:cs typeface="FreeSans" pitchFamily="34" charset="-120"/>
              </a:rPr>
              <a:t>3</a:t>
            </a:r>
            <a:pPr algn="ctr" indent="0" marL="0">
              <a:buNone/>
            </a:pPr>
            <a:r>
              <a:rPr lang="en-US" sz="2600" b="1" dirty="0">
                <a:solidFill>
                  <a:srgbClr val="FFFFFF"/>
                </a:solidFill>
                <a:latin typeface="FreeSans" pitchFamily="34" charset="0"/>
                <a:ea typeface="FreeSans" pitchFamily="34" charset="-122"/>
                <a:cs typeface="FreeSans" pitchFamily="34" charset="-120"/>
              </a:rPr>
              <a:t>  +  2HCl   </a:t>
            </a:r>
            <a:pPr algn="ctr" indent="0" marL="0">
              <a:buNone/>
            </a:pPr>
            <a:r>
              <a:rPr lang="en-US" sz="2600" b="1" dirty="0">
                <a:solidFill>
                  <a:srgbClr val="F2994A"/>
                </a:solidFill>
                <a:latin typeface="FreeSans" pitchFamily="34" charset="0"/>
                <a:ea typeface="FreeSans" pitchFamily="34" charset="-122"/>
                <a:cs typeface="FreeSans" pitchFamily="34" charset="-120"/>
              </a:rPr>
              <a:t>⟶</a:t>
            </a:r>
            <a:pPr algn="ctr" indent="0" marL="0">
              <a:buNone/>
            </a:pPr>
            <a:r>
              <a:rPr lang="en-US" sz="2600" b="1" dirty="0">
                <a:solidFill>
                  <a:srgbClr val="FFFFFF"/>
                </a:solidFill>
                <a:latin typeface="FreeSans" pitchFamily="34" charset="0"/>
                <a:ea typeface="FreeSans" pitchFamily="34" charset="-122"/>
                <a:cs typeface="FreeSans" pitchFamily="34" charset="-120"/>
              </a:rPr>
              <a:t>   2NaCl  +  H</a:t>
            </a:r>
            <a:pPr algn="ctr" indent="0" marL="0">
              <a:buNone/>
            </a:pPr>
            <a:r>
              <a:rPr lang="en-US" sz="1600" b="1" baseline="-40000" dirty="0">
                <a:solidFill>
                  <a:srgbClr val="FFFFFF"/>
                </a:solidFill>
                <a:latin typeface="FreeSans" pitchFamily="34" charset="0"/>
                <a:ea typeface="FreeSans" pitchFamily="34" charset="-122"/>
                <a:cs typeface="FreeSans" pitchFamily="34" charset="-120"/>
              </a:rPr>
              <a:t>2</a:t>
            </a:r>
            <a:pPr algn="ctr" indent="0" marL="0">
              <a:buNone/>
            </a:pPr>
            <a:r>
              <a:rPr lang="en-US" sz="2600" b="1" dirty="0">
                <a:solidFill>
                  <a:srgbClr val="FFFFFF"/>
                </a:solidFill>
                <a:latin typeface="FreeSans" pitchFamily="34" charset="0"/>
                <a:ea typeface="FreeSans" pitchFamily="34" charset="-122"/>
                <a:cs typeface="FreeSans" pitchFamily="34" charset="-120"/>
              </a:rPr>
              <a:t>O  +  CO</a:t>
            </a:r>
            <a:pPr algn="ctr" indent="0" marL="0">
              <a:buNone/>
            </a:pPr>
            <a:r>
              <a:rPr lang="en-US" sz="1600" b="1" baseline="-40000" dirty="0">
                <a:solidFill>
                  <a:srgbClr val="FFFFFF"/>
                </a:solidFill>
                <a:latin typeface="FreeSans" pitchFamily="34" charset="0"/>
                <a:ea typeface="FreeSans" pitchFamily="34" charset="-122"/>
                <a:cs typeface="FreeSans" pitchFamily="34" charset="-120"/>
              </a:rPr>
              <a:t>2</a:t>
            </a:r>
            <a:pPr algn="ctr" indent="0" marL="0">
              <a:buNone/>
            </a:pPr>
            <a:r>
              <a:rPr lang="en-US" sz="2600" b="1" dirty="0">
                <a:solidFill>
                  <a:srgbClr val="D62828"/>
                </a:solidFill>
                <a:latin typeface="FreeSans" pitchFamily="34" charset="0"/>
                <a:ea typeface="FreeSans" pitchFamily="34" charset="-122"/>
                <a:cs typeface="FreeSans" pitchFamily="34" charset="-120"/>
              </a:rPr>
              <a:t>↑</a:t>
            </a:r>
            <a:endParaRPr lang="en-US" sz="2600" dirty="0"/>
          </a:p>
        </p:txBody>
      </p:sp>
      <p:sp>
        <p:nvSpPr>
          <p:cNvPr id="8" name="Text 5"/>
          <p:cNvSpPr/>
          <p:nvPr/>
        </p:nvSpPr>
        <p:spPr>
          <a:xfrm>
            <a:off x="548640" y="2514600"/>
            <a:ext cx="11064240" cy="411480"/>
          </a:xfrm>
          <a:prstGeom prst="rect">
            <a:avLst/>
          </a:prstGeom>
          <a:noFill/>
          <a:ln/>
        </p:spPr>
        <p:txBody>
          <a:bodyPr wrap="square" lIns="0" tIns="0" rIns="0" bIns="0" rtlCol="0" anchor="ctr"/>
          <a:lstStyle/>
          <a:p>
            <a:pPr algn="ctr" indent="0" marL="0">
              <a:buNone/>
            </a:pPr>
            <a:r>
              <a:rPr lang="en-US" sz="1250" i="1" dirty="0">
                <a:solidFill>
                  <a:srgbClr val="F6C453"/>
                </a:solidFill>
                <a:latin typeface="FreeSans" pitchFamily="34" charset="0"/>
                <a:ea typeface="FreeSans" pitchFamily="34" charset="-122"/>
                <a:cs typeface="FreeSans" pitchFamily="34" charset="-120"/>
              </a:rPr>
              <a:t>সোডিয়াম কার্বনেট + হাইড্রোক্লোরিক এসিড → সোডিয়াম ক্লোরাইড + পানি + কার্বন ডাই-অক্সাইড</a:t>
            </a:r>
            <a:endParaRPr lang="en-US" sz="1250" dirty="0"/>
          </a:p>
        </p:txBody>
      </p:sp>
      <p:sp>
        <p:nvSpPr>
          <p:cNvPr id="9" name="Shape 6"/>
          <p:cNvSpPr/>
          <p:nvPr/>
        </p:nvSpPr>
        <p:spPr>
          <a:xfrm>
            <a:off x="548640" y="3246120"/>
            <a:ext cx="3566160" cy="2468880"/>
          </a:xfrm>
          <a:prstGeom prst="roundRect">
            <a:avLst>
              <a:gd name="adj" fmla="val 3704"/>
            </a:avLst>
          </a:prstGeom>
          <a:solidFill>
            <a:srgbClr val="FFFFFF"/>
          </a:solidFill>
          <a:ln w="12700">
            <a:solidFill>
              <a:srgbClr val="F2994A"/>
            </a:solidFill>
            <a:prstDash val="solid"/>
          </a:ln>
        </p:spPr>
      </p:sp>
      <p:sp>
        <p:nvSpPr>
          <p:cNvPr id="10" name="Shape 7"/>
          <p:cNvSpPr/>
          <p:nvPr/>
        </p:nvSpPr>
        <p:spPr>
          <a:xfrm>
            <a:off x="777240" y="3474720"/>
            <a:ext cx="502920" cy="502920"/>
          </a:xfrm>
          <a:prstGeom prst="ellipse">
            <a:avLst/>
          </a:prstGeom>
          <a:solidFill>
            <a:srgbClr val="B33A0F"/>
          </a:solidFill>
          <a:ln/>
        </p:spPr>
      </p:sp>
      <p:pic>
        <p:nvPicPr>
          <p:cNvPr id="11" name="Image 1" descr="/home/claude/titration/icon_balance.png">    </p:cNvPr>
          <p:cNvPicPr>
            <a:picLocks noChangeAspect="1"/>
          </p:cNvPicPr>
          <p:nvPr/>
        </p:nvPicPr>
        <p:blipFill>
          <a:blip r:embed="rId2"/>
          <a:stretch>
            <a:fillRect/>
          </a:stretch>
        </p:blipFill>
        <p:spPr>
          <a:xfrm>
            <a:off x="887882" y="3585362"/>
            <a:ext cx="281635" cy="281635"/>
          </a:xfrm>
          <a:prstGeom prst="rect">
            <a:avLst/>
          </a:prstGeom>
        </p:spPr>
      </p:pic>
      <p:sp>
        <p:nvSpPr>
          <p:cNvPr id="12" name="Text 8"/>
          <p:cNvSpPr/>
          <p:nvPr/>
        </p:nvSpPr>
        <p:spPr>
          <a:xfrm>
            <a:off x="777240" y="4069080"/>
            <a:ext cx="3108960" cy="365760"/>
          </a:xfrm>
          <a:prstGeom prst="rect">
            <a:avLst/>
          </a:prstGeom>
          <a:noFill/>
          <a:ln/>
        </p:spPr>
        <p:txBody>
          <a:bodyPr wrap="square" lIns="0" tIns="0" rIns="0" bIns="0" rtlCol="0" anchor="ctr"/>
          <a:lstStyle/>
          <a:p>
            <a:pPr indent="0" marL="0">
              <a:buNone/>
            </a:pPr>
            <a:r>
              <a:rPr lang="en-US" sz="1450" b="1" dirty="0">
                <a:solidFill>
                  <a:srgbClr val="B33A0F"/>
                </a:solidFill>
                <a:latin typeface="FreeSans" pitchFamily="34" charset="0"/>
                <a:ea typeface="FreeSans" pitchFamily="34" charset="-122"/>
                <a:cs typeface="FreeSans" pitchFamily="34" charset="-120"/>
              </a:rPr>
              <a:t>মোল অনুপাত</a:t>
            </a:r>
            <a:endParaRPr lang="en-US" sz="1450" dirty="0"/>
          </a:p>
        </p:txBody>
      </p:sp>
      <p:sp>
        <p:nvSpPr>
          <p:cNvPr id="13" name="Text 9"/>
          <p:cNvSpPr/>
          <p:nvPr/>
        </p:nvSpPr>
        <p:spPr>
          <a:xfrm>
            <a:off x="777240" y="4434840"/>
            <a:ext cx="3108960" cy="1188720"/>
          </a:xfrm>
          <a:prstGeom prst="rect">
            <a:avLst/>
          </a:prstGeom>
          <a:noFill/>
          <a:ln/>
        </p:spPr>
        <p:txBody>
          <a:bodyPr wrap="square" lIns="0" tIns="0" rIns="0" bIns="0" rtlCol="0" anchor="ctr"/>
          <a:lstStyle/>
          <a:p>
            <a:pPr indent="0" marL="0">
              <a:lnSpc>
                <a:spcPts val="1700"/>
              </a:lnSpc>
              <a:buNone/>
            </a:pPr>
            <a:r>
              <a:rPr lang="en-US" sz="1200" dirty="0">
                <a:solidFill>
                  <a:srgbClr val="3A2317"/>
                </a:solidFill>
                <a:latin typeface="FreeSans" pitchFamily="34" charset="0"/>
                <a:ea typeface="FreeSans" pitchFamily="34" charset="-122"/>
                <a:cs typeface="FreeSans" pitchFamily="34" charset="-120"/>
              </a:rPr>
              <a:t>১ মোল Na₂CO₃ : ২ মোল HCl</a:t>
            </a:r>
            <a:endParaRPr lang="en-US" sz="1200" dirty="0"/>
          </a:p>
          <a:p>
            <a:pPr indent="0" marL="0">
              <a:lnSpc>
                <a:spcPts val="1700"/>
              </a:lnSpc>
              <a:buNone/>
            </a:pPr>
            <a:r>
              <a:rPr lang="en-US" sz="1200" dirty="0">
                <a:solidFill>
                  <a:srgbClr val="3A2317"/>
                </a:solidFill>
                <a:latin typeface="FreeSans" pitchFamily="34" charset="0"/>
                <a:ea typeface="FreeSans" pitchFamily="34" charset="-122"/>
                <a:cs typeface="FreeSans" pitchFamily="34" charset="-120"/>
              </a:rPr>
              <a:t>(1 : 2 stoichiometry)</a:t>
            </a:r>
            <a:endParaRPr lang="en-US" sz="1200" dirty="0"/>
          </a:p>
        </p:txBody>
      </p:sp>
      <p:sp>
        <p:nvSpPr>
          <p:cNvPr id="14" name="Shape 10"/>
          <p:cNvSpPr/>
          <p:nvPr/>
        </p:nvSpPr>
        <p:spPr>
          <a:xfrm>
            <a:off x="4325112" y="3246120"/>
            <a:ext cx="3566160" cy="2468880"/>
          </a:xfrm>
          <a:prstGeom prst="roundRect">
            <a:avLst>
              <a:gd name="adj" fmla="val 3704"/>
            </a:avLst>
          </a:prstGeom>
          <a:solidFill>
            <a:srgbClr val="FFFFFF"/>
          </a:solidFill>
          <a:ln w="12700">
            <a:solidFill>
              <a:srgbClr val="F2994A"/>
            </a:solidFill>
            <a:prstDash val="solid"/>
          </a:ln>
        </p:spPr>
      </p:sp>
      <p:sp>
        <p:nvSpPr>
          <p:cNvPr id="15" name="Shape 11"/>
          <p:cNvSpPr/>
          <p:nvPr/>
        </p:nvSpPr>
        <p:spPr>
          <a:xfrm>
            <a:off x="4553712" y="3474720"/>
            <a:ext cx="502920" cy="502920"/>
          </a:xfrm>
          <a:prstGeom prst="ellipse">
            <a:avLst/>
          </a:prstGeom>
          <a:solidFill>
            <a:srgbClr val="D62828"/>
          </a:solidFill>
          <a:ln/>
        </p:spPr>
      </p:sp>
      <p:pic>
        <p:nvPicPr>
          <p:cNvPr id="16" name="Image 2" descr="/home/claude/titration/icon_vial.png">    </p:cNvPr>
          <p:cNvPicPr>
            <a:picLocks noChangeAspect="1"/>
          </p:cNvPicPr>
          <p:nvPr/>
        </p:nvPicPr>
        <p:blipFill>
          <a:blip r:embed="rId3"/>
          <a:stretch>
            <a:fillRect/>
          </a:stretch>
        </p:blipFill>
        <p:spPr>
          <a:xfrm>
            <a:off x="4664354" y="3585362"/>
            <a:ext cx="281635" cy="281635"/>
          </a:xfrm>
          <a:prstGeom prst="rect">
            <a:avLst/>
          </a:prstGeom>
        </p:spPr>
      </p:pic>
      <p:sp>
        <p:nvSpPr>
          <p:cNvPr id="17" name="Text 12"/>
          <p:cNvSpPr/>
          <p:nvPr/>
        </p:nvSpPr>
        <p:spPr>
          <a:xfrm>
            <a:off x="4553712" y="4069080"/>
            <a:ext cx="3108960" cy="365760"/>
          </a:xfrm>
          <a:prstGeom prst="rect">
            <a:avLst/>
          </a:prstGeom>
          <a:noFill/>
          <a:ln/>
        </p:spPr>
        <p:txBody>
          <a:bodyPr wrap="square" lIns="0" tIns="0" rIns="0" bIns="0" rtlCol="0" anchor="ctr"/>
          <a:lstStyle/>
          <a:p>
            <a:pPr indent="0" marL="0">
              <a:buNone/>
            </a:pPr>
            <a:r>
              <a:rPr lang="en-US" sz="1450" b="1" dirty="0">
                <a:solidFill>
                  <a:srgbClr val="B33A0F"/>
                </a:solidFill>
                <a:latin typeface="FreeSans" pitchFamily="34" charset="0"/>
                <a:ea typeface="FreeSans" pitchFamily="34" charset="-122"/>
                <a:cs typeface="FreeSans" pitchFamily="34" charset="-120"/>
              </a:rPr>
              <a:t>দ্বি-ক্ষারীয় লবণ</a:t>
            </a:r>
            <a:endParaRPr lang="en-US" sz="1450" dirty="0"/>
          </a:p>
        </p:txBody>
      </p:sp>
      <p:sp>
        <p:nvSpPr>
          <p:cNvPr id="18" name="Text 13"/>
          <p:cNvSpPr/>
          <p:nvPr/>
        </p:nvSpPr>
        <p:spPr>
          <a:xfrm>
            <a:off x="4553712" y="4434840"/>
            <a:ext cx="3108960" cy="1188720"/>
          </a:xfrm>
          <a:prstGeom prst="rect">
            <a:avLst/>
          </a:prstGeom>
          <a:noFill/>
          <a:ln/>
        </p:spPr>
        <p:txBody>
          <a:bodyPr wrap="square" lIns="0" tIns="0" rIns="0" bIns="0" rtlCol="0" anchor="ctr"/>
          <a:lstStyle/>
          <a:p>
            <a:pPr indent="0" marL="0">
              <a:lnSpc>
                <a:spcPts val="1700"/>
              </a:lnSpc>
              <a:buNone/>
            </a:pPr>
            <a:r>
              <a:rPr lang="en-US" sz="1200" dirty="0">
                <a:solidFill>
                  <a:srgbClr val="3A2317"/>
                </a:solidFill>
                <a:latin typeface="FreeSans" pitchFamily="34" charset="0"/>
                <a:ea typeface="FreeSans" pitchFamily="34" charset="-122"/>
                <a:cs typeface="FreeSans" pitchFamily="34" charset="-120"/>
              </a:rPr>
              <a:t>Na₂CO₃ একটি দ্বি-অম্লীয় ক্ষার হওয়ায় HCl-এর সাথে ১:২ অনুপাতে বিক্রিয়া করে</a:t>
            </a:r>
            <a:endParaRPr lang="en-US" sz="1200" dirty="0"/>
          </a:p>
        </p:txBody>
      </p:sp>
      <p:sp>
        <p:nvSpPr>
          <p:cNvPr id="19" name="Shape 14"/>
          <p:cNvSpPr/>
          <p:nvPr/>
        </p:nvSpPr>
        <p:spPr>
          <a:xfrm>
            <a:off x="8101584" y="3246120"/>
            <a:ext cx="3566160" cy="2468880"/>
          </a:xfrm>
          <a:prstGeom prst="roundRect">
            <a:avLst>
              <a:gd name="adj" fmla="val 3704"/>
            </a:avLst>
          </a:prstGeom>
          <a:solidFill>
            <a:srgbClr val="FFFFFF"/>
          </a:solidFill>
          <a:ln w="12700">
            <a:solidFill>
              <a:srgbClr val="F2994A"/>
            </a:solidFill>
            <a:prstDash val="solid"/>
          </a:ln>
        </p:spPr>
      </p:sp>
      <p:sp>
        <p:nvSpPr>
          <p:cNvPr id="20" name="Shape 15"/>
          <p:cNvSpPr/>
          <p:nvPr/>
        </p:nvSpPr>
        <p:spPr>
          <a:xfrm>
            <a:off x="8330184" y="3474720"/>
            <a:ext cx="502920" cy="502920"/>
          </a:xfrm>
          <a:prstGeom prst="ellipse">
            <a:avLst/>
          </a:prstGeom>
          <a:solidFill>
            <a:srgbClr val="B33A0F"/>
          </a:solidFill>
          <a:ln/>
        </p:spPr>
      </p:sp>
      <p:pic>
        <p:nvPicPr>
          <p:cNvPr id="21" name="Image 3" descr="/home/claude/titration/icon_waterdrop.png">    </p:cNvPr>
          <p:cNvPicPr>
            <a:picLocks noChangeAspect="1"/>
          </p:cNvPicPr>
          <p:nvPr/>
        </p:nvPicPr>
        <p:blipFill>
          <a:blip r:embed="rId4"/>
          <a:stretch>
            <a:fillRect/>
          </a:stretch>
        </p:blipFill>
        <p:spPr>
          <a:xfrm>
            <a:off x="8440826" y="3585362"/>
            <a:ext cx="281635" cy="281635"/>
          </a:xfrm>
          <a:prstGeom prst="rect">
            <a:avLst/>
          </a:prstGeom>
        </p:spPr>
      </p:pic>
      <p:sp>
        <p:nvSpPr>
          <p:cNvPr id="22" name="Text 16"/>
          <p:cNvSpPr/>
          <p:nvPr/>
        </p:nvSpPr>
        <p:spPr>
          <a:xfrm>
            <a:off x="8330184" y="4069080"/>
            <a:ext cx="3108960" cy="365760"/>
          </a:xfrm>
          <a:prstGeom prst="rect">
            <a:avLst/>
          </a:prstGeom>
          <a:noFill/>
          <a:ln/>
        </p:spPr>
        <p:txBody>
          <a:bodyPr wrap="square" lIns="0" tIns="0" rIns="0" bIns="0" rtlCol="0" anchor="ctr"/>
          <a:lstStyle/>
          <a:p>
            <a:pPr indent="0" marL="0">
              <a:buNone/>
            </a:pPr>
            <a:r>
              <a:rPr lang="en-US" sz="1450" b="1" dirty="0">
                <a:solidFill>
                  <a:srgbClr val="B33A0F"/>
                </a:solidFill>
                <a:latin typeface="FreeSans" pitchFamily="34" charset="0"/>
                <a:ea typeface="FreeSans" pitchFamily="34" charset="-122"/>
                <a:cs typeface="FreeSans" pitchFamily="34" charset="-120"/>
              </a:rPr>
              <a:t>CO₂ নির্গমন</a:t>
            </a:r>
            <a:endParaRPr lang="en-US" sz="1450" dirty="0"/>
          </a:p>
        </p:txBody>
      </p:sp>
      <p:sp>
        <p:nvSpPr>
          <p:cNvPr id="23" name="Text 17"/>
          <p:cNvSpPr/>
          <p:nvPr/>
        </p:nvSpPr>
        <p:spPr>
          <a:xfrm>
            <a:off x="8330184" y="4434840"/>
            <a:ext cx="3108960" cy="1188720"/>
          </a:xfrm>
          <a:prstGeom prst="rect">
            <a:avLst/>
          </a:prstGeom>
          <a:noFill/>
          <a:ln/>
        </p:spPr>
        <p:txBody>
          <a:bodyPr wrap="square" lIns="0" tIns="0" rIns="0" bIns="0" rtlCol="0" anchor="ctr"/>
          <a:lstStyle/>
          <a:p>
            <a:pPr indent="0" marL="0">
              <a:lnSpc>
                <a:spcPts val="1700"/>
              </a:lnSpc>
              <a:buNone/>
            </a:pPr>
            <a:r>
              <a:rPr lang="en-US" sz="1200" dirty="0">
                <a:solidFill>
                  <a:srgbClr val="3A2317"/>
                </a:solidFill>
                <a:latin typeface="FreeSans" pitchFamily="34" charset="0"/>
                <a:ea typeface="FreeSans" pitchFamily="34" charset="-122"/>
                <a:cs typeface="FreeSans" pitchFamily="34" charset="-120"/>
              </a:rPr>
              <a:t>বিক্রিয়া শেষে CO₂ গ্যাস বুদবুদ আকারে নির্গত হয় — এটি সম্পূর্ণ বিক্রিয়ার প্রমাণ</a:t>
            </a:r>
            <a:endParaRPr lang="en-US" sz="1200" dirty="0"/>
          </a:p>
        </p:txBody>
      </p:sp>
      <p:sp>
        <p:nvSpPr>
          <p:cNvPr id="25" name="Text 18"/>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26" name="Text 19"/>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4 / 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6ED"/>
        </a:solidFill>
      </p:bgPr>
    </p:bg>
    <p:spTree>
      <p:nvGrpSpPr>
        <p:cNvPr id="1" name=""/>
        <p:cNvGrpSpPr/>
        <p:nvPr/>
      </p:nvGrpSpPr>
      <p:grpSpPr>
        <a:xfrm>
          <a:off x="0" y="0"/>
          <a:ext cx="0" cy="0"/>
          <a:chOff x="0" y="0"/>
          <a:chExt cx="0" cy="0"/>
        </a:xfrm>
      </p:grpSpPr>
      <p:sp>
        <p:nvSpPr>
          <p:cNvPr id="2" name="Shape 0"/>
          <p:cNvSpPr/>
          <p:nvPr/>
        </p:nvSpPr>
        <p:spPr>
          <a:xfrm>
            <a:off x="548640" y="457200"/>
            <a:ext cx="594360" cy="594360"/>
          </a:xfrm>
          <a:prstGeom prst="ellipse">
            <a:avLst/>
          </a:prstGeom>
          <a:solidFill>
            <a:srgbClr val="B33A0F"/>
          </a:solidFill>
          <a:ln/>
        </p:spPr>
      </p:sp>
      <p:pic>
        <p:nvPicPr>
          <p:cNvPr id="3" name="Image 0" descr="/home/claude/titration/icon_eye.png">    </p:cNvPr>
          <p:cNvPicPr>
            <a:picLocks noChangeAspect="1"/>
          </p:cNvPicPr>
          <p:nvPr/>
        </p:nvPicPr>
        <p:blipFill>
          <a:blip r:embed="rId1"/>
          <a:stretch>
            <a:fillRect/>
          </a:stretch>
        </p:blipFill>
        <p:spPr>
          <a:xfrm>
            <a:off x="679399" y="587959"/>
            <a:ext cx="332842" cy="332842"/>
          </a:xfrm>
          <a:prstGeom prst="rect">
            <a:avLst/>
          </a:prstGeom>
        </p:spPr>
      </p:pic>
      <p:sp>
        <p:nvSpPr>
          <p:cNvPr id="4" name="Text 1"/>
          <p:cNvSpPr/>
          <p:nvPr/>
        </p:nvSpPr>
        <p:spPr>
          <a:xfrm>
            <a:off x="1325880" y="402336"/>
            <a:ext cx="8686800" cy="457200"/>
          </a:xfrm>
          <a:prstGeom prst="rect">
            <a:avLst/>
          </a:prstGeom>
          <a:noFill/>
          <a:ln/>
        </p:spPr>
        <p:txBody>
          <a:bodyPr wrap="square" lIns="0" tIns="0" rIns="0" bIns="0" rtlCol="0" anchor="ctr"/>
          <a:lstStyle/>
          <a:p>
            <a:pPr indent="0" marL="0">
              <a:buNone/>
            </a:pPr>
            <a:r>
              <a:rPr lang="en-US" sz="2600" b="1" dirty="0">
                <a:solidFill>
                  <a:srgbClr val="3A2317"/>
                </a:solidFill>
                <a:latin typeface="FreeSans" pitchFamily="34" charset="0"/>
                <a:ea typeface="FreeSans" pitchFamily="34" charset="-122"/>
                <a:cs typeface="FreeSans" pitchFamily="34" charset="-120"/>
              </a:rPr>
              <a:t>কেন মিথাইল অরেঞ্জ নির্দেশক?</a:t>
            </a:r>
            <a:endParaRPr lang="en-US" sz="2600" dirty="0"/>
          </a:p>
        </p:txBody>
      </p:sp>
      <p:sp>
        <p:nvSpPr>
          <p:cNvPr id="5" name="Text 2"/>
          <p:cNvSpPr/>
          <p:nvPr/>
        </p:nvSpPr>
        <p:spPr>
          <a:xfrm>
            <a:off x="1325880" y="804672"/>
            <a:ext cx="8686800" cy="274320"/>
          </a:xfrm>
          <a:prstGeom prst="rect">
            <a:avLst/>
          </a:prstGeom>
          <a:noFill/>
          <a:ln/>
        </p:spPr>
        <p:txBody>
          <a:bodyPr wrap="square" lIns="0" tIns="0" rIns="0" bIns="0" rtlCol="0" anchor="ctr"/>
          <a:lstStyle/>
          <a:p>
            <a:pPr indent="0" marL="0">
              <a:buNone/>
            </a:pPr>
            <a:r>
              <a:rPr lang="en-US" sz="1300" i="1" dirty="0">
                <a:solidFill>
                  <a:srgbClr val="6B5C52"/>
                </a:solidFill>
                <a:latin typeface="FreeSans" pitchFamily="34" charset="0"/>
                <a:ea typeface="FreeSans" pitchFamily="34" charset="-122"/>
                <a:cs typeface="FreeSans" pitchFamily="34" charset="-120"/>
              </a:rPr>
              <a:t>Why Methyl Orange Indicator?</a:t>
            </a:r>
            <a:endParaRPr lang="en-US" sz="1300" dirty="0"/>
          </a:p>
        </p:txBody>
      </p:sp>
      <p:sp>
        <p:nvSpPr>
          <p:cNvPr id="6" name="Text 3"/>
          <p:cNvSpPr/>
          <p:nvPr/>
        </p:nvSpPr>
        <p:spPr>
          <a:xfrm>
            <a:off x="548640" y="1554480"/>
            <a:ext cx="7315200" cy="320040"/>
          </a:xfrm>
          <a:prstGeom prst="rect">
            <a:avLst/>
          </a:prstGeom>
          <a:noFill/>
          <a:ln/>
        </p:spPr>
        <p:txBody>
          <a:bodyPr wrap="square" lIns="0" tIns="0" rIns="0" bIns="0" rtlCol="0" anchor="ctr"/>
          <a:lstStyle/>
          <a:p>
            <a:pPr indent="0" marL="0">
              <a:buNone/>
            </a:pPr>
            <a:r>
              <a:rPr lang="en-US" sz="1400" b="1" dirty="0">
                <a:solidFill>
                  <a:srgbClr val="3A2317"/>
                </a:solidFill>
                <a:latin typeface="FreeSans" pitchFamily="34" charset="0"/>
                <a:ea typeface="FreeSans" pitchFamily="34" charset="-122"/>
                <a:cs typeface="FreeSans" pitchFamily="34" charset="-120"/>
              </a:rPr>
              <a:t>বর্ণ পরিবর্তনের যাত্রা (pH ৩.১ – ৪.৪)</a:t>
            </a:r>
            <a:endParaRPr lang="en-US" sz="1400" dirty="0"/>
          </a:p>
        </p:txBody>
      </p:sp>
      <p:sp>
        <p:nvSpPr>
          <p:cNvPr id="7" name="Shape 4"/>
          <p:cNvSpPr/>
          <p:nvPr/>
        </p:nvSpPr>
        <p:spPr>
          <a:xfrm>
            <a:off x="548640" y="2011680"/>
            <a:ext cx="3566160" cy="1600200"/>
          </a:xfrm>
          <a:prstGeom prst="roundRect">
            <a:avLst>
              <a:gd name="adj" fmla="val 5714"/>
            </a:avLst>
          </a:prstGeom>
          <a:solidFill>
            <a:srgbClr val="F6C453"/>
          </a:solidFill>
          <a:ln/>
        </p:spPr>
      </p:sp>
      <p:sp>
        <p:nvSpPr>
          <p:cNvPr id="8" name="Text 5"/>
          <p:cNvSpPr/>
          <p:nvPr/>
        </p:nvSpPr>
        <p:spPr>
          <a:xfrm>
            <a:off x="548640" y="2148840"/>
            <a:ext cx="3566160" cy="411480"/>
          </a:xfrm>
          <a:prstGeom prst="rect">
            <a:avLst/>
          </a:prstGeom>
          <a:noFill/>
          <a:ln/>
        </p:spPr>
        <p:txBody>
          <a:bodyPr wrap="square" lIns="0" tIns="0" rIns="0" bIns="0" rtlCol="0" anchor="ctr"/>
          <a:lstStyle/>
          <a:p>
            <a:pPr algn="ctr" indent="0" marL="0">
              <a:buNone/>
            </a:pPr>
            <a:r>
              <a:rPr lang="en-US" sz="1800" b="1" dirty="0">
                <a:solidFill>
                  <a:srgbClr val="3A2317"/>
                </a:solidFill>
                <a:latin typeface="FreeSans" pitchFamily="34" charset="0"/>
                <a:ea typeface="FreeSans" pitchFamily="34" charset="-122"/>
                <a:cs typeface="FreeSans" pitchFamily="34" charset="-120"/>
              </a:rPr>
              <a:t>হলুদ</a:t>
            </a:r>
            <a:endParaRPr lang="en-US" sz="1800" dirty="0"/>
          </a:p>
        </p:txBody>
      </p:sp>
      <p:sp>
        <p:nvSpPr>
          <p:cNvPr id="9" name="Text 6"/>
          <p:cNvSpPr/>
          <p:nvPr/>
        </p:nvSpPr>
        <p:spPr>
          <a:xfrm>
            <a:off x="548640" y="2578608"/>
            <a:ext cx="3566160" cy="320040"/>
          </a:xfrm>
          <a:prstGeom prst="rect">
            <a:avLst/>
          </a:prstGeom>
          <a:noFill/>
          <a:ln/>
        </p:spPr>
        <p:txBody>
          <a:bodyPr wrap="square" lIns="0" tIns="0" rIns="0" bIns="0" rtlCol="0" anchor="ctr"/>
          <a:lstStyle/>
          <a:p>
            <a:pPr algn="ctr" indent="0" marL="0">
              <a:buNone/>
            </a:pPr>
            <a:r>
              <a:rPr lang="en-US" sz="1300" dirty="0">
                <a:solidFill>
                  <a:srgbClr val="3A2317"/>
                </a:solidFill>
                <a:latin typeface="FreeSans" pitchFamily="34" charset="0"/>
                <a:ea typeface="FreeSans" pitchFamily="34" charset="-122"/>
                <a:cs typeface="FreeSans" pitchFamily="34" charset="-120"/>
              </a:rPr>
              <a:t>ক্ষারীয় (base)</a:t>
            </a:r>
            <a:endParaRPr lang="en-US" sz="1300" dirty="0"/>
          </a:p>
        </p:txBody>
      </p:sp>
      <p:sp>
        <p:nvSpPr>
          <p:cNvPr id="10" name="Text 7"/>
          <p:cNvSpPr/>
          <p:nvPr/>
        </p:nvSpPr>
        <p:spPr>
          <a:xfrm>
            <a:off x="548640" y="2926080"/>
            <a:ext cx="3566160" cy="320040"/>
          </a:xfrm>
          <a:prstGeom prst="rect">
            <a:avLst/>
          </a:prstGeom>
          <a:noFill/>
          <a:ln/>
        </p:spPr>
        <p:txBody>
          <a:bodyPr wrap="square" lIns="0" tIns="0" rIns="0" bIns="0" rtlCol="0" anchor="ctr"/>
          <a:lstStyle/>
          <a:p>
            <a:pPr algn="ctr" indent="0" marL="0">
              <a:buNone/>
            </a:pPr>
            <a:r>
              <a:rPr lang="en-US" sz="1150" i="1" dirty="0">
                <a:solidFill>
                  <a:srgbClr val="6B5C52"/>
                </a:solidFill>
                <a:latin typeface="FreeSans" pitchFamily="34" charset="0"/>
                <a:ea typeface="FreeSans" pitchFamily="34" charset="-122"/>
                <a:cs typeface="FreeSans" pitchFamily="34" charset="-120"/>
              </a:rPr>
              <a:t>pH &gt; 4.4</a:t>
            </a:r>
            <a:endParaRPr lang="en-US" sz="1150" dirty="0"/>
          </a:p>
        </p:txBody>
      </p:sp>
      <p:sp>
        <p:nvSpPr>
          <p:cNvPr id="11" name="Text 8"/>
          <p:cNvSpPr/>
          <p:nvPr/>
        </p:nvSpPr>
        <p:spPr>
          <a:xfrm>
            <a:off x="4069080" y="2377440"/>
            <a:ext cx="457200" cy="548640"/>
          </a:xfrm>
          <a:prstGeom prst="rect">
            <a:avLst/>
          </a:prstGeom>
          <a:noFill/>
          <a:ln/>
        </p:spPr>
        <p:txBody>
          <a:bodyPr wrap="square" lIns="0" tIns="0" rIns="0" bIns="0" rtlCol="0" anchor="ctr"/>
          <a:lstStyle/>
          <a:p>
            <a:pPr algn="ctr" indent="0" marL="0">
              <a:buNone/>
            </a:pPr>
            <a:r>
              <a:rPr lang="en-US" sz="2400" b="1" dirty="0">
                <a:solidFill>
                  <a:srgbClr val="3A2317"/>
                </a:solidFill>
                <a:latin typeface="FreeSans" pitchFamily="34" charset="0"/>
                <a:ea typeface="FreeSans" pitchFamily="34" charset="-122"/>
                <a:cs typeface="FreeSans" pitchFamily="34" charset="-120"/>
              </a:rPr>
              <a:t>→</a:t>
            </a:r>
            <a:endParaRPr lang="en-US" sz="2400" dirty="0"/>
          </a:p>
        </p:txBody>
      </p:sp>
      <p:sp>
        <p:nvSpPr>
          <p:cNvPr id="12" name="Shape 9"/>
          <p:cNvSpPr/>
          <p:nvPr/>
        </p:nvSpPr>
        <p:spPr>
          <a:xfrm>
            <a:off x="4325112" y="2011680"/>
            <a:ext cx="3566160" cy="1600200"/>
          </a:xfrm>
          <a:prstGeom prst="roundRect">
            <a:avLst>
              <a:gd name="adj" fmla="val 5714"/>
            </a:avLst>
          </a:prstGeom>
          <a:solidFill>
            <a:srgbClr val="F2994A"/>
          </a:solidFill>
          <a:ln/>
        </p:spPr>
      </p:sp>
      <p:sp>
        <p:nvSpPr>
          <p:cNvPr id="13" name="Text 10"/>
          <p:cNvSpPr/>
          <p:nvPr/>
        </p:nvSpPr>
        <p:spPr>
          <a:xfrm>
            <a:off x="4325112" y="2148840"/>
            <a:ext cx="3566160" cy="411480"/>
          </a:xfrm>
          <a:prstGeom prst="rect">
            <a:avLst/>
          </a:prstGeom>
          <a:noFill/>
          <a:ln/>
        </p:spPr>
        <p:txBody>
          <a:bodyPr wrap="square" lIns="0" tIns="0" rIns="0" bIns="0" rtlCol="0" anchor="ctr"/>
          <a:lstStyle/>
          <a:p>
            <a:pPr algn="ctr" indent="0" marL="0">
              <a:buNone/>
            </a:pPr>
            <a:r>
              <a:rPr lang="en-US" sz="1800" b="1" dirty="0">
                <a:solidFill>
                  <a:srgbClr val="3A2317"/>
                </a:solidFill>
                <a:latin typeface="FreeSans" pitchFamily="34" charset="0"/>
                <a:ea typeface="FreeSans" pitchFamily="34" charset="-122"/>
                <a:cs typeface="FreeSans" pitchFamily="34" charset="-120"/>
              </a:rPr>
              <a:t>কমলা</a:t>
            </a:r>
            <a:endParaRPr lang="en-US" sz="1800" dirty="0"/>
          </a:p>
        </p:txBody>
      </p:sp>
      <p:sp>
        <p:nvSpPr>
          <p:cNvPr id="14" name="Text 11"/>
          <p:cNvSpPr/>
          <p:nvPr/>
        </p:nvSpPr>
        <p:spPr>
          <a:xfrm>
            <a:off x="4325112" y="2578608"/>
            <a:ext cx="3566160" cy="320040"/>
          </a:xfrm>
          <a:prstGeom prst="rect">
            <a:avLst/>
          </a:prstGeom>
          <a:noFill/>
          <a:ln/>
        </p:spPr>
        <p:txBody>
          <a:bodyPr wrap="square" lIns="0" tIns="0" rIns="0" bIns="0" rtlCol="0" anchor="ctr"/>
          <a:lstStyle/>
          <a:p>
            <a:pPr algn="ctr" indent="0" marL="0">
              <a:buNone/>
            </a:pPr>
            <a:r>
              <a:rPr lang="en-US" sz="1300" dirty="0">
                <a:solidFill>
                  <a:srgbClr val="3A2317"/>
                </a:solidFill>
                <a:latin typeface="FreeSans" pitchFamily="34" charset="0"/>
                <a:ea typeface="FreeSans" pitchFamily="34" charset="-122"/>
                <a:cs typeface="FreeSans" pitchFamily="34" charset="-120"/>
              </a:rPr>
              <a:t>সমাপ্তি বিন্দু</a:t>
            </a:r>
            <a:endParaRPr lang="en-US" sz="1300" dirty="0"/>
          </a:p>
        </p:txBody>
      </p:sp>
      <p:sp>
        <p:nvSpPr>
          <p:cNvPr id="15" name="Text 12"/>
          <p:cNvSpPr/>
          <p:nvPr/>
        </p:nvSpPr>
        <p:spPr>
          <a:xfrm>
            <a:off x="4325112" y="2926080"/>
            <a:ext cx="3566160" cy="320040"/>
          </a:xfrm>
          <a:prstGeom prst="rect">
            <a:avLst/>
          </a:prstGeom>
          <a:noFill/>
          <a:ln/>
        </p:spPr>
        <p:txBody>
          <a:bodyPr wrap="square" lIns="0" tIns="0" rIns="0" bIns="0" rtlCol="0" anchor="ctr"/>
          <a:lstStyle/>
          <a:p>
            <a:pPr algn="ctr" indent="0" marL="0">
              <a:buNone/>
            </a:pPr>
            <a:r>
              <a:rPr lang="en-US" sz="1150" i="1" dirty="0">
                <a:solidFill>
                  <a:srgbClr val="6B5C52"/>
                </a:solidFill>
                <a:latin typeface="FreeSans" pitchFamily="34" charset="0"/>
                <a:ea typeface="FreeSans" pitchFamily="34" charset="-122"/>
                <a:cs typeface="FreeSans" pitchFamily="34" charset="-120"/>
              </a:rPr>
              <a:t>pH ≈ 3.7</a:t>
            </a:r>
            <a:endParaRPr lang="en-US" sz="1150" dirty="0"/>
          </a:p>
        </p:txBody>
      </p:sp>
      <p:sp>
        <p:nvSpPr>
          <p:cNvPr id="16" name="Text 13"/>
          <p:cNvSpPr/>
          <p:nvPr/>
        </p:nvSpPr>
        <p:spPr>
          <a:xfrm>
            <a:off x="7845552" y="2377440"/>
            <a:ext cx="457200" cy="548640"/>
          </a:xfrm>
          <a:prstGeom prst="rect">
            <a:avLst/>
          </a:prstGeom>
          <a:noFill/>
          <a:ln/>
        </p:spPr>
        <p:txBody>
          <a:bodyPr wrap="square" lIns="0" tIns="0" rIns="0" bIns="0" rtlCol="0" anchor="ctr"/>
          <a:lstStyle/>
          <a:p>
            <a:pPr algn="ctr" indent="0" marL="0">
              <a:buNone/>
            </a:pPr>
            <a:r>
              <a:rPr lang="en-US" sz="2400" b="1" dirty="0">
                <a:solidFill>
                  <a:srgbClr val="3A2317"/>
                </a:solidFill>
                <a:latin typeface="FreeSans" pitchFamily="34" charset="0"/>
                <a:ea typeface="FreeSans" pitchFamily="34" charset="-122"/>
                <a:cs typeface="FreeSans" pitchFamily="34" charset="-120"/>
              </a:rPr>
              <a:t>→</a:t>
            </a:r>
            <a:endParaRPr lang="en-US" sz="2400" dirty="0"/>
          </a:p>
        </p:txBody>
      </p:sp>
      <p:sp>
        <p:nvSpPr>
          <p:cNvPr id="17" name="Shape 14"/>
          <p:cNvSpPr/>
          <p:nvPr/>
        </p:nvSpPr>
        <p:spPr>
          <a:xfrm>
            <a:off x="8101584" y="2011680"/>
            <a:ext cx="3566160" cy="1600200"/>
          </a:xfrm>
          <a:prstGeom prst="roundRect">
            <a:avLst>
              <a:gd name="adj" fmla="val 5714"/>
            </a:avLst>
          </a:prstGeom>
          <a:solidFill>
            <a:srgbClr val="D62828"/>
          </a:solidFill>
          <a:ln/>
        </p:spPr>
      </p:sp>
      <p:sp>
        <p:nvSpPr>
          <p:cNvPr id="18" name="Text 15"/>
          <p:cNvSpPr/>
          <p:nvPr/>
        </p:nvSpPr>
        <p:spPr>
          <a:xfrm>
            <a:off x="8101584" y="2148840"/>
            <a:ext cx="3566160"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FreeSans" pitchFamily="34" charset="0"/>
                <a:ea typeface="FreeSans" pitchFamily="34" charset="-122"/>
                <a:cs typeface="FreeSans" pitchFamily="34" charset="-120"/>
              </a:rPr>
              <a:t>লালচে-গোলাপি</a:t>
            </a:r>
            <a:endParaRPr lang="en-US" sz="1800" dirty="0"/>
          </a:p>
        </p:txBody>
      </p:sp>
      <p:sp>
        <p:nvSpPr>
          <p:cNvPr id="19" name="Text 16"/>
          <p:cNvSpPr/>
          <p:nvPr/>
        </p:nvSpPr>
        <p:spPr>
          <a:xfrm>
            <a:off x="8101584" y="2578608"/>
            <a:ext cx="3566160" cy="320040"/>
          </a:xfrm>
          <a:prstGeom prst="rect">
            <a:avLst/>
          </a:prstGeom>
          <a:noFill/>
          <a:ln/>
        </p:spPr>
        <p:txBody>
          <a:bodyPr wrap="square" lIns="0" tIns="0" rIns="0" bIns="0" rtlCol="0" anchor="ctr"/>
          <a:lstStyle/>
          <a:p>
            <a:pPr algn="ctr" indent="0" marL="0">
              <a:buNone/>
            </a:pPr>
            <a:r>
              <a:rPr lang="en-US" sz="1300" dirty="0">
                <a:solidFill>
                  <a:srgbClr val="FFF6ED"/>
                </a:solidFill>
                <a:latin typeface="FreeSans" pitchFamily="34" charset="0"/>
                <a:ea typeface="FreeSans" pitchFamily="34" charset="-122"/>
                <a:cs typeface="FreeSans" pitchFamily="34" charset="-120"/>
              </a:rPr>
              <a:t>অম্লীয় (acid)</a:t>
            </a:r>
            <a:endParaRPr lang="en-US" sz="1300" dirty="0"/>
          </a:p>
        </p:txBody>
      </p:sp>
      <p:sp>
        <p:nvSpPr>
          <p:cNvPr id="20" name="Text 17"/>
          <p:cNvSpPr/>
          <p:nvPr/>
        </p:nvSpPr>
        <p:spPr>
          <a:xfrm>
            <a:off x="8101584" y="2926080"/>
            <a:ext cx="3566160" cy="320040"/>
          </a:xfrm>
          <a:prstGeom prst="rect">
            <a:avLst/>
          </a:prstGeom>
          <a:noFill/>
          <a:ln/>
        </p:spPr>
        <p:txBody>
          <a:bodyPr wrap="square" lIns="0" tIns="0" rIns="0" bIns="0" rtlCol="0" anchor="ctr"/>
          <a:lstStyle/>
          <a:p>
            <a:pPr algn="ctr" indent="0" marL="0">
              <a:buNone/>
            </a:pPr>
            <a:r>
              <a:rPr lang="en-US" sz="1150" i="1" dirty="0">
                <a:solidFill>
                  <a:srgbClr val="FFF6ED"/>
                </a:solidFill>
                <a:latin typeface="FreeSans" pitchFamily="34" charset="0"/>
                <a:ea typeface="FreeSans" pitchFamily="34" charset="-122"/>
                <a:cs typeface="FreeSans" pitchFamily="34" charset="-120"/>
              </a:rPr>
              <a:t>pH &lt; 3.1</a:t>
            </a:r>
            <a:endParaRPr lang="en-US" sz="1150" dirty="0"/>
          </a:p>
        </p:txBody>
      </p:sp>
      <p:sp>
        <p:nvSpPr>
          <p:cNvPr id="21" name="Shape 18"/>
          <p:cNvSpPr/>
          <p:nvPr/>
        </p:nvSpPr>
        <p:spPr>
          <a:xfrm>
            <a:off x="548640" y="3977640"/>
            <a:ext cx="11064240" cy="1783080"/>
          </a:xfrm>
          <a:prstGeom prst="roundRect">
            <a:avLst>
              <a:gd name="adj" fmla="val 5128"/>
            </a:avLst>
          </a:prstGeom>
          <a:solidFill>
            <a:srgbClr val="B33A0F"/>
          </a:solidFill>
          <a:ln/>
        </p:spPr>
      </p:sp>
      <p:sp>
        <p:nvSpPr>
          <p:cNvPr id="22" name="Text 19"/>
          <p:cNvSpPr/>
          <p:nvPr/>
        </p:nvSpPr>
        <p:spPr>
          <a:xfrm>
            <a:off x="822960" y="4114800"/>
            <a:ext cx="10515600" cy="320040"/>
          </a:xfrm>
          <a:prstGeom prst="rect">
            <a:avLst/>
          </a:prstGeom>
          <a:noFill/>
          <a:ln/>
        </p:spPr>
        <p:txBody>
          <a:bodyPr wrap="square" lIns="0" tIns="0" rIns="0" bIns="0" rtlCol="0" anchor="ctr"/>
          <a:lstStyle/>
          <a:p>
            <a:pPr indent="0" marL="0">
              <a:buNone/>
            </a:pPr>
            <a:r>
              <a:rPr lang="en-US" sz="1450" b="1" dirty="0">
                <a:solidFill>
                  <a:srgbClr val="F6C453"/>
                </a:solidFill>
                <a:latin typeface="FreeSans" pitchFamily="34" charset="0"/>
                <a:ea typeface="FreeSans" pitchFamily="34" charset="-122"/>
                <a:cs typeface="FreeSans" pitchFamily="34" charset="-120"/>
              </a:rPr>
              <a:t>এই টাইট্রেশনে মিথাইল অরেঞ্জ উপযুক্ত কারণ:</a:t>
            </a:r>
            <a:endParaRPr lang="en-US" sz="1450" dirty="0"/>
          </a:p>
        </p:txBody>
      </p:sp>
      <p:sp>
        <p:nvSpPr>
          <p:cNvPr id="23" name="Text 20"/>
          <p:cNvSpPr/>
          <p:nvPr/>
        </p:nvSpPr>
        <p:spPr>
          <a:xfrm>
            <a:off x="822960" y="4462272"/>
            <a:ext cx="10515600" cy="1234440"/>
          </a:xfrm>
          <a:prstGeom prst="rect">
            <a:avLst/>
          </a:prstGeom>
          <a:noFill/>
          <a:ln/>
        </p:spPr>
        <p:txBody>
          <a:bodyPr wrap="square" lIns="0" tIns="0" rIns="0" bIns="0" rtlCol="0" anchor="ctr"/>
          <a:lstStyle/>
          <a:p>
            <a:pPr indent="0" marL="0">
              <a:lnSpc>
                <a:spcPts val="2100"/>
              </a:lnSpc>
              <a:buNone/>
            </a:pPr>
            <a:r>
              <a:rPr lang="en-US" sz="1300" dirty="0">
                <a:solidFill>
                  <a:srgbClr val="F2994A"/>
                </a:solidFill>
                <a:latin typeface="FreeSans" pitchFamily="34" charset="0"/>
                <a:ea typeface="FreeSans" pitchFamily="34" charset="-122"/>
                <a:cs typeface="FreeSans" pitchFamily="34" charset="-120"/>
              </a:rPr>
              <a:t>•  </a:t>
            </a:r>
            <a:pPr indent="0" marL="0">
              <a:lnSpc>
                <a:spcPts val="2100"/>
              </a:lnSpc>
              <a:buNone/>
            </a:pPr>
            <a:r>
              <a:rPr lang="en-US" sz="1300" dirty="0">
                <a:solidFill>
                  <a:srgbClr val="FFFFFF"/>
                </a:solidFill>
                <a:latin typeface="FreeSans" pitchFamily="34" charset="0"/>
                <a:ea typeface="FreeSans" pitchFamily="34" charset="-122"/>
                <a:cs typeface="FreeSans" pitchFamily="34" charset="-120"/>
              </a:rPr>
              <a:t>এটি একটি </a:t>
            </a:r>
            <a:pPr indent="0" marL="0">
              <a:lnSpc>
                <a:spcPts val="2100"/>
              </a:lnSpc>
              <a:buNone/>
            </a:pPr>
            <a:r>
              <a:rPr lang="en-US" sz="1300" b="1" dirty="0">
                <a:solidFill>
                  <a:srgbClr val="F2994A"/>
                </a:solidFill>
                <a:latin typeface="FreeSans" pitchFamily="34" charset="0"/>
                <a:ea typeface="FreeSans" pitchFamily="34" charset="-122"/>
                <a:cs typeface="FreeSans" pitchFamily="34" charset="-120"/>
              </a:rPr>
              <a:t>তীব্র অ্যাসিড – দুর্বল ক্ষার</a:t>
            </a:r>
            <a:pPr indent="0" marL="0">
              <a:lnSpc>
                <a:spcPts val="2100"/>
              </a:lnSpc>
              <a:buNone/>
            </a:pPr>
            <a:r>
              <a:rPr lang="en-US" sz="1300" dirty="0">
                <a:solidFill>
                  <a:srgbClr val="FFFFFF"/>
                </a:solidFill>
                <a:latin typeface="FreeSans" pitchFamily="34" charset="0"/>
                <a:ea typeface="FreeSans" pitchFamily="34" charset="-122"/>
                <a:cs typeface="FreeSans" pitchFamily="34" charset="-120"/>
              </a:rPr>
              <a:t> টাইট্রেশন (HCl হলো strong acid, Na₂CO₃ weak base)
</a:t>
            </a:r>
            <a:pPr indent="0" marL="0">
              <a:lnSpc>
                <a:spcPts val="2100"/>
              </a:lnSpc>
              <a:buNone/>
            </a:pPr>
            <a:r>
              <a:rPr lang="en-US" sz="1300" dirty="0">
                <a:solidFill>
                  <a:srgbClr val="F2994A"/>
                </a:solidFill>
                <a:latin typeface="FreeSans" pitchFamily="34" charset="0"/>
                <a:ea typeface="FreeSans" pitchFamily="34" charset="-122"/>
                <a:cs typeface="FreeSans" pitchFamily="34" charset="-120"/>
              </a:rPr>
              <a:t>•  </a:t>
            </a:r>
            <a:pPr indent="0" marL="0">
              <a:lnSpc>
                <a:spcPts val="2100"/>
              </a:lnSpc>
              <a:buNone/>
            </a:pPr>
            <a:r>
              <a:rPr lang="en-US" sz="1300" dirty="0">
                <a:solidFill>
                  <a:srgbClr val="FFFFFF"/>
                </a:solidFill>
                <a:latin typeface="FreeSans" pitchFamily="34" charset="0"/>
                <a:ea typeface="FreeSans" pitchFamily="34" charset="-122"/>
                <a:cs typeface="FreeSans" pitchFamily="34" charset="-120"/>
              </a:rPr>
              <a:t>সমতুল্য বিন্দুতে দ্রবণের pH সামান্য অম্লীয় (≈ ৩.৯), যা মিথাইল অরেঞ্জের পরিসরের (৩.১–৪.৪) সাথে মিলে যায়
</a:t>
            </a:r>
            <a:pPr indent="0" marL="0">
              <a:lnSpc>
                <a:spcPts val="2100"/>
              </a:lnSpc>
              <a:buNone/>
            </a:pPr>
            <a:r>
              <a:rPr lang="en-US" sz="1300" dirty="0">
                <a:solidFill>
                  <a:srgbClr val="F2994A"/>
                </a:solidFill>
                <a:latin typeface="FreeSans" pitchFamily="34" charset="0"/>
                <a:ea typeface="FreeSans" pitchFamily="34" charset="-122"/>
                <a:cs typeface="FreeSans" pitchFamily="34" charset="-120"/>
              </a:rPr>
              <a:t>•  </a:t>
            </a:r>
            <a:pPr indent="0" marL="0">
              <a:lnSpc>
                <a:spcPts val="2100"/>
              </a:lnSpc>
              <a:buNone/>
            </a:pPr>
            <a:r>
              <a:rPr lang="en-US" sz="1300" dirty="0">
                <a:solidFill>
                  <a:srgbClr val="FFFFFF"/>
                </a:solidFill>
                <a:latin typeface="FreeSans" pitchFamily="34" charset="0"/>
                <a:ea typeface="FreeSans" pitchFamily="34" charset="-122"/>
                <a:cs typeface="FreeSans" pitchFamily="34" charset="-120"/>
              </a:rPr>
              <a:t>রঙ পরিবর্তন তীক্ষ্ণ ও স্পষ্টভাবে চোখে দেখা যায় (হলুদ থেকে কমলা-লালচে)</a:t>
            </a:r>
            <a:endParaRPr lang="en-US" sz="1300" dirty="0"/>
          </a:p>
        </p:txBody>
      </p:sp>
      <p:sp>
        <p:nvSpPr>
          <p:cNvPr id="25" name="Text 21"/>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26" name="Text 22"/>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5 / 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6ED"/>
        </a:solidFill>
      </p:bgPr>
    </p:bg>
    <p:spTree>
      <p:nvGrpSpPr>
        <p:cNvPr id="1" name=""/>
        <p:cNvGrpSpPr/>
        <p:nvPr/>
      </p:nvGrpSpPr>
      <p:grpSpPr>
        <a:xfrm>
          <a:off x="0" y="0"/>
          <a:ext cx="0" cy="0"/>
          <a:chOff x="0" y="0"/>
          <a:chExt cx="0" cy="0"/>
        </a:xfrm>
      </p:grpSpPr>
      <p:sp>
        <p:nvSpPr>
          <p:cNvPr id="2" name="Shape 0"/>
          <p:cNvSpPr/>
          <p:nvPr/>
        </p:nvSpPr>
        <p:spPr>
          <a:xfrm>
            <a:off x="548640" y="457200"/>
            <a:ext cx="594360" cy="594360"/>
          </a:xfrm>
          <a:prstGeom prst="ellipse">
            <a:avLst/>
          </a:prstGeom>
          <a:solidFill>
            <a:srgbClr val="B33A0F"/>
          </a:solidFill>
          <a:ln/>
        </p:spPr>
      </p:sp>
      <p:pic>
        <p:nvPicPr>
          <p:cNvPr id="3" name="Image 0" descr="/home/claude/titration/icon_flask.png">    </p:cNvPr>
          <p:cNvPicPr>
            <a:picLocks noChangeAspect="1"/>
          </p:cNvPicPr>
          <p:nvPr/>
        </p:nvPicPr>
        <p:blipFill>
          <a:blip r:embed="rId1"/>
          <a:stretch>
            <a:fillRect/>
          </a:stretch>
        </p:blipFill>
        <p:spPr>
          <a:xfrm>
            <a:off x="679399" y="587959"/>
            <a:ext cx="332842" cy="332842"/>
          </a:xfrm>
          <a:prstGeom prst="rect">
            <a:avLst/>
          </a:prstGeom>
        </p:spPr>
      </p:pic>
      <p:sp>
        <p:nvSpPr>
          <p:cNvPr id="4" name="Text 1"/>
          <p:cNvSpPr/>
          <p:nvPr/>
        </p:nvSpPr>
        <p:spPr>
          <a:xfrm>
            <a:off x="1325880" y="402336"/>
            <a:ext cx="8686800" cy="457200"/>
          </a:xfrm>
          <a:prstGeom prst="rect">
            <a:avLst/>
          </a:prstGeom>
          <a:noFill/>
          <a:ln/>
        </p:spPr>
        <p:txBody>
          <a:bodyPr wrap="square" lIns="0" tIns="0" rIns="0" bIns="0" rtlCol="0" anchor="ctr"/>
          <a:lstStyle/>
          <a:p>
            <a:pPr indent="0" marL="0">
              <a:buNone/>
            </a:pPr>
            <a:r>
              <a:rPr lang="en-US" sz="2600" b="1" dirty="0">
                <a:solidFill>
                  <a:srgbClr val="3A2317"/>
                </a:solidFill>
                <a:latin typeface="FreeSans" pitchFamily="34" charset="0"/>
                <a:ea typeface="FreeSans" pitchFamily="34" charset="-122"/>
                <a:cs typeface="FreeSans" pitchFamily="34" charset="-120"/>
              </a:rPr>
              <a:t>প্রয়োজনীয় যন্ত্রপাতি ও দ্রব্যাদি</a:t>
            </a:r>
            <a:endParaRPr lang="en-US" sz="2600" dirty="0"/>
          </a:p>
        </p:txBody>
      </p:sp>
      <p:sp>
        <p:nvSpPr>
          <p:cNvPr id="5" name="Text 2"/>
          <p:cNvSpPr/>
          <p:nvPr/>
        </p:nvSpPr>
        <p:spPr>
          <a:xfrm>
            <a:off x="1325880" y="804672"/>
            <a:ext cx="8686800" cy="274320"/>
          </a:xfrm>
          <a:prstGeom prst="rect">
            <a:avLst/>
          </a:prstGeom>
          <a:noFill/>
          <a:ln/>
        </p:spPr>
        <p:txBody>
          <a:bodyPr wrap="square" lIns="0" tIns="0" rIns="0" bIns="0" rtlCol="0" anchor="ctr"/>
          <a:lstStyle/>
          <a:p>
            <a:pPr indent="0" marL="0">
              <a:buNone/>
            </a:pPr>
            <a:r>
              <a:rPr lang="en-US" sz="1300" i="1" dirty="0">
                <a:solidFill>
                  <a:srgbClr val="6B5C52"/>
                </a:solidFill>
                <a:latin typeface="FreeSans" pitchFamily="34" charset="0"/>
                <a:ea typeface="FreeSans" pitchFamily="34" charset="-122"/>
                <a:cs typeface="FreeSans" pitchFamily="34" charset="-120"/>
              </a:rPr>
              <a:t>Apparatus &amp; Reagents</a:t>
            </a:r>
            <a:endParaRPr lang="en-US" sz="1300" dirty="0"/>
          </a:p>
        </p:txBody>
      </p:sp>
      <p:sp>
        <p:nvSpPr>
          <p:cNvPr id="6" name="Shape 3"/>
          <p:cNvSpPr/>
          <p:nvPr/>
        </p:nvSpPr>
        <p:spPr>
          <a:xfrm>
            <a:off x="548640" y="1463040"/>
            <a:ext cx="2606040" cy="2148840"/>
          </a:xfrm>
          <a:prstGeom prst="roundRect">
            <a:avLst>
              <a:gd name="adj" fmla="val 4255"/>
            </a:avLst>
          </a:prstGeom>
          <a:solidFill>
            <a:srgbClr val="FFFFFF"/>
          </a:solidFill>
          <a:ln w="12700">
            <a:solidFill>
              <a:srgbClr val="F2994A"/>
            </a:solidFill>
            <a:prstDash val="solid"/>
          </a:ln>
          <a:effectLst>
            <a:outerShdw sx="100000" sy="100000" kx="0" ky="0" algn="bl" rotWithShape="0" blurRad="63500" dist="25400" dir="5400000">
              <a:srgbClr val="000000">
                <a:alpha val="10000"/>
              </a:srgbClr>
            </a:outerShdw>
          </a:effectLst>
        </p:spPr>
      </p:sp>
      <p:sp>
        <p:nvSpPr>
          <p:cNvPr id="7" name="Shape 4"/>
          <p:cNvSpPr/>
          <p:nvPr/>
        </p:nvSpPr>
        <p:spPr>
          <a:xfrm>
            <a:off x="1531620" y="1737360"/>
            <a:ext cx="685800" cy="685800"/>
          </a:xfrm>
          <a:prstGeom prst="ellipse">
            <a:avLst/>
          </a:prstGeom>
          <a:solidFill>
            <a:srgbClr val="B33A0F"/>
          </a:solidFill>
          <a:ln/>
        </p:spPr>
      </p:sp>
      <p:pic>
        <p:nvPicPr>
          <p:cNvPr id="8" name="Image 1" descr="/home/claude/titration/icon_testtubes.png">    </p:cNvPr>
          <p:cNvPicPr>
            <a:picLocks noChangeAspect="1"/>
          </p:cNvPicPr>
          <p:nvPr/>
        </p:nvPicPr>
        <p:blipFill>
          <a:blip r:embed="rId2"/>
          <a:stretch>
            <a:fillRect/>
          </a:stretch>
        </p:blipFill>
        <p:spPr>
          <a:xfrm>
            <a:off x="1682496" y="1888236"/>
            <a:ext cx="384048" cy="384048"/>
          </a:xfrm>
          <a:prstGeom prst="rect">
            <a:avLst/>
          </a:prstGeom>
        </p:spPr>
      </p:pic>
      <p:sp>
        <p:nvSpPr>
          <p:cNvPr id="9" name="Text 5"/>
          <p:cNvSpPr/>
          <p:nvPr/>
        </p:nvSpPr>
        <p:spPr>
          <a:xfrm>
            <a:off x="685800" y="2560320"/>
            <a:ext cx="2331720" cy="502920"/>
          </a:xfrm>
          <a:prstGeom prst="rect">
            <a:avLst/>
          </a:prstGeom>
          <a:noFill/>
          <a:ln/>
        </p:spPr>
        <p:txBody>
          <a:bodyPr wrap="square" lIns="0" tIns="0" rIns="0" bIns="0" rtlCol="0" anchor="ctr"/>
          <a:lstStyle/>
          <a:p>
            <a:pPr algn="ctr" indent="0" marL="0">
              <a:buNone/>
            </a:pPr>
            <a:r>
              <a:rPr lang="en-US" sz="1300" b="1" dirty="0">
                <a:solidFill>
                  <a:srgbClr val="3A2317"/>
                </a:solidFill>
                <a:latin typeface="FreeSans" pitchFamily="34" charset="0"/>
                <a:ea typeface="FreeSans" pitchFamily="34" charset="-122"/>
                <a:cs typeface="FreeSans" pitchFamily="34" charset="-120"/>
              </a:rPr>
              <a:t>বিউরেট</a:t>
            </a:r>
            <a:endParaRPr lang="en-US" sz="1300" dirty="0"/>
          </a:p>
        </p:txBody>
      </p:sp>
      <p:sp>
        <p:nvSpPr>
          <p:cNvPr id="10" name="Text 6"/>
          <p:cNvSpPr/>
          <p:nvPr/>
        </p:nvSpPr>
        <p:spPr>
          <a:xfrm>
            <a:off x="685800" y="3017520"/>
            <a:ext cx="2331720" cy="457200"/>
          </a:xfrm>
          <a:prstGeom prst="rect">
            <a:avLst/>
          </a:prstGeom>
          <a:noFill/>
          <a:ln/>
        </p:spPr>
        <p:txBody>
          <a:bodyPr wrap="square" lIns="0" tIns="0" rIns="0" bIns="0" rtlCol="0" anchor="ctr"/>
          <a:lstStyle/>
          <a:p>
            <a:pPr algn="ctr" indent="0" marL="0">
              <a:buNone/>
            </a:pPr>
            <a:r>
              <a:rPr lang="en-US" sz="1050" i="1" dirty="0">
                <a:solidFill>
                  <a:srgbClr val="6B5C52"/>
                </a:solidFill>
                <a:latin typeface="FreeSans" pitchFamily="34" charset="0"/>
                <a:ea typeface="FreeSans" pitchFamily="34" charset="-122"/>
                <a:cs typeface="FreeSans" pitchFamily="34" charset="-120"/>
              </a:rPr>
              <a:t>Burette (৫০ mL)</a:t>
            </a:r>
            <a:endParaRPr lang="en-US" sz="1050" dirty="0"/>
          </a:p>
        </p:txBody>
      </p:sp>
      <p:sp>
        <p:nvSpPr>
          <p:cNvPr id="11" name="Shape 7"/>
          <p:cNvSpPr/>
          <p:nvPr/>
        </p:nvSpPr>
        <p:spPr>
          <a:xfrm>
            <a:off x="3337560" y="1463040"/>
            <a:ext cx="2606040" cy="2148840"/>
          </a:xfrm>
          <a:prstGeom prst="roundRect">
            <a:avLst>
              <a:gd name="adj" fmla="val 4255"/>
            </a:avLst>
          </a:prstGeom>
          <a:solidFill>
            <a:srgbClr val="FFFFFF"/>
          </a:solidFill>
          <a:ln w="12700">
            <a:solidFill>
              <a:srgbClr val="F2994A"/>
            </a:solidFill>
            <a:prstDash val="solid"/>
          </a:ln>
          <a:effectLst>
            <a:outerShdw sx="100000" sy="100000" kx="0" ky="0" algn="bl" rotWithShape="0" blurRad="63500" dist="25400" dir="5400000">
              <a:srgbClr val="000000">
                <a:alpha val="10000"/>
              </a:srgbClr>
            </a:outerShdw>
          </a:effectLst>
        </p:spPr>
      </p:sp>
      <p:sp>
        <p:nvSpPr>
          <p:cNvPr id="12" name="Shape 8"/>
          <p:cNvSpPr/>
          <p:nvPr/>
        </p:nvSpPr>
        <p:spPr>
          <a:xfrm>
            <a:off x="4320540" y="1737360"/>
            <a:ext cx="685800" cy="685800"/>
          </a:xfrm>
          <a:prstGeom prst="ellipse">
            <a:avLst/>
          </a:prstGeom>
          <a:solidFill>
            <a:srgbClr val="B33A0F"/>
          </a:solidFill>
          <a:ln/>
        </p:spPr>
      </p:sp>
      <p:pic>
        <p:nvPicPr>
          <p:cNvPr id="13" name="Image 2" descr="/home/claude/titration/icon_vial.png">    </p:cNvPr>
          <p:cNvPicPr>
            <a:picLocks noChangeAspect="1"/>
          </p:cNvPicPr>
          <p:nvPr/>
        </p:nvPicPr>
        <p:blipFill>
          <a:blip r:embed="rId3"/>
          <a:stretch>
            <a:fillRect/>
          </a:stretch>
        </p:blipFill>
        <p:spPr>
          <a:xfrm>
            <a:off x="4471416" y="1888236"/>
            <a:ext cx="384048" cy="384048"/>
          </a:xfrm>
          <a:prstGeom prst="rect">
            <a:avLst/>
          </a:prstGeom>
        </p:spPr>
      </p:pic>
      <p:sp>
        <p:nvSpPr>
          <p:cNvPr id="14" name="Text 9"/>
          <p:cNvSpPr/>
          <p:nvPr/>
        </p:nvSpPr>
        <p:spPr>
          <a:xfrm>
            <a:off x="3474720" y="2560320"/>
            <a:ext cx="2331720" cy="502920"/>
          </a:xfrm>
          <a:prstGeom prst="rect">
            <a:avLst/>
          </a:prstGeom>
          <a:noFill/>
          <a:ln/>
        </p:spPr>
        <p:txBody>
          <a:bodyPr wrap="square" lIns="0" tIns="0" rIns="0" bIns="0" rtlCol="0" anchor="ctr"/>
          <a:lstStyle/>
          <a:p>
            <a:pPr algn="ctr" indent="0" marL="0">
              <a:buNone/>
            </a:pPr>
            <a:r>
              <a:rPr lang="en-US" sz="1300" b="1" dirty="0">
                <a:solidFill>
                  <a:srgbClr val="3A2317"/>
                </a:solidFill>
                <a:latin typeface="FreeSans" pitchFamily="34" charset="0"/>
                <a:ea typeface="FreeSans" pitchFamily="34" charset="-122"/>
                <a:cs typeface="FreeSans" pitchFamily="34" charset="-120"/>
              </a:rPr>
              <a:t>পিপেট</a:t>
            </a:r>
            <a:endParaRPr lang="en-US" sz="1300" dirty="0"/>
          </a:p>
        </p:txBody>
      </p:sp>
      <p:sp>
        <p:nvSpPr>
          <p:cNvPr id="15" name="Text 10"/>
          <p:cNvSpPr/>
          <p:nvPr/>
        </p:nvSpPr>
        <p:spPr>
          <a:xfrm>
            <a:off x="3474720" y="3017520"/>
            <a:ext cx="2331720" cy="457200"/>
          </a:xfrm>
          <a:prstGeom prst="rect">
            <a:avLst/>
          </a:prstGeom>
          <a:noFill/>
          <a:ln/>
        </p:spPr>
        <p:txBody>
          <a:bodyPr wrap="square" lIns="0" tIns="0" rIns="0" bIns="0" rtlCol="0" anchor="ctr"/>
          <a:lstStyle/>
          <a:p>
            <a:pPr algn="ctr" indent="0" marL="0">
              <a:buNone/>
            </a:pPr>
            <a:r>
              <a:rPr lang="en-US" sz="1050" i="1" dirty="0">
                <a:solidFill>
                  <a:srgbClr val="6B5C52"/>
                </a:solidFill>
                <a:latin typeface="FreeSans" pitchFamily="34" charset="0"/>
                <a:ea typeface="FreeSans" pitchFamily="34" charset="-122"/>
                <a:cs typeface="FreeSans" pitchFamily="34" charset="-120"/>
              </a:rPr>
              <a:t>Pipette (২৫ mL)</a:t>
            </a:r>
            <a:endParaRPr lang="en-US" sz="1050" dirty="0"/>
          </a:p>
        </p:txBody>
      </p:sp>
      <p:sp>
        <p:nvSpPr>
          <p:cNvPr id="16" name="Shape 11"/>
          <p:cNvSpPr/>
          <p:nvPr/>
        </p:nvSpPr>
        <p:spPr>
          <a:xfrm>
            <a:off x="6126480" y="1463040"/>
            <a:ext cx="2606040" cy="2148840"/>
          </a:xfrm>
          <a:prstGeom prst="roundRect">
            <a:avLst>
              <a:gd name="adj" fmla="val 4255"/>
            </a:avLst>
          </a:prstGeom>
          <a:solidFill>
            <a:srgbClr val="FFFFFF"/>
          </a:solidFill>
          <a:ln w="12700">
            <a:solidFill>
              <a:srgbClr val="F2994A"/>
            </a:solidFill>
            <a:prstDash val="solid"/>
          </a:ln>
          <a:effectLst>
            <a:outerShdw sx="100000" sy="100000" kx="0" ky="0" algn="bl" rotWithShape="0" blurRad="63500" dist="25400" dir="5400000">
              <a:srgbClr val="000000">
                <a:alpha val="10000"/>
              </a:srgbClr>
            </a:outerShdw>
          </a:effectLst>
        </p:spPr>
      </p:sp>
      <p:sp>
        <p:nvSpPr>
          <p:cNvPr id="17" name="Shape 12"/>
          <p:cNvSpPr/>
          <p:nvPr/>
        </p:nvSpPr>
        <p:spPr>
          <a:xfrm>
            <a:off x="7109460" y="1737360"/>
            <a:ext cx="685800" cy="685800"/>
          </a:xfrm>
          <a:prstGeom prst="ellipse">
            <a:avLst/>
          </a:prstGeom>
          <a:solidFill>
            <a:srgbClr val="B33A0F"/>
          </a:solidFill>
          <a:ln/>
        </p:spPr>
      </p:sp>
      <p:pic>
        <p:nvPicPr>
          <p:cNvPr id="18" name="Image 3" descr="/home/claude/titration/icon_flask.png">    </p:cNvPr>
          <p:cNvPicPr>
            <a:picLocks noChangeAspect="1"/>
          </p:cNvPicPr>
          <p:nvPr/>
        </p:nvPicPr>
        <p:blipFill>
          <a:blip r:embed="rId4"/>
          <a:stretch>
            <a:fillRect/>
          </a:stretch>
        </p:blipFill>
        <p:spPr>
          <a:xfrm>
            <a:off x="7260336" y="1888236"/>
            <a:ext cx="384048" cy="384048"/>
          </a:xfrm>
          <a:prstGeom prst="rect">
            <a:avLst/>
          </a:prstGeom>
        </p:spPr>
      </p:pic>
      <p:sp>
        <p:nvSpPr>
          <p:cNvPr id="19" name="Text 13"/>
          <p:cNvSpPr/>
          <p:nvPr/>
        </p:nvSpPr>
        <p:spPr>
          <a:xfrm>
            <a:off x="6263640" y="2560320"/>
            <a:ext cx="2331720" cy="502920"/>
          </a:xfrm>
          <a:prstGeom prst="rect">
            <a:avLst/>
          </a:prstGeom>
          <a:noFill/>
          <a:ln/>
        </p:spPr>
        <p:txBody>
          <a:bodyPr wrap="square" lIns="0" tIns="0" rIns="0" bIns="0" rtlCol="0" anchor="ctr"/>
          <a:lstStyle/>
          <a:p>
            <a:pPr algn="ctr" indent="0" marL="0">
              <a:buNone/>
            </a:pPr>
            <a:r>
              <a:rPr lang="en-US" sz="1300" b="1" dirty="0">
                <a:solidFill>
                  <a:srgbClr val="3A2317"/>
                </a:solidFill>
                <a:latin typeface="FreeSans" pitchFamily="34" charset="0"/>
                <a:ea typeface="FreeSans" pitchFamily="34" charset="-122"/>
                <a:cs typeface="FreeSans" pitchFamily="34" charset="-120"/>
              </a:rPr>
              <a:t>কনিক্যাল ফ্লাস্ক</a:t>
            </a:r>
            <a:endParaRPr lang="en-US" sz="1300" dirty="0"/>
          </a:p>
        </p:txBody>
      </p:sp>
      <p:sp>
        <p:nvSpPr>
          <p:cNvPr id="20" name="Text 14"/>
          <p:cNvSpPr/>
          <p:nvPr/>
        </p:nvSpPr>
        <p:spPr>
          <a:xfrm>
            <a:off x="6263640" y="3017520"/>
            <a:ext cx="2331720" cy="457200"/>
          </a:xfrm>
          <a:prstGeom prst="rect">
            <a:avLst/>
          </a:prstGeom>
          <a:noFill/>
          <a:ln/>
        </p:spPr>
        <p:txBody>
          <a:bodyPr wrap="square" lIns="0" tIns="0" rIns="0" bIns="0" rtlCol="0" anchor="ctr"/>
          <a:lstStyle/>
          <a:p>
            <a:pPr algn="ctr" indent="0" marL="0">
              <a:buNone/>
            </a:pPr>
            <a:r>
              <a:rPr lang="en-US" sz="1050" i="1" dirty="0">
                <a:solidFill>
                  <a:srgbClr val="6B5C52"/>
                </a:solidFill>
                <a:latin typeface="FreeSans" pitchFamily="34" charset="0"/>
                <a:ea typeface="FreeSans" pitchFamily="34" charset="-122"/>
                <a:cs typeface="FreeSans" pitchFamily="34" charset="-120"/>
              </a:rPr>
              <a:t>Conical Flask</a:t>
            </a:r>
            <a:endParaRPr lang="en-US" sz="1050" dirty="0"/>
          </a:p>
        </p:txBody>
      </p:sp>
      <p:sp>
        <p:nvSpPr>
          <p:cNvPr id="21" name="Shape 15"/>
          <p:cNvSpPr/>
          <p:nvPr/>
        </p:nvSpPr>
        <p:spPr>
          <a:xfrm>
            <a:off x="8915400" y="1463040"/>
            <a:ext cx="2606040" cy="2148840"/>
          </a:xfrm>
          <a:prstGeom prst="roundRect">
            <a:avLst>
              <a:gd name="adj" fmla="val 4255"/>
            </a:avLst>
          </a:prstGeom>
          <a:solidFill>
            <a:srgbClr val="FFFFFF"/>
          </a:solidFill>
          <a:ln w="12700">
            <a:solidFill>
              <a:srgbClr val="F2994A"/>
            </a:solidFill>
            <a:prstDash val="solid"/>
          </a:ln>
          <a:effectLst>
            <a:outerShdw sx="100000" sy="100000" kx="0" ky="0" algn="bl" rotWithShape="0" blurRad="63500" dist="25400" dir="5400000">
              <a:srgbClr val="000000">
                <a:alpha val="10000"/>
              </a:srgbClr>
            </a:outerShdw>
          </a:effectLst>
        </p:spPr>
      </p:sp>
      <p:sp>
        <p:nvSpPr>
          <p:cNvPr id="22" name="Shape 16"/>
          <p:cNvSpPr/>
          <p:nvPr/>
        </p:nvSpPr>
        <p:spPr>
          <a:xfrm>
            <a:off x="9898380" y="1737360"/>
            <a:ext cx="685800" cy="685800"/>
          </a:xfrm>
          <a:prstGeom prst="ellipse">
            <a:avLst/>
          </a:prstGeom>
          <a:solidFill>
            <a:srgbClr val="B33A0F"/>
          </a:solidFill>
          <a:ln/>
        </p:spPr>
      </p:sp>
      <p:pic>
        <p:nvPicPr>
          <p:cNvPr id="23" name="Image 4" descr="/home/claude/titration/icon_drop.png">    </p:cNvPr>
          <p:cNvPicPr>
            <a:picLocks noChangeAspect="1"/>
          </p:cNvPicPr>
          <p:nvPr/>
        </p:nvPicPr>
        <p:blipFill>
          <a:blip r:embed="rId5"/>
          <a:stretch>
            <a:fillRect/>
          </a:stretch>
        </p:blipFill>
        <p:spPr>
          <a:xfrm>
            <a:off x="10049256" y="1888236"/>
            <a:ext cx="384048" cy="384048"/>
          </a:xfrm>
          <a:prstGeom prst="rect">
            <a:avLst/>
          </a:prstGeom>
        </p:spPr>
      </p:pic>
      <p:sp>
        <p:nvSpPr>
          <p:cNvPr id="24" name="Text 17"/>
          <p:cNvSpPr/>
          <p:nvPr/>
        </p:nvSpPr>
        <p:spPr>
          <a:xfrm>
            <a:off x="9052560" y="2560320"/>
            <a:ext cx="2331720" cy="502920"/>
          </a:xfrm>
          <a:prstGeom prst="rect">
            <a:avLst/>
          </a:prstGeom>
          <a:noFill/>
          <a:ln/>
        </p:spPr>
        <p:txBody>
          <a:bodyPr wrap="square" lIns="0" tIns="0" rIns="0" bIns="0" rtlCol="0" anchor="ctr"/>
          <a:lstStyle/>
          <a:p>
            <a:pPr algn="ctr" indent="0" marL="0">
              <a:buNone/>
            </a:pPr>
            <a:r>
              <a:rPr lang="en-US" sz="1300" b="1" dirty="0">
                <a:solidFill>
                  <a:srgbClr val="3A2317"/>
                </a:solidFill>
                <a:latin typeface="FreeSans" pitchFamily="34" charset="0"/>
                <a:ea typeface="FreeSans" pitchFamily="34" charset="-122"/>
                <a:cs typeface="FreeSans" pitchFamily="34" charset="-120"/>
              </a:rPr>
              <a:t>প্রমাণ Na₂CO₃ দ্রবণ</a:t>
            </a:r>
            <a:endParaRPr lang="en-US" sz="1300" dirty="0"/>
          </a:p>
        </p:txBody>
      </p:sp>
      <p:sp>
        <p:nvSpPr>
          <p:cNvPr id="25" name="Text 18"/>
          <p:cNvSpPr/>
          <p:nvPr/>
        </p:nvSpPr>
        <p:spPr>
          <a:xfrm>
            <a:off x="9052560" y="3017520"/>
            <a:ext cx="2331720" cy="457200"/>
          </a:xfrm>
          <a:prstGeom prst="rect">
            <a:avLst/>
          </a:prstGeom>
          <a:noFill/>
          <a:ln/>
        </p:spPr>
        <p:txBody>
          <a:bodyPr wrap="square" lIns="0" tIns="0" rIns="0" bIns="0" rtlCol="0" anchor="ctr"/>
          <a:lstStyle/>
          <a:p>
            <a:pPr algn="ctr" indent="0" marL="0">
              <a:buNone/>
            </a:pPr>
            <a:r>
              <a:rPr lang="en-US" sz="1050" i="1" dirty="0">
                <a:solidFill>
                  <a:srgbClr val="6B5C52"/>
                </a:solidFill>
                <a:latin typeface="FreeSans" pitchFamily="34" charset="0"/>
                <a:ea typeface="FreeSans" pitchFamily="34" charset="-122"/>
                <a:cs typeface="FreeSans" pitchFamily="34" charset="-120"/>
              </a:rPr>
              <a:t>Standard Solution</a:t>
            </a:r>
            <a:endParaRPr lang="en-US" sz="1050" dirty="0"/>
          </a:p>
        </p:txBody>
      </p:sp>
      <p:sp>
        <p:nvSpPr>
          <p:cNvPr id="26" name="Shape 19"/>
          <p:cNvSpPr/>
          <p:nvPr/>
        </p:nvSpPr>
        <p:spPr>
          <a:xfrm>
            <a:off x="548640" y="3794760"/>
            <a:ext cx="2606040" cy="2148840"/>
          </a:xfrm>
          <a:prstGeom prst="roundRect">
            <a:avLst>
              <a:gd name="adj" fmla="val 4255"/>
            </a:avLst>
          </a:prstGeom>
          <a:solidFill>
            <a:srgbClr val="FFFFFF"/>
          </a:solidFill>
          <a:ln w="12700">
            <a:solidFill>
              <a:srgbClr val="F2994A"/>
            </a:solidFill>
            <a:prstDash val="solid"/>
          </a:ln>
          <a:effectLst>
            <a:outerShdw sx="100000" sy="100000" kx="0" ky="0" algn="bl" rotWithShape="0" blurRad="63500" dist="25400" dir="5400000">
              <a:srgbClr val="000000">
                <a:alpha val="10000"/>
              </a:srgbClr>
            </a:outerShdw>
          </a:effectLst>
        </p:spPr>
      </p:sp>
      <p:sp>
        <p:nvSpPr>
          <p:cNvPr id="27" name="Shape 20"/>
          <p:cNvSpPr/>
          <p:nvPr/>
        </p:nvSpPr>
        <p:spPr>
          <a:xfrm>
            <a:off x="1531620" y="4069080"/>
            <a:ext cx="685800" cy="685800"/>
          </a:xfrm>
          <a:prstGeom prst="ellipse">
            <a:avLst/>
          </a:prstGeom>
          <a:solidFill>
            <a:srgbClr val="D62828"/>
          </a:solidFill>
          <a:ln/>
        </p:spPr>
      </p:sp>
      <p:pic>
        <p:nvPicPr>
          <p:cNvPr id="28" name="Image 5" descr="/home/claude/titration/icon_tint.png">    </p:cNvPr>
          <p:cNvPicPr>
            <a:picLocks noChangeAspect="1"/>
          </p:cNvPicPr>
          <p:nvPr/>
        </p:nvPicPr>
        <p:blipFill>
          <a:blip r:embed="rId6"/>
          <a:stretch>
            <a:fillRect/>
          </a:stretch>
        </p:blipFill>
        <p:spPr>
          <a:xfrm>
            <a:off x="1682496" y="4219956"/>
            <a:ext cx="384048" cy="384048"/>
          </a:xfrm>
          <a:prstGeom prst="rect">
            <a:avLst/>
          </a:prstGeom>
        </p:spPr>
      </p:pic>
      <p:sp>
        <p:nvSpPr>
          <p:cNvPr id="29" name="Text 21"/>
          <p:cNvSpPr/>
          <p:nvPr/>
        </p:nvSpPr>
        <p:spPr>
          <a:xfrm>
            <a:off x="685800" y="4892040"/>
            <a:ext cx="2331720" cy="502920"/>
          </a:xfrm>
          <a:prstGeom prst="rect">
            <a:avLst/>
          </a:prstGeom>
          <a:noFill/>
          <a:ln/>
        </p:spPr>
        <p:txBody>
          <a:bodyPr wrap="square" lIns="0" tIns="0" rIns="0" bIns="0" rtlCol="0" anchor="ctr"/>
          <a:lstStyle/>
          <a:p>
            <a:pPr algn="ctr" indent="0" marL="0">
              <a:buNone/>
            </a:pPr>
            <a:r>
              <a:rPr lang="en-US" sz="1300" b="1" dirty="0">
                <a:solidFill>
                  <a:srgbClr val="3A2317"/>
                </a:solidFill>
                <a:latin typeface="FreeSans" pitchFamily="34" charset="0"/>
                <a:ea typeface="FreeSans" pitchFamily="34" charset="-122"/>
                <a:cs typeface="FreeSans" pitchFamily="34" charset="-120"/>
              </a:rPr>
              <a:t>অজানা HCl দ্রবণ</a:t>
            </a:r>
            <a:endParaRPr lang="en-US" sz="1300" dirty="0"/>
          </a:p>
        </p:txBody>
      </p:sp>
      <p:sp>
        <p:nvSpPr>
          <p:cNvPr id="30" name="Text 22"/>
          <p:cNvSpPr/>
          <p:nvPr/>
        </p:nvSpPr>
        <p:spPr>
          <a:xfrm>
            <a:off x="685800" y="5349240"/>
            <a:ext cx="2331720" cy="457200"/>
          </a:xfrm>
          <a:prstGeom prst="rect">
            <a:avLst/>
          </a:prstGeom>
          <a:noFill/>
          <a:ln/>
        </p:spPr>
        <p:txBody>
          <a:bodyPr wrap="square" lIns="0" tIns="0" rIns="0" bIns="0" rtlCol="0" anchor="ctr"/>
          <a:lstStyle/>
          <a:p>
            <a:pPr algn="ctr" indent="0" marL="0">
              <a:buNone/>
            </a:pPr>
            <a:r>
              <a:rPr lang="en-US" sz="1050" i="1" dirty="0">
                <a:solidFill>
                  <a:srgbClr val="6B5C52"/>
                </a:solidFill>
                <a:latin typeface="FreeSans" pitchFamily="34" charset="0"/>
                <a:ea typeface="FreeSans" pitchFamily="34" charset="-122"/>
                <a:cs typeface="FreeSans" pitchFamily="34" charset="-120"/>
              </a:rPr>
              <a:t>Unknown Solution</a:t>
            </a:r>
            <a:endParaRPr lang="en-US" sz="1050" dirty="0"/>
          </a:p>
        </p:txBody>
      </p:sp>
      <p:sp>
        <p:nvSpPr>
          <p:cNvPr id="31" name="Shape 23"/>
          <p:cNvSpPr/>
          <p:nvPr/>
        </p:nvSpPr>
        <p:spPr>
          <a:xfrm>
            <a:off x="3337560" y="3794760"/>
            <a:ext cx="2606040" cy="2148840"/>
          </a:xfrm>
          <a:prstGeom prst="roundRect">
            <a:avLst>
              <a:gd name="adj" fmla="val 4255"/>
            </a:avLst>
          </a:prstGeom>
          <a:solidFill>
            <a:srgbClr val="FFFFFF"/>
          </a:solidFill>
          <a:ln w="12700">
            <a:solidFill>
              <a:srgbClr val="F2994A"/>
            </a:solidFill>
            <a:prstDash val="solid"/>
          </a:ln>
          <a:effectLst>
            <a:outerShdw sx="100000" sy="100000" kx="0" ky="0" algn="bl" rotWithShape="0" blurRad="63500" dist="25400" dir="5400000">
              <a:srgbClr val="000000">
                <a:alpha val="10000"/>
              </a:srgbClr>
            </a:outerShdw>
          </a:effectLst>
        </p:spPr>
      </p:sp>
      <p:sp>
        <p:nvSpPr>
          <p:cNvPr id="32" name="Shape 24"/>
          <p:cNvSpPr/>
          <p:nvPr/>
        </p:nvSpPr>
        <p:spPr>
          <a:xfrm>
            <a:off x="4320540" y="4069080"/>
            <a:ext cx="685800" cy="685800"/>
          </a:xfrm>
          <a:prstGeom prst="ellipse">
            <a:avLst/>
          </a:prstGeom>
          <a:solidFill>
            <a:srgbClr val="D62828"/>
          </a:solidFill>
          <a:ln/>
        </p:spPr>
      </p:sp>
      <p:pic>
        <p:nvPicPr>
          <p:cNvPr id="33" name="Image 6" descr="/home/claude/titration/icon_eye.png">    </p:cNvPr>
          <p:cNvPicPr>
            <a:picLocks noChangeAspect="1"/>
          </p:cNvPicPr>
          <p:nvPr/>
        </p:nvPicPr>
        <p:blipFill>
          <a:blip r:embed="rId7"/>
          <a:stretch>
            <a:fillRect/>
          </a:stretch>
        </p:blipFill>
        <p:spPr>
          <a:xfrm>
            <a:off x="4471416" y="4219956"/>
            <a:ext cx="384048" cy="384048"/>
          </a:xfrm>
          <a:prstGeom prst="rect">
            <a:avLst/>
          </a:prstGeom>
        </p:spPr>
      </p:pic>
      <p:sp>
        <p:nvSpPr>
          <p:cNvPr id="34" name="Text 25"/>
          <p:cNvSpPr/>
          <p:nvPr/>
        </p:nvSpPr>
        <p:spPr>
          <a:xfrm>
            <a:off x="3474720" y="4892040"/>
            <a:ext cx="2331720" cy="502920"/>
          </a:xfrm>
          <a:prstGeom prst="rect">
            <a:avLst/>
          </a:prstGeom>
          <a:noFill/>
          <a:ln/>
        </p:spPr>
        <p:txBody>
          <a:bodyPr wrap="square" lIns="0" tIns="0" rIns="0" bIns="0" rtlCol="0" anchor="ctr"/>
          <a:lstStyle/>
          <a:p>
            <a:pPr algn="ctr" indent="0" marL="0">
              <a:buNone/>
            </a:pPr>
            <a:r>
              <a:rPr lang="en-US" sz="1300" b="1" dirty="0">
                <a:solidFill>
                  <a:srgbClr val="3A2317"/>
                </a:solidFill>
                <a:latin typeface="FreeSans" pitchFamily="34" charset="0"/>
                <a:ea typeface="FreeSans" pitchFamily="34" charset="-122"/>
                <a:cs typeface="FreeSans" pitchFamily="34" charset="-120"/>
              </a:rPr>
              <a:t>মিথাইল অরেঞ্জ</a:t>
            </a:r>
            <a:endParaRPr lang="en-US" sz="1300" dirty="0"/>
          </a:p>
        </p:txBody>
      </p:sp>
      <p:sp>
        <p:nvSpPr>
          <p:cNvPr id="35" name="Text 26"/>
          <p:cNvSpPr/>
          <p:nvPr/>
        </p:nvSpPr>
        <p:spPr>
          <a:xfrm>
            <a:off x="3474720" y="5349240"/>
            <a:ext cx="2331720" cy="457200"/>
          </a:xfrm>
          <a:prstGeom prst="rect">
            <a:avLst/>
          </a:prstGeom>
          <a:noFill/>
          <a:ln/>
        </p:spPr>
        <p:txBody>
          <a:bodyPr wrap="square" lIns="0" tIns="0" rIns="0" bIns="0" rtlCol="0" anchor="ctr"/>
          <a:lstStyle/>
          <a:p>
            <a:pPr algn="ctr" indent="0" marL="0">
              <a:buNone/>
            </a:pPr>
            <a:r>
              <a:rPr lang="en-US" sz="1050" i="1" dirty="0">
                <a:solidFill>
                  <a:srgbClr val="6B5C52"/>
                </a:solidFill>
                <a:latin typeface="FreeSans" pitchFamily="34" charset="0"/>
                <a:ea typeface="FreeSans" pitchFamily="34" charset="-122"/>
                <a:cs typeface="FreeSans" pitchFamily="34" charset="-120"/>
              </a:rPr>
              <a:t>Indicator</a:t>
            </a:r>
            <a:endParaRPr lang="en-US" sz="1050" dirty="0"/>
          </a:p>
        </p:txBody>
      </p:sp>
      <p:sp>
        <p:nvSpPr>
          <p:cNvPr id="36" name="Shape 27"/>
          <p:cNvSpPr/>
          <p:nvPr/>
        </p:nvSpPr>
        <p:spPr>
          <a:xfrm>
            <a:off x="6126480" y="3794760"/>
            <a:ext cx="2606040" cy="2148840"/>
          </a:xfrm>
          <a:prstGeom prst="roundRect">
            <a:avLst>
              <a:gd name="adj" fmla="val 4255"/>
            </a:avLst>
          </a:prstGeom>
          <a:solidFill>
            <a:srgbClr val="FFFFFF"/>
          </a:solidFill>
          <a:ln w="12700">
            <a:solidFill>
              <a:srgbClr val="F2994A"/>
            </a:solidFill>
            <a:prstDash val="solid"/>
          </a:ln>
          <a:effectLst>
            <a:outerShdw sx="100000" sy="100000" kx="0" ky="0" algn="bl" rotWithShape="0" blurRad="63500" dist="25400" dir="5400000">
              <a:srgbClr val="000000">
                <a:alpha val="10000"/>
              </a:srgbClr>
            </a:outerShdw>
          </a:effectLst>
        </p:spPr>
      </p:sp>
      <p:sp>
        <p:nvSpPr>
          <p:cNvPr id="37" name="Shape 28"/>
          <p:cNvSpPr/>
          <p:nvPr/>
        </p:nvSpPr>
        <p:spPr>
          <a:xfrm>
            <a:off x="7109460" y="4069080"/>
            <a:ext cx="685800" cy="685800"/>
          </a:xfrm>
          <a:prstGeom prst="ellipse">
            <a:avLst/>
          </a:prstGeom>
          <a:solidFill>
            <a:srgbClr val="D62828"/>
          </a:solidFill>
          <a:ln/>
        </p:spPr>
      </p:sp>
      <p:pic>
        <p:nvPicPr>
          <p:cNvPr id="38" name="Image 7" descr="/home/claude/titration/icon_balance.png">    </p:cNvPr>
          <p:cNvPicPr>
            <a:picLocks noChangeAspect="1"/>
          </p:cNvPicPr>
          <p:nvPr/>
        </p:nvPicPr>
        <p:blipFill>
          <a:blip r:embed="rId8"/>
          <a:stretch>
            <a:fillRect/>
          </a:stretch>
        </p:blipFill>
        <p:spPr>
          <a:xfrm>
            <a:off x="7260336" y="4219956"/>
            <a:ext cx="384048" cy="384048"/>
          </a:xfrm>
          <a:prstGeom prst="rect">
            <a:avLst/>
          </a:prstGeom>
        </p:spPr>
      </p:pic>
      <p:sp>
        <p:nvSpPr>
          <p:cNvPr id="39" name="Text 29"/>
          <p:cNvSpPr/>
          <p:nvPr/>
        </p:nvSpPr>
        <p:spPr>
          <a:xfrm>
            <a:off x="6263640" y="4892040"/>
            <a:ext cx="2331720" cy="502920"/>
          </a:xfrm>
          <a:prstGeom prst="rect">
            <a:avLst/>
          </a:prstGeom>
          <a:noFill/>
          <a:ln/>
        </p:spPr>
        <p:txBody>
          <a:bodyPr wrap="square" lIns="0" tIns="0" rIns="0" bIns="0" rtlCol="0" anchor="ctr"/>
          <a:lstStyle/>
          <a:p>
            <a:pPr algn="ctr" indent="0" marL="0">
              <a:buNone/>
            </a:pPr>
            <a:r>
              <a:rPr lang="en-US" sz="1300" b="1" dirty="0">
                <a:solidFill>
                  <a:srgbClr val="3A2317"/>
                </a:solidFill>
                <a:latin typeface="FreeSans" pitchFamily="34" charset="0"/>
                <a:ea typeface="FreeSans" pitchFamily="34" charset="-122"/>
                <a:cs typeface="FreeSans" pitchFamily="34" charset="-120"/>
              </a:rPr>
              <a:t>রিটোর্ট স্ট্যান্ড ও ক্ল্যাম্প</a:t>
            </a:r>
            <a:endParaRPr lang="en-US" sz="1300" dirty="0"/>
          </a:p>
        </p:txBody>
      </p:sp>
      <p:sp>
        <p:nvSpPr>
          <p:cNvPr id="40" name="Text 30"/>
          <p:cNvSpPr/>
          <p:nvPr/>
        </p:nvSpPr>
        <p:spPr>
          <a:xfrm>
            <a:off x="6263640" y="5349240"/>
            <a:ext cx="2331720" cy="457200"/>
          </a:xfrm>
          <a:prstGeom prst="rect">
            <a:avLst/>
          </a:prstGeom>
          <a:noFill/>
          <a:ln/>
        </p:spPr>
        <p:txBody>
          <a:bodyPr wrap="square" lIns="0" tIns="0" rIns="0" bIns="0" rtlCol="0" anchor="ctr"/>
          <a:lstStyle/>
          <a:p>
            <a:pPr algn="ctr" indent="0" marL="0">
              <a:buNone/>
            </a:pPr>
            <a:r>
              <a:rPr lang="en-US" sz="1050" i="1" dirty="0">
                <a:solidFill>
                  <a:srgbClr val="6B5C52"/>
                </a:solidFill>
                <a:latin typeface="FreeSans" pitchFamily="34" charset="0"/>
                <a:ea typeface="FreeSans" pitchFamily="34" charset="-122"/>
                <a:cs typeface="FreeSans" pitchFamily="34" charset="-120"/>
              </a:rPr>
              <a:t>Retort Stand</a:t>
            </a:r>
            <a:endParaRPr lang="en-US" sz="1050" dirty="0"/>
          </a:p>
        </p:txBody>
      </p:sp>
      <p:sp>
        <p:nvSpPr>
          <p:cNvPr id="41" name="Shape 31"/>
          <p:cNvSpPr/>
          <p:nvPr/>
        </p:nvSpPr>
        <p:spPr>
          <a:xfrm>
            <a:off x="8915400" y="3794760"/>
            <a:ext cx="2606040" cy="2148840"/>
          </a:xfrm>
          <a:prstGeom prst="roundRect">
            <a:avLst>
              <a:gd name="adj" fmla="val 4255"/>
            </a:avLst>
          </a:prstGeom>
          <a:solidFill>
            <a:srgbClr val="FFFFFF"/>
          </a:solidFill>
          <a:ln w="12700">
            <a:solidFill>
              <a:srgbClr val="F2994A"/>
            </a:solidFill>
            <a:prstDash val="solid"/>
          </a:ln>
          <a:effectLst>
            <a:outerShdw sx="100000" sy="100000" kx="0" ky="0" algn="bl" rotWithShape="0" blurRad="63500" dist="25400" dir="5400000">
              <a:srgbClr val="000000">
                <a:alpha val="10000"/>
              </a:srgbClr>
            </a:outerShdw>
          </a:effectLst>
        </p:spPr>
      </p:sp>
      <p:sp>
        <p:nvSpPr>
          <p:cNvPr id="42" name="Shape 32"/>
          <p:cNvSpPr/>
          <p:nvPr/>
        </p:nvSpPr>
        <p:spPr>
          <a:xfrm>
            <a:off x="9898380" y="4069080"/>
            <a:ext cx="685800" cy="685800"/>
          </a:xfrm>
          <a:prstGeom prst="ellipse">
            <a:avLst/>
          </a:prstGeom>
          <a:solidFill>
            <a:srgbClr val="D62828"/>
          </a:solidFill>
          <a:ln/>
        </p:spPr>
      </p:sp>
      <p:pic>
        <p:nvPicPr>
          <p:cNvPr id="43" name="Image 8" descr="/home/claude/titration/icon_waterdrop.png">    </p:cNvPr>
          <p:cNvPicPr>
            <a:picLocks noChangeAspect="1"/>
          </p:cNvPicPr>
          <p:nvPr/>
        </p:nvPicPr>
        <p:blipFill>
          <a:blip r:embed="rId9"/>
          <a:stretch>
            <a:fillRect/>
          </a:stretch>
        </p:blipFill>
        <p:spPr>
          <a:xfrm>
            <a:off x="10049256" y="4219956"/>
            <a:ext cx="384048" cy="384048"/>
          </a:xfrm>
          <a:prstGeom prst="rect">
            <a:avLst/>
          </a:prstGeom>
        </p:spPr>
      </p:pic>
      <p:sp>
        <p:nvSpPr>
          <p:cNvPr id="44" name="Text 33"/>
          <p:cNvSpPr/>
          <p:nvPr/>
        </p:nvSpPr>
        <p:spPr>
          <a:xfrm>
            <a:off x="9052560" y="4892040"/>
            <a:ext cx="2331720" cy="502920"/>
          </a:xfrm>
          <a:prstGeom prst="rect">
            <a:avLst/>
          </a:prstGeom>
          <a:noFill/>
          <a:ln/>
        </p:spPr>
        <p:txBody>
          <a:bodyPr wrap="square" lIns="0" tIns="0" rIns="0" bIns="0" rtlCol="0" anchor="ctr"/>
          <a:lstStyle/>
          <a:p>
            <a:pPr algn="ctr" indent="0" marL="0">
              <a:buNone/>
            </a:pPr>
            <a:r>
              <a:rPr lang="en-US" sz="1300" b="1" dirty="0">
                <a:solidFill>
                  <a:srgbClr val="3A2317"/>
                </a:solidFill>
                <a:latin typeface="FreeSans" pitchFamily="34" charset="0"/>
                <a:ea typeface="FreeSans" pitchFamily="34" charset="-122"/>
                <a:cs typeface="FreeSans" pitchFamily="34" charset="-120"/>
              </a:rPr>
              <a:t>ওয়াশ বোতল</a:t>
            </a:r>
            <a:endParaRPr lang="en-US" sz="1300" dirty="0"/>
          </a:p>
        </p:txBody>
      </p:sp>
      <p:sp>
        <p:nvSpPr>
          <p:cNvPr id="45" name="Text 34"/>
          <p:cNvSpPr/>
          <p:nvPr/>
        </p:nvSpPr>
        <p:spPr>
          <a:xfrm>
            <a:off x="9052560" y="5349240"/>
            <a:ext cx="2331720" cy="457200"/>
          </a:xfrm>
          <a:prstGeom prst="rect">
            <a:avLst/>
          </a:prstGeom>
          <a:noFill/>
          <a:ln/>
        </p:spPr>
        <p:txBody>
          <a:bodyPr wrap="square" lIns="0" tIns="0" rIns="0" bIns="0" rtlCol="0" anchor="ctr"/>
          <a:lstStyle/>
          <a:p>
            <a:pPr algn="ctr" indent="0" marL="0">
              <a:buNone/>
            </a:pPr>
            <a:r>
              <a:rPr lang="en-US" sz="1050" i="1" dirty="0">
                <a:solidFill>
                  <a:srgbClr val="6B5C52"/>
                </a:solidFill>
                <a:latin typeface="FreeSans" pitchFamily="34" charset="0"/>
                <a:ea typeface="FreeSans" pitchFamily="34" charset="-122"/>
                <a:cs typeface="FreeSans" pitchFamily="34" charset="-120"/>
              </a:rPr>
              <a:t>Wash Bottle</a:t>
            </a:r>
            <a:endParaRPr lang="en-US" sz="1050" dirty="0"/>
          </a:p>
        </p:txBody>
      </p:sp>
      <p:sp>
        <p:nvSpPr>
          <p:cNvPr id="47" name="Text 35"/>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48" name="Text 36"/>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6 / 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6ED"/>
        </a:solidFill>
      </p:bgPr>
    </p:bg>
    <p:spTree>
      <p:nvGrpSpPr>
        <p:cNvPr id="1" name=""/>
        <p:cNvGrpSpPr/>
        <p:nvPr/>
      </p:nvGrpSpPr>
      <p:grpSpPr>
        <a:xfrm>
          <a:off x="0" y="0"/>
          <a:ext cx="0" cy="0"/>
          <a:chOff x="0" y="0"/>
          <a:chExt cx="0" cy="0"/>
        </a:xfrm>
      </p:grpSpPr>
      <p:sp>
        <p:nvSpPr>
          <p:cNvPr id="2" name="Shape 0"/>
          <p:cNvSpPr/>
          <p:nvPr/>
        </p:nvSpPr>
        <p:spPr>
          <a:xfrm>
            <a:off x="548640" y="457200"/>
            <a:ext cx="594360" cy="594360"/>
          </a:xfrm>
          <a:prstGeom prst="ellipse">
            <a:avLst/>
          </a:prstGeom>
          <a:solidFill>
            <a:srgbClr val="B33A0F"/>
          </a:solidFill>
          <a:ln/>
        </p:spPr>
      </p:sp>
      <p:pic>
        <p:nvPicPr>
          <p:cNvPr id="3" name="Image 0" descr="/home/claude/titration/icon_clipboard.png">    </p:cNvPr>
          <p:cNvPicPr>
            <a:picLocks noChangeAspect="1"/>
          </p:cNvPicPr>
          <p:nvPr/>
        </p:nvPicPr>
        <p:blipFill>
          <a:blip r:embed="rId1"/>
          <a:stretch>
            <a:fillRect/>
          </a:stretch>
        </p:blipFill>
        <p:spPr>
          <a:xfrm>
            <a:off x="679399" y="587959"/>
            <a:ext cx="332842" cy="332842"/>
          </a:xfrm>
          <a:prstGeom prst="rect">
            <a:avLst/>
          </a:prstGeom>
        </p:spPr>
      </p:pic>
      <p:sp>
        <p:nvSpPr>
          <p:cNvPr id="4" name="Text 1"/>
          <p:cNvSpPr/>
          <p:nvPr/>
        </p:nvSpPr>
        <p:spPr>
          <a:xfrm>
            <a:off x="1325880" y="402336"/>
            <a:ext cx="8686800" cy="457200"/>
          </a:xfrm>
          <a:prstGeom prst="rect">
            <a:avLst/>
          </a:prstGeom>
          <a:noFill/>
          <a:ln/>
        </p:spPr>
        <p:txBody>
          <a:bodyPr wrap="square" lIns="0" tIns="0" rIns="0" bIns="0" rtlCol="0" anchor="ctr"/>
          <a:lstStyle/>
          <a:p>
            <a:pPr indent="0" marL="0">
              <a:buNone/>
            </a:pPr>
            <a:r>
              <a:rPr lang="en-US" sz="2600" b="1" dirty="0">
                <a:solidFill>
                  <a:srgbClr val="3A2317"/>
                </a:solidFill>
                <a:latin typeface="FreeSans" pitchFamily="34" charset="0"/>
                <a:ea typeface="FreeSans" pitchFamily="34" charset="-122"/>
                <a:cs typeface="FreeSans" pitchFamily="34" charset="-120"/>
              </a:rPr>
              <a:t>পরীক্ষার পদ্ধতি</a:t>
            </a:r>
            <a:endParaRPr lang="en-US" sz="2600" dirty="0"/>
          </a:p>
        </p:txBody>
      </p:sp>
      <p:sp>
        <p:nvSpPr>
          <p:cNvPr id="5" name="Text 2"/>
          <p:cNvSpPr/>
          <p:nvPr/>
        </p:nvSpPr>
        <p:spPr>
          <a:xfrm>
            <a:off x="1325880" y="804672"/>
            <a:ext cx="8686800" cy="274320"/>
          </a:xfrm>
          <a:prstGeom prst="rect">
            <a:avLst/>
          </a:prstGeom>
          <a:noFill/>
          <a:ln/>
        </p:spPr>
        <p:txBody>
          <a:bodyPr wrap="square" lIns="0" tIns="0" rIns="0" bIns="0" rtlCol="0" anchor="ctr"/>
          <a:lstStyle/>
          <a:p>
            <a:pPr indent="0" marL="0">
              <a:buNone/>
            </a:pPr>
            <a:r>
              <a:rPr lang="en-US" sz="1300" i="1" dirty="0">
                <a:solidFill>
                  <a:srgbClr val="6B5C52"/>
                </a:solidFill>
                <a:latin typeface="FreeSans" pitchFamily="34" charset="0"/>
                <a:ea typeface="FreeSans" pitchFamily="34" charset="-122"/>
                <a:cs typeface="FreeSans" pitchFamily="34" charset="-120"/>
              </a:rPr>
              <a:t>Step-by-Step Procedure</a:t>
            </a:r>
            <a:endParaRPr lang="en-US" sz="1300" dirty="0"/>
          </a:p>
        </p:txBody>
      </p:sp>
      <p:sp>
        <p:nvSpPr>
          <p:cNvPr id="6" name="Shape 3"/>
          <p:cNvSpPr/>
          <p:nvPr/>
        </p:nvSpPr>
        <p:spPr>
          <a:xfrm>
            <a:off x="548640" y="1463040"/>
            <a:ext cx="11064240" cy="649224"/>
          </a:xfrm>
          <a:prstGeom prst="roundRect">
            <a:avLst>
              <a:gd name="adj" fmla="val 9859"/>
            </a:avLst>
          </a:prstGeom>
          <a:solidFill>
            <a:srgbClr val="FFFFFF"/>
          </a:solidFill>
          <a:ln w="6350">
            <a:solidFill>
              <a:srgbClr val="F2994A"/>
            </a:solidFill>
            <a:prstDash val="solid"/>
          </a:ln>
        </p:spPr>
      </p:sp>
      <p:sp>
        <p:nvSpPr>
          <p:cNvPr id="7" name="Shape 4"/>
          <p:cNvSpPr/>
          <p:nvPr/>
        </p:nvSpPr>
        <p:spPr>
          <a:xfrm>
            <a:off x="685800" y="1517904"/>
            <a:ext cx="457200" cy="457200"/>
          </a:xfrm>
          <a:prstGeom prst="ellipse">
            <a:avLst/>
          </a:prstGeom>
          <a:solidFill>
            <a:srgbClr val="B33A0F"/>
          </a:solidFill>
          <a:ln/>
        </p:spPr>
      </p:sp>
      <p:sp>
        <p:nvSpPr>
          <p:cNvPr id="8" name="Text 5"/>
          <p:cNvSpPr/>
          <p:nvPr/>
        </p:nvSpPr>
        <p:spPr>
          <a:xfrm>
            <a:off x="685800" y="1517904"/>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FreeSans" pitchFamily="34" charset="0"/>
                <a:ea typeface="FreeSans" pitchFamily="34" charset="-122"/>
                <a:cs typeface="FreeSans" pitchFamily="34" charset="-120"/>
              </a:rPr>
              <a:t>1</a:t>
            </a:r>
            <a:endParaRPr lang="en-US" sz="1500" dirty="0"/>
          </a:p>
        </p:txBody>
      </p:sp>
      <p:sp>
        <p:nvSpPr>
          <p:cNvPr id="9" name="Text 6"/>
          <p:cNvSpPr/>
          <p:nvPr/>
        </p:nvSpPr>
        <p:spPr>
          <a:xfrm>
            <a:off x="1325880" y="1463040"/>
            <a:ext cx="10104120" cy="667512"/>
          </a:xfrm>
          <a:prstGeom prst="rect">
            <a:avLst/>
          </a:prstGeom>
          <a:noFill/>
          <a:ln/>
        </p:spPr>
        <p:txBody>
          <a:bodyPr wrap="square" lIns="0" tIns="0" rIns="0" bIns="0" rtlCol="0" anchor="ctr"/>
          <a:lstStyle/>
          <a:p>
            <a:pPr indent="0" marL="0">
              <a:buNone/>
            </a:pPr>
            <a:r>
              <a:rPr lang="en-US" sz="1250" dirty="0">
                <a:solidFill>
                  <a:srgbClr val="3A2317"/>
                </a:solidFill>
                <a:latin typeface="FreeSans" pitchFamily="34" charset="0"/>
                <a:ea typeface="FreeSans" pitchFamily="34" charset="-122"/>
                <a:cs typeface="FreeSans" pitchFamily="34" charset="-120"/>
              </a:rPr>
              <a:t>পিপেট দিয়ে ২৫ mL প্রমাণ Na₂CO₃ দ্রবণ কনিক্যাল ফ্লাস্কে নাও</a:t>
            </a:r>
            <a:endParaRPr lang="en-US" sz="1250" dirty="0"/>
          </a:p>
        </p:txBody>
      </p:sp>
      <p:sp>
        <p:nvSpPr>
          <p:cNvPr id="10" name="Shape 7"/>
          <p:cNvSpPr/>
          <p:nvPr/>
        </p:nvSpPr>
        <p:spPr>
          <a:xfrm>
            <a:off x="548640" y="2221992"/>
            <a:ext cx="11064240" cy="649224"/>
          </a:xfrm>
          <a:prstGeom prst="roundRect">
            <a:avLst>
              <a:gd name="adj" fmla="val 9859"/>
            </a:avLst>
          </a:prstGeom>
          <a:solidFill>
            <a:srgbClr val="FFEFE0"/>
          </a:solidFill>
          <a:ln w="6350">
            <a:solidFill>
              <a:srgbClr val="F2994A"/>
            </a:solidFill>
            <a:prstDash val="solid"/>
          </a:ln>
        </p:spPr>
      </p:sp>
      <p:sp>
        <p:nvSpPr>
          <p:cNvPr id="11" name="Shape 8"/>
          <p:cNvSpPr/>
          <p:nvPr/>
        </p:nvSpPr>
        <p:spPr>
          <a:xfrm>
            <a:off x="685800" y="2276856"/>
            <a:ext cx="457200" cy="457200"/>
          </a:xfrm>
          <a:prstGeom prst="ellipse">
            <a:avLst/>
          </a:prstGeom>
          <a:solidFill>
            <a:srgbClr val="B33A0F"/>
          </a:solidFill>
          <a:ln/>
        </p:spPr>
      </p:sp>
      <p:sp>
        <p:nvSpPr>
          <p:cNvPr id="12" name="Text 9"/>
          <p:cNvSpPr/>
          <p:nvPr/>
        </p:nvSpPr>
        <p:spPr>
          <a:xfrm>
            <a:off x="685800" y="2276856"/>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FreeSans" pitchFamily="34" charset="0"/>
                <a:ea typeface="FreeSans" pitchFamily="34" charset="-122"/>
                <a:cs typeface="FreeSans" pitchFamily="34" charset="-120"/>
              </a:rPr>
              <a:t>2</a:t>
            </a:r>
            <a:endParaRPr lang="en-US" sz="1500" dirty="0"/>
          </a:p>
        </p:txBody>
      </p:sp>
      <p:sp>
        <p:nvSpPr>
          <p:cNvPr id="13" name="Text 10"/>
          <p:cNvSpPr/>
          <p:nvPr/>
        </p:nvSpPr>
        <p:spPr>
          <a:xfrm>
            <a:off x="1325880" y="2221992"/>
            <a:ext cx="10104120" cy="667512"/>
          </a:xfrm>
          <a:prstGeom prst="rect">
            <a:avLst/>
          </a:prstGeom>
          <a:noFill/>
          <a:ln/>
        </p:spPr>
        <p:txBody>
          <a:bodyPr wrap="square" lIns="0" tIns="0" rIns="0" bIns="0" rtlCol="0" anchor="ctr"/>
          <a:lstStyle/>
          <a:p>
            <a:pPr indent="0" marL="0">
              <a:buNone/>
            </a:pPr>
            <a:r>
              <a:rPr lang="en-US" sz="1250" dirty="0">
                <a:solidFill>
                  <a:srgbClr val="3A2317"/>
                </a:solidFill>
                <a:latin typeface="FreeSans" pitchFamily="34" charset="0"/>
                <a:ea typeface="FreeSans" pitchFamily="34" charset="-122"/>
                <a:cs typeface="FreeSans" pitchFamily="34" charset="-120"/>
              </a:rPr>
              <a:t>ফ্লাস্কে ২-৩ ফোঁটা মিথাইল অরেঞ্জ নির্দেশক যোগ করো (দ্রবণ হলুদ বর্ণ ধারণ করবে)</a:t>
            </a:r>
            <a:endParaRPr lang="en-US" sz="1250" dirty="0"/>
          </a:p>
        </p:txBody>
      </p:sp>
      <p:sp>
        <p:nvSpPr>
          <p:cNvPr id="14" name="Shape 11"/>
          <p:cNvSpPr/>
          <p:nvPr/>
        </p:nvSpPr>
        <p:spPr>
          <a:xfrm>
            <a:off x="548640" y="2980944"/>
            <a:ext cx="11064240" cy="649224"/>
          </a:xfrm>
          <a:prstGeom prst="roundRect">
            <a:avLst>
              <a:gd name="adj" fmla="val 9859"/>
            </a:avLst>
          </a:prstGeom>
          <a:solidFill>
            <a:srgbClr val="FFFFFF"/>
          </a:solidFill>
          <a:ln w="6350">
            <a:solidFill>
              <a:srgbClr val="F2994A"/>
            </a:solidFill>
            <a:prstDash val="solid"/>
          </a:ln>
        </p:spPr>
      </p:sp>
      <p:sp>
        <p:nvSpPr>
          <p:cNvPr id="15" name="Shape 12"/>
          <p:cNvSpPr/>
          <p:nvPr/>
        </p:nvSpPr>
        <p:spPr>
          <a:xfrm>
            <a:off x="685800" y="3035808"/>
            <a:ext cx="457200" cy="457200"/>
          </a:xfrm>
          <a:prstGeom prst="ellipse">
            <a:avLst/>
          </a:prstGeom>
          <a:solidFill>
            <a:srgbClr val="B33A0F"/>
          </a:solidFill>
          <a:ln/>
        </p:spPr>
      </p:sp>
      <p:sp>
        <p:nvSpPr>
          <p:cNvPr id="16" name="Text 13"/>
          <p:cNvSpPr/>
          <p:nvPr/>
        </p:nvSpPr>
        <p:spPr>
          <a:xfrm>
            <a:off x="685800" y="303580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FreeSans" pitchFamily="34" charset="0"/>
                <a:ea typeface="FreeSans" pitchFamily="34" charset="-122"/>
                <a:cs typeface="FreeSans" pitchFamily="34" charset="-120"/>
              </a:rPr>
              <a:t>3</a:t>
            </a:r>
            <a:endParaRPr lang="en-US" sz="1500" dirty="0"/>
          </a:p>
        </p:txBody>
      </p:sp>
      <p:sp>
        <p:nvSpPr>
          <p:cNvPr id="17" name="Text 14"/>
          <p:cNvSpPr/>
          <p:nvPr/>
        </p:nvSpPr>
        <p:spPr>
          <a:xfrm>
            <a:off x="1325880" y="2980944"/>
            <a:ext cx="10104120" cy="667512"/>
          </a:xfrm>
          <a:prstGeom prst="rect">
            <a:avLst/>
          </a:prstGeom>
          <a:noFill/>
          <a:ln/>
        </p:spPr>
        <p:txBody>
          <a:bodyPr wrap="square" lIns="0" tIns="0" rIns="0" bIns="0" rtlCol="0" anchor="ctr"/>
          <a:lstStyle/>
          <a:p>
            <a:pPr indent="0" marL="0">
              <a:buNone/>
            </a:pPr>
            <a:r>
              <a:rPr lang="en-US" sz="1250" dirty="0">
                <a:solidFill>
                  <a:srgbClr val="3A2317"/>
                </a:solidFill>
                <a:latin typeface="FreeSans" pitchFamily="34" charset="0"/>
                <a:ea typeface="FreeSans" pitchFamily="34" charset="-122"/>
                <a:cs typeface="FreeSans" pitchFamily="34" charset="-120"/>
              </a:rPr>
              <a:t>বিউরেটে HCl দ্রবণ ভরে প্রাথমিক পাঠ (initial reading) নাও</a:t>
            </a:r>
            <a:endParaRPr lang="en-US" sz="1250" dirty="0"/>
          </a:p>
        </p:txBody>
      </p:sp>
      <p:sp>
        <p:nvSpPr>
          <p:cNvPr id="18" name="Shape 15"/>
          <p:cNvSpPr/>
          <p:nvPr/>
        </p:nvSpPr>
        <p:spPr>
          <a:xfrm>
            <a:off x="548640" y="3739896"/>
            <a:ext cx="11064240" cy="649224"/>
          </a:xfrm>
          <a:prstGeom prst="roundRect">
            <a:avLst>
              <a:gd name="adj" fmla="val 9859"/>
            </a:avLst>
          </a:prstGeom>
          <a:solidFill>
            <a:srgbClr val="FFEFE0"/>
          </a:solidFill>
          <a:ln w="6350">
            <a:solidFill>
              <a:srgbClr val="F2994A"/>
            </a:solidFill>
            <a:prstDash val="solid"/>
          </a:ln>
        </p:spPr>
      </p:sp>
      <p:sp>
        <p:nvSpPr>
          <p:cNvPr id="19" name="Shape 16"/>
          <p:cNvSpPr/>
          <p:nvPr/>
        </p:nvSpPr>
        <p:spPr>
          <a:xfrm>
            <a:off x="685800" y="3794760"/>
            <a:ext cx="457200" cy="457200"/>
          </a:xfrm>
          <a:prstGeom prst="ellipse">
            <a:avLst/>
          </a:prstGeom>
          <a:solidFill>
            <a:srgbClr val="B33A0F"/>
          </a:solidFill>
          <a:ln/>
        </p:spPr>
      </p:sp>
      <p:sp>
        <p:nvSpPr>
          <p:cNvPr id="20" name="Text 17"/>
          <p:cNvSpPr/>
          <p:nvPr/>
        </p:nvSpPr>
        <p:spPr>
          <a:xfrm>
            <a:off x="685800" y="379476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FreeSans" pitchFamily="34" charset="0"/>
                <a:ea typeface="FreeSans" pitchFamily="34" charset="-122"/>
                <a:cs typeface="FreeSans" pitchFamily="34" charset="-120"/>
              </a:rPr>
              <a:t>4</a:t>
            </a:r>
            <a:endParaRPr lang="en-US" sz="1500" dirty="0"/>
          </a:p>
        </p:txBody>
      </p:sp>
      <p:sp>
        <p:nvSpPr>
          <p:cNvPr id="21" name="Text 18"/>
          <p:cNvSpPr/>
          <p:nvPr/>
        </p:nvSpPr>
        <p:spPr>
          <a:xfrm>
            <a:off x="1325880" y="3739896"/>
            <a:ext cx="10104120" cy="667512"/>
          </a:xfrm>
          <a:prstGeom prst="rect">
            <a:avLst/>
          </a:prstGeom>
          <a:noFill/>
          <a:ln/>
        </p:spPr>
        <p:txBody>
          <a:bodyPr wrap="square" lIns="0" tIns="0" rIns="0" bIns="0" rtlCol="0" anchor="ctr"/>
          <a:lstStyle/>
          <a:p>
            <a:pPr indent="0" marL="0">
              <a:buNone/>
            </a:pPr>
            <a:r>
              <a:rPr lang="en-US" sz="1250" dirty="0">
                <a:solidFill>
                  <a:srgbClr val="3A2317"/>
                </a:solidFill>
                <a:latin typeface="FreeSans" pitchFamily="34" charset="0"/>
                <a:ea typeface="FreeSans" pitchFamily="34" charset="-122"/>
                <a:cs typeface="FreeSans" pitchFamily="34" charset="-120"/>
              </a:rPr>
              <a:t>ফ্লাস্ক ঘুরিয়ে নাড়তে নাড়তে বিউরেট থেকে ধীরে ধীরে HCl যোগ (টাইট্রেট) করো</a:t>
            </a:r>
            <a:endParaRPr lang="en-US" sz="1250" dirty="0"/>
          </a:p>
        </p:txBody>
      </p:sp>
      <p:sp>
        <p:nvSpPr>
          <p:cNvPr id="22" name="Shape 19"/>
          <p:cNvSpPr/>
          <p:nvPr/>
        </p:nvSpPr>
        <p:spPr>
          <a:xfrm>
            <a:off x="548640" y="4498848"/>
            <a:ext cx="11064240" cy="649224"/>
          </a:xfrm>
          <a:prstGeom prst="roundRect">
            <a:avLst>
              <a:gd name="adj" fmla="val 9859"/>
            </a:avLst>
          </a:prstGeom>
          <a:solidFill>
            <a:srgbClr val="FFFFFF"/>
          </a:solidFill>
          <a:ln w="6350">
            <a:solidFill>
              <a:srgbClr val="F2994A"/>
            </a:solidFill>
            <a:prstDash val="solid"/>
          </a:ln>
        </p:spPr>
      </p:sp>
      <p:sp>
        <p:nvSpPr>
          <p:cNvPr id="23" name="Shape 20"/>
          <p:cNvSpPr/>
          <p:nvPr/>
        </p:nvSpPr>
        <p:spPr>
          <a:xfrm>
            <a:off x="685800" y="4553712"/>
            <a:ext cx="457200" cy="457200"/>
          </a:xfrm>
          <a:prstGeom prst="ellipse">
            <a:avLst/>
          </a:prstGeom>
          <a:solidFill>
            <a:srgbClr val="B33A0F"/>
          </a:solidFill>
          <a:ln/>
        </p:spPr>
      </p:sp>
      <p:sp>
        <p:nvSpPr>
          <p:cNvPr id="24" name="Text 21"/>
          <p:cNvSpPr/>
          <p:nvPr/>
        </p:nvSpPr>
        <p:spPr>
          <a:xfrm>
            <a:off x="685800" y="4553712"/>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FreeSans" pitchFamily="34" charset="0"/>
                <a:ea typeface="FreeSans" pitchFamily="34" charset="-122"/>
                <a:cs typeface="FreeSans" pitchFamily="34" charset="-120"/>
              </a:rPr>
              <a:t>5</a:t>
            </a:r>
            <a:endParaRPr lang="en-US" sz="1500" dirty="0"/>
          </a:p>
        </p:txBody>
      </p:sp>
      <p:sp>
        <p:nvSpPr>
          <p:cNvPr id="25" name="Text 22"/>
          <p:cNvSpPr/>
          <p:nvPr/>
        </p:nvSpPr>
        <p:spPr>
          <a:xfrm>
            <a:off x="1325880" y="4498848"/>
            <a:ext cx="10104120" cy="667512"/>
          </a:xfrm>
          <a:prstGeom prst="rect">
            <a:avLst/>
          </a:prstGeom>
          <a:noFill/>
          <a:ln/>
        </p:spPr>
        <p:txBody>
          <a:bodyPr wrap="square" lIns="0" tIns="0" rIns="0" bIns="0" rtlCol="0" anchor="ctr"/>
          <a:lstStyle/>
          <a:p>
            <a:pPr indent="0" marL="0">
              <a:buNone/>
            </a:pPr>
            <a:r>
              <a:rPr lang="en-US" sz="1250" dirty="0">
                <a:solidFill>
                  <a:srgbClr val="3A2317"/>
                </a:solidFill>
                <a:latin typeface="FreeSans" pitchFamily="34" charset="0"/>
                <a:ea typeface="FreeSans" pitchFamily="34" charset="-122"/>
                <a:cs typeface="FreeSans" pitchFamily="34" charset="-120"/>
              </a:rPr>
              <a:t>রঙ হলুদ থেকে কমলা হয়ে স্থায়ী লালচে-গোলাপি হলেই তা সমাপ্তি বিন্দু (end point)</a:t>
            </a:r>
            <a:endParaRPr lang="en-US" sz="1250" dirty="0"/>
          </a:p>
        </p:txBody>
      </p:sp>
      <p:sp>
        <p:nvSpPr>
          <p:cNvPr id="26" name="Shape 23"/>
          <p:cNvSpPr/>
          <p:nvPr/>
        </p:nvSpPr>
        <p:spPr>
          <a:xfrm>
            <a:off x="548640" y="5257800"/>
            <a:ext cx="11064240" cy="649224"/>
          </a:xfrm>
          <a:prstGeom prst="roundRect">
            <a:avLst>
              <a:gd name="adj" fmla="val 9859"/>
            </a:avLst>
          </a:prstGeom>
          <a:solidFill>
            <a:srgbClr val="FFEFE0"/>
          </a:solidFill>
          <a:ln w="6350">
            <a:solidFill>
              <a:srgbClr val="F2994A"/>
            </a:solidFill>
            <a:prstDash val="solid"/>
          </a:ln>
        </p:spPr>
      </p:sp>
      <p:sp>
        <p:nvSpPr>
          <p:cNvPr id="27" name="Shape 24"/>
          <p:cNvSpPr/>
          <p:nvPr/>
        </p:nvSpPr>
        <p:spPr>
          <a:xfrm>
            <a:off x="685800" y="5312664"/>
            <a:ext cx="457200" cy="457200"/>
          </a:xfrm>
          <a:prstGeom prst="ellipse">
            <a:avLst/>
          </a:prstGeom>
          <a:solidFill>
            <a:srgbClr val="B33A0F"/>
          </a:solidFill>
          <a:ln/>
        </p:spPr>
      </p:sp>
      <p:sp>
        <p:nvSpPr>
          <p:cNvPr id="28" name="Text 25"/>
          <p:cNvSpPr/>
          <p:nvPr/>
        </p:nvSpPr>
        <p:spPr>
          <a:xfrm>
            <a:off x="685800" y="5312664"/>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FreeSans" pitchFamily="34" charset="0"/>
                <a:ea typeface="FreeSans" pitchFamily="34" charset="-122"/>
                <a:cs typeface="FreeSans" pitchFamily="34" charset="-120"/>
              </a:rPr>
              <a:t>6</a:t>
            </a:r>
            <a:endParaRPr lang="en-US" sz="1500" dirty="0"/>
          </a:p>
        </p:txBody>
      </p:sp>
      <p:sp>
        <p:nvSpPr>
          <p:cNvPr id="29" name="Text 26"/>
          <p:cNvSpPr/>
          <p:nvPr/>
        </p:nvSpPr>
        <p:spPr>
          <a:xfrm>
            <a:off x="1325880" y="5257800"/>
            <a:ext cx="10104120" cy="667512"/>
          </a:xfrm>
          <a:prstGeom prst="rect">
            <a:avLst/>
          </a:prstGeom>
          <a:noFill/>
          <a:ln/>
        </p:spPr>
        <p:txBody>
          <a:bodyPr wrap="square" lIns="0" tIns="0" rIns="0" bIns="0" rtlCol="0" anchor="ctr"/>
          <a:lstStyle/>
          <a:p>
            <a:pPr indent="0" marL="0">
              <a:buNone/>
            </a:pPr>
            <a:r>
              <a:rPr lang="en-US" sz="1250" dirty="0">
                <a:solidFill>
                  <a:srgbClr val="3A2317"/>
                </a:solidFill>
                <a:latin typeface="FreeSans" pitchFamily="34" charset="0"/>
                <a:ea typeface="FreeSans" pitchFamily="34" charset="-122"/>
                <a:cs typeface="FreeSans" pitchFamily="34" charset="-120"/>
              </a:rPr>
              <a:t>চূড়ান্ত পাঠ নাও, ব্যবহৃত HCl-এর আয়তন হিসাব করো এবং concordant reading পাওয়া পর্যন্ত পুনরাবৃত্তি করো</a:t>
            </a:r>
            <a:endParaRPr lang="en-US" sz="1250" dirty="0"/>
          </a:p>
        </p:txBody>
      </p:sp>
      <p:sp>
        <p:nvSpPr>
          <p:cNvPr id="31" name="Text 27"/>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32" name="Text 28"/>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7 / 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6ED"/>
        </a:solidFill>
      </p:bgPr>
    </p:bg>
    <p:spTree>
      <p:nvGrpSpPr>
        <p:cNvPr id="1" name=""/>
        <p:cNvGrpSpPr/>
        <p:nvPr/>
      </p:nvGrpSpPr>
      <p:grpSpPr>
        <a:xfrm>
          <a:off x="0" y="0"/>
          <a:ext cx="0" cy="0"/>
          <a:chOff x="0" y="0"/>
          <a:chExt cx="0" cy="0"/>
        </a:xfrm>
      </p:grpSpPr>
      <p:sp>
        <p:nvSpPr>
          <p:cNvPr id="2" name="Shape 0"/>
          <p:cNvSpPr/>
          <p:nvPr/>
        </p:nvSpPr>
        <p:spPr>
          <a:xfrm>
            <a:off x="548640" y="457200"/>
            <a:ext cx="594360" cy="594360"/>
          </a:xfrm>
          <a:prstGeom prst="ellipse">
            <a:avLst/>
          </a:prstGeom>
          <a:solidFill>
            <a:srgbClr val="B33A0F"/>
          </a:solidFill>
          <a:ln/>
        </p:spPr>
      </p:sp>
      <p:pic>
        <p:nvPicPr>
          <p:cNvPr id="3" name="Image 0" descr="/home/claude/titration/icon_calculator.png">    </p:cNvPr>
          <p:cNvPicPr>
            <a:picLocks noChangeAspect="1"/>
          </p:cNvPicPr>
          <p:nvPr/>
        </p:nvPicPr>
        <p:blipFill>
          <a:blip r:embed="rId1"/>
          <a:stretch>
            <a:fillRect/>
          </a:stretch>
        </p:blipFill>
        <p:spPr>
          <a:xfrm>
            <a:off x="679399" y="587959"/>
            <a:ext cx="332842" cy="332842"/>
          </a:xfrm>
          <a:prstGeom prst="rect">
            <a:avLst/>
          </a:prstGeom>
        </p:spPr>
      </p:pic>
      <p:sp>
        <p:nvSpPr>
          <p:cNvPr id="4" name="Text 1"/>
          <p:cNvSpPr/>
          <p:nvPr/>
        </p:nvSpPr>
        <p:spPr>
          <a:xfrm>
            <a:off x="1325880" y="402336"/>
            <a:ext cx="8686800" cy="457200"/>
          </a:xfrm>
          <a:prstGeom prst="rect">
            <a:avLst/>
          </a:prstGeom>
          <a:noFill/>
          <a:ln/>
        </p:spPr>
        <p:txBody>
          <a:bodyPr wrap="square" lIns="0" tIns="0" rIns="0" bIns="0" rtlCol="0" anchor="ctr"/>
          <a:lstStyle/>
          <a:p>
            <a:pPr indent="0" marL="0">
              <a:buNone/>
            </a:pPr>
            <a:r>
              <a:rPr lang="en-US" sz="2600" b="1" dirty="0">
                <a:solidFill>
                  <a:srgbClr val="3A2317"/>
                </a:solidFill>
                <a:latin typeface="FreeSans" pitchFamily="34" charset="0"/>
                <a:ea typeface="FreeSans" pitchFamily="34" charset="-122"/>
                <a:cs typeface="FreeSans" pitchFamily="34" charset="-120"/>
              </a:rPr>
              <a:t>গাণিতিক হিসাব</a:t>
            </a:r>
            <a:endParaRPr lang="en-US" sz="2600" dirty="0"/>
          </a:p>
        </p:txBody>
      </p:sp>
      <p:sp>
        <p:nvSpPr>
          <p:cNvPr id="5" name="Text 2"/>
          <p:cNvSpPr/>
          <p:nvPr/>
        </p:nvSpPr>
        <p:spPr>
          <a:xfrm>
            <a:off x="1325880" y="804672"/>
            <a:ext cx="8686800" cy="274320"/>
          </a:xfrm>
          <a:prstGeom prst="rect">
            <a:avLst/>
          </a:prstGeom>
          <a:noFill/>
          <a:ln/>
        </p:spPr>
        <p:txBody>
          <a:bodyPr wrap="square" lIns="0" tIns="0" rIns="0" bIns="0" rtlCol="0" anchor="ctr"/>
          <a:lstStyle/>
          <a:p>
            <a:pPr indent="0" marL="0">
              <a:buNone/>
            </a:pPr>
            <a:r>
              <a:rPr lang="en-US" sz="1300" i="1" dirty="0">
                <a:solidFill>
                  <a:srgbClr val="6B5C52"/>
                </a:solidFill>
                <a:latin typeface="FreeSans" pitchFamily="34" charset="0"/>
                <a:ea typeface="FreeSans" pitchFamily="34" charset="-122"/>
                <a:cs typeface="FreeSans" pitchFamily="34" charset="-120"/>
              </a:rPr>
              <a:t>Calculating the Unknown Concentration</a:t>
            </a:r>
            <a:endParaRPr lang="en-US" sz="1300" dirty="0"/>
          </a:p>
        </p:txBody>
      </p:sp>
      <p:sp>
        <p:nvSpPr>
          <p:cNvPr id="6" name="Shape 3"/>
          <p:cNvSpPr/>
          <p:nvPr/>
        </p:nvSpPr>
        <p:spPr>
          <a:xfrm>
            <a:off x="548640" y="1417320"/>
            <a:ext cx="6675120" cy="2331720"/>
          </a:xfrm>
          <a:prstGeom prst="roundRect">
            <a:avLst>
              <a:gd name="adj" fmla="val 3922"/>
            </a:avLst>
          </a:prstGeom>
          <a:solidFill>
            <a:srgbClr val="3A2317"/>
          </a:solidFill>
          <a:ln/>
        </p:spPr>
      </p:sp>
      <p:sp>
        <p:nvSpPr>
          <p:cNvPr id="7" name="Text 4"/>
          <p:cNvSpPr/>
          <p:nvPr/>
        </p:nvSpPr>
        <p:spPr>
          <a:xfrm>
            <a:off x="777240" y="1554480"/>
            <a:ext cx="6217920" cy="320040"/>
          </a:xfrm>
          <a:prstGeom prst="rect">
            <a:avLst/>
          </a:prstGeom>
          <a:noFill/>
          <a:ln/>
        </p:spPr>
        <p:txBody>
          <a:bodyPr wrap="square" lIns="0" tIns="0" rIns="0" bIns="0" rtlCol="0" anchor="ctr"/>
          <a:lstStyle/>
          <a:p>
            <a:pPr indent="0" marL="0">
              <a:buNone/>
            </a:pPr>
            <a:r>
              <a:rPr lang="en-US" sz="1300" b="1" dirty="0">
                <a:solidFill>
                  <a:srgbClr val="F6C453"/>
                </a:solidFill>
                <a:latin typeface="FreeSans" pitchFamily="34" charset="0"/>
                <a:ea typeface="FreeSans" pitchFamily="34" charset="-122"/>
                <a:cs typeface="FreeSans" pitchFamily="34" charset="-120"/>
              </a:rPr>
              <a:t>সূত্র (মোল অনুপাত ১:২ ব্যবহার করে)</a:t>
            </a:r>
            <a:endParaRPr lang="en-US" sz="1300" dirty="0"/>
          </a:p>
        </p:txBody>
      </p:sp>
      <p:sp>
        <p:nvSpPr>
          <p:cNvPr id="8" name="Text 5"/>
          <p:cNvSpPr/>
          <p:nvPr/>
        </p:nvSpPr>
        <p:spPr>
          <a:xfrm>
            <a:off x="777240" y="1965960"/>
            <a:ext cx="6217920" cy="502920"/>
          </a:xfrm>
          <a:prstGeom prst="rect">
            <a:avLst/>
          </a:prstGeom>
          <a:noFill/>
          <a:ln/>
        </p:spPr>
        <p:txBody>
          <a:bodyPr wrap="square" lIns="0" tIns="0" rIns="0" bIns="0" rtlCol="0" anchor="ctr"/>
          <a:lstStyle/>
          <a:p>
            <a:pPr indent="0" marL="0">
              <a:buNone/>
            </a:pPr>
            <a:r>
              <a:rPr lang="en-US" sz="2000" i="1" dirty="0">
                <a:solidFill>
                  <a:srgbClr val="FFFFFF"/>
                </a:solidFill>
                <a:latin typeface="FreeSans" pitchFamily="34" charset="0"/>
                <a:ea typeface="FreeSans" pitchFamily="34" charset="-122"/>
                <a:cs typeface="FreeSans" pitchFamily="34" charset="-120"/>
              </a:rPr>
              <a:t>M</a:t>
            </a:r>
            <a:pPr indent="0" marL="0">
              <a:buNone/>
            </a:pPr>
            <a:r>
              <a:rPr lang="en-US" sz="1200" i="1" baseline="-40000" dirty="0">
                <a:solidFill>
                  <a:srgbClr val="FFFFFF"/>
                </a:solidFill>
                <a:latin typeface="FreeSans" pitchFamily="34" charset="0"/>
                <a:ea typeface="FreeSans" pitchFamily="34" charset="-122"/>
                <a:cs typeface="FreeSans" pitchFamily="34" charset="-120"/>
              </a:rPr>
              <a:t>HCl</a:t>
            </a:r>
            <a:pPr indent="0" marL="0">
              <a:buNone/>
            </a:pPr>
            <a:r>
              <a:rPr lang="en-US" sz="2000" dirty="0">
                <a:solidFill>
                  <a:srgbClr val="FFFFFF"/>
                </a:solidFill>
                <a:latin typeface="FreeSans" pitchFamily="34" charset="0"/>
                <a:ea typeface="FreeSans" pitchFamily="34" charset="-122"/>
                <a:cs typeface="FreeSans" pitchFamily="34" charset="-120"/>
              </a:rPr>
              <a:t>  =  </a:t>
            </a:r>
            <a:pPr indent="0" marL="0">
              <a:buNone/>
            </a:pPr>
            <a:r>
              <a:rPr lang="en-US" sz="2000" i="1" dirty="0">
                <a:solidFill>
                  <a:srgbClr val="F2994A"/>
                </a:solidFill>
                <a:latin typeface="FreeSans" pitchFamily="34" charset="0"/>
                <a:ea typeface="FreeSans" pitchFamily="34" charset="-122"/>
                <a:cs typeface="FreeSans" pitchFamily="34" charset="-120"/>
              </a:rPr>
              <a:t>2 × M</a:t>
            </a:r>
            <a:pPr indent="0" marL="0">
              <a:buNone/>
            </a:pPr>
            <a:r>
              <a:rPr lang="en-US" sz="1100" i="1" baseline="-40000" dirty="0">
                <a:solidFill>
                  <a:srgbClr val="F2994A"/>
                </a:solidFill>
                <a:latin typeface="FreeSans" pitchFamily="34" charset="0"/>
                <a:ea typeface="FreeSans" pitchFamily="34" charset="-122"/>
                <a:cs typeface="FreeSans" pitchFamily="34" charset="-120"/>
              </a:rPr>
              <a:t>Na₂CO₃</a:t>
            </a:r>
            <a:pPr indent="0" marL="0">
              <a:buNone/>
            </a:pPr>
            <a:r>
              <a:rPr lang="en-US" sz="2000" i="1" dirty="0">
                <a:solidFill>
                  <a:srgbClr val="F2994A"/>
                </a:solidFill>
                <a:latin typeface="FreeSans" pitchFamily="34" charset="0"/>
                <a:ea typeface="FreeSans" pitchFamily="34" charset="-122"/>
                <a:cs typeface="FreeSans" pitchFamily="34" charset="-120"/>
              </a:rPr>
              <a:t> × V</a:t>
            </a:r>
            <a:pPr indent="0" marL="0">
              <a:buNone/>
            </a:pPr>
            <a:r>
              <a:rPr lang="en-US" sz="1100" i="1" baseline="-40000" dirty="0">
                <a:solidFill>
                  <a:srgbClr val="F2994A"/>
                </a:solidFill>
                <a:latin typeface="FreeSans" pitchFamily="34" charset="0"/>
                <a:ea typeface="FreeSans" pitchFamily="34" charset="-122"/>
                <a:cs typeface="FreeSans" pitchFamily="34" charset="-120"/>
              </a:rPr>
              <a:t>Na₂CO₃</a:t>
            </a:r>
            <a:endParaRPr lang="en-US" sz="2000" dirty="0"/>
          </a:p>
        </p:txBody>
      </p:sp>
      <p:sp>
        <p:nvSpPr>
          <p:cNvPr id="9" name="Shape 6"/>
          <p:cNvSpPr/>
          <p:nvPr/>
        </p:nvSpPr>
        <p:spPr>
          <a:xfrm>
            <a:off x="777240" y="2514600"/>
            <a:ext cx="5120640" cy="0"/>
          </a:xfrm>
          <a:prstGeom prst="line">
            <a:avLst/>
          </a:prstGeom>
          <a:noFill/>
          <a:ln w="19050">
            <a:solidFill>
              <a:srgbClr val="FFFFFF"/>
            </a:solidFill>
            <a:prstDash val="solid"/>
          </a:ln>
        </p:spPr>
      </p:sp>
      <p:sp>
        <p:nvSpPr>
          <p:cNvPr id="10" name="Text 7"/>
          <p:cNvSpPr/>
          <p:nvPr/>
        </p:nvSpPr>
        <p:spPr>
          <a:xfrm>
            <a:off x="777240" y="2560320"/>
            <a:ext cx="5120640" cy="365760"/>
          </a:xfrm>
          <a:prstGeom prst="rect">
            <a:avLst/>
          </a:prstGeom>
          <a:noFill/>
          <a:ln/>
        </p:spPr>
        <p:txBody>
          <a:bodyPr wrap="square" lIns="0" tIns="0" rIns="0" bIns="0" rtlCol="0" anchor="ctr"/>
          <a:lstStyle/>
          <a:p>
            <a:pPr indent="0" marL="0">
              <a:buNone/>
            </a:pPr>
            <a:r>
              <a:rPr lang="en-US" sz="2000" i="1" dirty="0">
                <a:solidFill>
                  <a:srgbClr val="F2994A"/>
                </a:solidFill>
                <a:latin typeface="FreeSans" pitchFamily="34" charset="0"/>
                <a:ea typeface="FreeSans" pitchFamily="34" charset="-122"/>
                <a:cs typeface="FreeSans" pitchFamily="34" charset="-120"/>
              </a:rPr>
              <a:t>V</a:t>
            </a:r>
            <a:pPr indent="0" marL="0">
              <a:buNone/>
            </a:pPr>
            <a:r>
              <a:rPr lang="en-US" sz="1200" i="1" baseline="-40000" dirty="0">
                <a:solidFill>
                  <a:srgbClr val="F2994A"/>
                </a:solidFill>
                <a:latin typeface="FreeSans" pitchFamily="34" charset="0"/>
                <a:ea typeface="FreeSans" pitchFamily="34" charset="-122"/>
                <a:cs typeface="FreeSans" pitchFamily="34" charset="-120"/>
              </a:rPr>
              <a:t>HCl</a:t>
            </a:r>
            <a:endParaRPr lang="en-US" sz="2000" dirty="0"/>
          </a:p>
        </p:txBody>
      </p:sp>
      <p:sp>
        <p:nvSpPr>
          <p:cNvPr id="11" name="Text 8"/>
          <p:cNvSpPr/>
          <p:nvPr/>
        </p:nvSpPr>
        <p:spPr>
          <a:xfrm>
            <a:off x="777240" y="3108960"/>
            <a:ext cx="6217920" cy="320040"/>
          </a:xfrm>
          <a:prstGeom prst="rect">
            <a:avLst/>
          </a:prstGeom>
          <a:noFill/>
          <a:ln/>
        </p:spPr>
        <p:txBody>
          <a:bodyPr wrap="square" lIns="0" tIns="0" rIns="0" bIns="0" rtlCol="0" anchor="ctr"/>
          <a:lstStyle/>
          <a:p>
            <a:pPr indent="0" marL="0">
              <a:buNone/>
            </a:pPr>
            <a:r>
              <a:rPr lang="en-US" sz="1100" i="1" dirty="0">
                <a:solidFill>
                  <a:srgbClr val="FFF6ED"/>
                </a:solidFill>
                <a:latin typeface="FreeSans" pitchFamily="34" charset="0"/>
                <a:ea typeface="FreeSans" pitchFamily="34" charset="-122"/>
                <a:cs typeface="FreeSans" pitchFamily="34" charset="-120"/>
              </a:rPr>
              <a:t>[যেখানে M = molarity, V = আয়তন]</a:t>
            </a:r>
            <a:endParaRPr lang="en-US" sz="1100" dirty="0"/>
          </a:p>
        </p:txBody>
      </p:sp>
      <p:sp>
        <p:nvSpPr>
          <p:cNvPr id="12" name="Shape 9"/>
          <p:cNvSpPr/>
          <p:nvPr/>
        </p:nvSpPr>
        <p:spPr>
          <a:xfrm>
            <a:off x="548640" y="3886200"/>
            <a:ext cx="6675120" cy="1874520"/>
          </a:xfrm>
          <a:prstGeom prst="roundRect">
            <a:avLst>
              <a:gd name="adj" fmla="val 4878"/>
            </a:avLst>
          </a:prstGeom>
          <a:solidFill>
            <a:srgbClr val="FFFFFF"/>
          </a:solidFill>
          <a:ln w="15875">
            <a:solidFill>
              <a:srgbClr val="B33A0F"/>
            </a:solidFill>
            <a:prstDash val="solid"/>
          </a:ln>
        </p:spPr>
      </p:sp>
      <p:sp>
        <p:nvSpPr>
          <p:cNvPr id="13" name="Text 10"/>
          <p:cNvSpPr/>
          <p:nvPr/>
        </p:nvSpPr>
        <p:spPr>
          <a:xfrm>
            <a:off x="777240" y="4005072"/>
            <a:ext cx="6217920" cy="274320"/>
          </a:xfrm>
          <a:prstGeom prst="rect">
            <a:avLst/>
          </a:prstGeom>
          <a:noFill/>
          <a:ln/>
        </p:spPr>
        <p:txBody>
          <a:bodyPr wrap="square" lIns="0" tIns="0" rIns="0" bIns="0" rtlCol="0" anchor="ctr"/>
          <a:lstStyle/>
          <a:p>
            <a:pPr indent="0" marL="0">
              <a:buNone/>
            </a:pPr>
            <a:r>
              <a:rPr lang="en-US" sz="1300" b="1" dirty="0">
                <a:solidFill>
                  <a:srgbClr val="B33A0F"/>
                </a:solidFill>
                <a:latin typeface="FreeSans" pitchFamily="34" charset="0"/>
                <a:ea typeface="FreeSans" pitchFamily="34" charset="-122"/>
                <a:cs typeface="FreeSans" pitchFamily="34" charset="-120"/>
              </a:rPr>
              <a:t>উদাহরণ:</a:t>
            </a:r>
            <a:endParaRPr lang="en-US" sz="1300" dirty="0"/>
          </a:p>
        </p:txBody>
      </p:sp>
      <p:sp>
        <p:nvSpPr>
          <p:cNvPr id="14" name="Text 11"/>
          <p:cNvSpPr/>
          <p:nvPr/>
        </p:nvSpPr>
        <p:spPr>
          <a:xfrm>
            <a:off x="777240" y="4297680"/>
            <a:ext cx="6217920" cy="1371600"/>
          </a:xfrm>
          <a:prstGeom prst="rect">
            <a:avLst/>
          </a:prstGeom>
          <a:noFill/>
          <a:ln/>
        </p:spPr>
        <p:txBody>
          <a:bodyPr wrap="square" lIns="0" tIns="0" rIns="0" bIns="0" rtlCol="0" anchor="ctr"/>
          <a:lstStyle/>
          <a:p>
            <a:pPr indent="0" marL="0">
              <a:lnSpc>
                <a:spcPts val="2000"/>
              </a:lnSpc>
              <a:buNone/>
            </a:pPr>
            <a:r>
              <a:rPr lang="en-US" sz="1250" dirty="0">
                <a:solidFill>
                  <a:srgbClr val="3A2317"/>
                </a:solidFill>
                <a:latin typeface="FreeSans" pitchFamily="34" charset="0"/>
                <a:ea typeface="FreeSans" pitchFamily="34" charset="-122"/>
                <a:cs typeface="FreeSans" pitchFamily="34" charset="-120"/>
              </a:rPr>
              <a:t>০.১ M Na₂CO₃ দ্রবণ ২৫ mL-কে প্রশমিত করতে HCl লাগলো ২২.৫ mL। তাহলে,</a:t>
            </a:r>
            <a:endParaRPr lang="en-US" sz="1250" dirty="0"/>
          </a:p>
          <a:p>
            <a:pPr indent="0" marL="0">
              <a:lnSpc>
                <a:spcPts val="2000"/>
              </a:lnSpc>
              <a:buNone/>
            </a:pPr>
            <a:r>
              <a:rPr lang="en-US" sz="1250" dirty="0">
                <a:solidFill>
                  <a:srgbClr val="3A2317"/>
                </a:solidFill>
                <a:latin typeface="FreeSans" pitchFamily="34" charset="0"/>
                <a:ea typeface="FreeSans" pitchFamily="34" charset="-122"/>
                <a:cs typeface="FreeSans" pitchFamily="34" charset="-120"/>
              </a:rPr>
              <a:t>M(HCl) = (2 × 0.1 × 25) / 22.5 = 0.222 mol/L (প্রায়)</a:t>
            </a:r>
            <a:endParaRPr lang="en-US" sz="1250" dirty="0"/>
          </a:p>
        </p:txBody>
      </p:sp>
      <p:sp>
        <p:nvSpPr>
          <p:cNvPr id="15" name="Shape 12"/>
          <p:cNvSpPr/>
          <p:nvPr/>
        </p:nvSpPr>
        <p:spPr>
          <a:xfrm>
            <a:off x="7452360" y="1417320"/>
            <a:ext cx="4160520" cy="4343400"/>
          </a:xfrm>
          <a:prstGeom prst="roundRect">
            <a:avLst>
              <a:gd name="adj" fmla="val 2198"/>
            </a:avLst>
          </a:prstGeom>
          <a:solidFill>
            <a:srgbClr val="D62828"/>
          </a:solidFill>
          <a:ln/>
        </p:spPr>
      </p:sp>
      <p:sp>
        <p:nvSpPr>
          <p:cNvPr id="16" name="Text 13"/>
          <p:cNvSpPr/>
          <p:nvPr/>
        </p:nvSpPr>
        <p:spPr>
          <a:xfrm>
            <a:off x="7680960" y="1572768"/>
            <a:ext cx="3703320" cy="320040"/>
          </a:xfrm>
          <a:prstGeom prst="rect">
            <a:avLst/>
          </a:prstGeom>
          <a:noFill/>
          <a:ln/>
        </p:spPr>
        <p:txBody>
          <a:bodyPr wrap="square" lIns="0" tIns="0" rIns="0" bIns="0" rtlCol="0" anchor="ctr"/>
          <a:lstStyle/>
          <a:p>
            <a:pPr indent="0" marL="0">
              <a:buNone/>
            </a:pPr>
            <a:r>
              <a:rPr lang="en-US" sz="1450" b="1" dirty="0">
                <a:solidFill>
                  <a:srgbClr val="FFFFFF"/>
                </a:solidFill>
                <a:latin typeface="FreeSans" pitchFamily="34" charset="0"/>
                <a:ea typeface="FreeSans" pitchFamily="34" charset="-122"/>
                <a:cs typeface="FreeSans" pitchFamily="34" charset="-120"/>
              </a:rPr>
              <a:t>দ্রুত মূল্যায়ন (MCQ)</a:t>
            </a:r>
            <a:endParaRPr lang="en-US" sz="1450" dirty="0"/>
          </a:p>
        </p:txBody>
      </p:sp>
      <p:sp>
        <p:nvSpPr>
          <p:cNvPr id="17" name="Text 14"/>
          <p:cNvSpPr/>
          <p:nvPr/>
        </p:nvSpPr>
        <p:spPr>
          <a:xfrm>
            <a:off x="7680960" y="1947672"/>
            <a:ext cx="3703320" cy="914400"/>
          </a:xfrm>
          <a:prstGeom prst="rect">
            <a:avLst/>
          </a:prstGeom>
          <a:noFill/>
          <a:ln/>
        </p:spPr>
        <p:txBody>
          <a:bodyPr wrap="square" lIns="0" tIns="0" rIns="0" bIns="0" rtlCol="0" anchor="ctr"/>
          <a:lstStyle/>
          <a:p>
            <a:pPr indent="0" marL="0">
              <a:lnSpc>
                <a:spcPts val="1700"/>
              </a:lnSpc>
              <a:buNone/>
            </a:pPr>
            <a:r>
              <a:rPr lang="en-US" sz="1200" dirty="0">
                <a:solidFill>
                  <a:srgbClr val="FFFFFF"/>
                </a:solidFill>
                <a:latin typeface="FreeSans" pitchFamily="34" charset="0"/>
                <a:ea typeface="FreeSans" pitchFamily="34" charset="-122"/>
                <a:cs typeface="FreeSans" pitchFamily="34" charset="-120"/>
              </a:rPr>
              <a:t>২৫ mL, ০.২ M Na₂CO₃-কে প্রশমিত করতে যদি ২০ mL HCl লাগে, তাহলে HCl-এর ঘনমাত্রা কত?</a:t>
            </a:r>
            <a:endParaRPr lang="en-US" sz="1200" dirty="0"/>
          </a:p>
        </p:txBody>
      </p:sp>
      <p:sp>
        <p:nvSpPr>
          <p:cNvPr id="18" name="Shape 15"/>
          <p:cNvSpPr/>
          <p:nvPr/>
        </p:nvSpPr>
        <p:spPr>
          <a:xfrm>
            <a:off x="7680960" y="2971800"/>
            <a:ext cx="3703320" cy="475488"/>
          </a:xfrm>
          <a:prstGeom prst="roundRect">
            <a:avLst>
              <a:gd name="adj" fmla="val 11538"/>
            </a:avLst>
          </a:prstGeom>
          <a:solidFill>
            <a:srgbClr val="FFFFFF">
              <a:alpha val="88000"/>
            </a:srgbClr>
          </a:solidFill>
          <a:ln/>
        </p:spPr>
      </p:sp>
      <p:sp>
        <p:nvSpPr>
          <p:cNvPr id="19" name="Text 16"/>
          <p:cNvSpPr/>
          <p:nvPr/>
        </p:nvSpPr>
        <p:spPr>
          <a:xfrm>
            <a:off x="7818120" y="2971800"/>
            <a:ext cx="3474720" cy="475488"/>
          </a:xfrm>
          <a:prstGeom prst="rect">
            <a:avLst/>
          </a:prstGeom>
          <a:noFill/>
          <a:ln/>
        </p:spPr>
        <p:txBody>
          <a:bodyPr wrap="square" lIns="0" tIns="0" rIns="0" bIns="0" rtlCol="0" anchor="ctr"/>
          <a:lstStyle/>
          <a:p>
            <a:pPr indent="0" marL="0">
              <a:buNone/>
            </a:pPr>
            <a:r>
              <a:rPr lang="en-US" sz="1250" dirty="0">
                <a:solidFill>
                  <a:srgbClr val="FFFFFF"/>
                </a:solidFill>
                <a:latin typeface="FreeSans" pitchFamily="34" charset="0"/>
                <a:ea typeface="FreeSans" pitchFamily="34" charset="-122"/>
                <a:cs typeface="FreeSans" pitchFamily="34" charset="-120"/>
              </a:rPr>
              <a:t>ক)  ০.২৫ M</a:t>
            </a:r>
            <a:endParaRPr lang="en-US" sz="1250" dirty="0"/>
          </a:p>
        </p:txBody>
      </p:sp>
      <p:sp>
        <p:nvSpPr>
          <p:cNvPr id="20" name="Shape 17"/>
          <p:cNvSpPr/>
          <p:nvPr/>
        </p:nvSpPr>
        <p:spPr>
          <a:xfrm>
            <a:off x="7680960" y="3547872"/>
            <a:ext cx="3703320" cy="475488"/>
          </a:xfrm>
          <a:prstGeom prst="roundRect">
            <a:avLst>
              <a:gd name="adj" fmla="val 11538"/>
            </a:avLst>
          </a:prstGeom>
          <a:solidFill>
            <a:srgbClr val="F2994A"/>
          </a:solidFill>
          <a:ln/>
        </p:spPr>
      </p:sp>
      <p:sp>
        <p:nvSpPr>
          <p:cNvPr id="21" name="Text 18"/>
          <p:cNvSpPr/>
          <p:nvPr/>
        </p:nvSpPr>
        <p:spPr>
          <a:xfrm>
            <a:off x="7818120" y="3547872"/>
            <a:ext cx="3474720" cy="475488"/>
          </a:xfrm>
          <a:prstGeom prst="rect">
            <a:avLst/>
          </a:prstGeom>
          <a:noFill/>
          <a:ln/>
        </p:spPr>
        <p:txBody>
          <a:bodyPr wrap="square" lIns="0" tIns="0" rIns="0" bIns="0" rtlCol="0" anchor="ctr"/>
          <a:lstStyle/>
          <a:p>
            <a:pPr indent="0" marL="0">
              <a:buNone/>
            </a:pPr>
            <a:r>
              <a:rPr lang="en-US" sz="1250" b="1" dirty="0">
                <a:solidFill>
                  <a:srgbClr val="3A2317"/>
                </a:solidFill>
                <a:latin typeface="FreeSans" pitchFamily="34" charset="0"/>
                <a:ea typeface="FreeSans" pitchFamily="34" charset="-122"/>
                <a:cs typeface="FreeSans" pitchFamily="34" charset="-120"/>
              </a:rPr>
              <a:t>খ)  ০.৫০ M   ✓</a:t>
            </a:r>
            <a:endParaRPr lang="en-US" sz="1250" dirty="0"/>
          </a:p>
        </p:txBody>
      </p:sp>
      <p:sp>
        <p:nvSpPr>
          <p:cNvPr id="22" name="Shape 19"/>
          <p:cNvSpPr/>
          <p:nvPr/>
        </p:nvSpPr>
        <p:spPr>
          <a:xfrm>
            <a:off x="7680960" y="4123944"/>
            <a:ext cx="3703320" cy="475488"/>
          </a:xfrm>
          <a:prstGeom prst="roundRect">
            <a:avLst>
              <a:gd name="adj" fmla="val 11538"/>
            </a:avLst>
          </a:prstGeom>
          <a:solidFill>
            <a:srgbClr val="FFFFFF">
              <a:alpha val="88000"/>
            </a:srgbClr>
          </a:solidFill>
          <a:ln/>
        </p:spPr>
      </p:sp>
      <p:sp>
        <p:nvSpPr>
          <p:cNvPr id="23" name="Text 20"/>
          <p:cNvSpPr/>
          <p:nvPr/>
        </p:nvSpPr>
        <p:spPr>
          <a:xfrm>
            <a:off x="7818120" y="4123944"/>
            <a:ext cx="3474720" cy="475488"/>
          </a:xfrm>
          <a:prstGeom prst="rect">
            <a:avLst/>
          </a:prstGeom>
          <a:noFill/>
          <a:ln/>
        </p:spPr>
        <p:txBody>
          <a:bodyPr wrap="square" lIns="0" tIns="0" rIns="0" bIns="0" rtlCol="0" anchor="ctr"/>
          <a:lstStyle/>
          <a:p>
            <a:pPr indent="0" marL="0">
              <a:buNone/>
            </a:pPr>
            <a:r>
              <a:rPr lang="en-US" sz="1250" dirty="0">
                <a:solidFill>
                  <a:srgbClr val="FFFFFF"/>
                </a:solidFill>
                <a:latin typeface="FreeSans" pitchFamily="34" charset="0"/>
                <a:ea typeface="FreeSans" pitchFamily="34" charset="-122"/>
                <a:cs typeface="FreeSans" pitchFamily="34" charset="-120"/>
              </a:rPr>
              <a:t>গ)  ০.১০ M</a:t>
            </a:r>
            <a:endParaRPr lang="en-US" sz="1250" dirty="0"/>
          </a:p>
        </p:txBody>
      </p:sp>
      <p:sp>
        <p:nvSpPr>
          <p:cNvPr id="24" name="Shape 21"/>
          <p:cNvSpPr/>
          <p:nvPr/>
        </p:nvSpPr>
        <p:spPr>
          <a:xfrm>
            <a:off x="7680960" y="4700016"/>
            <a:ext cx="3703320" cy="475488"/>
          </a:xfrm>
          <a:prstGeom prst="roundRect">
            <a:avLst>
              <a:gd name="adj" fmla="val 11538"/>
            </a:avLst>
          </a:prstGeom>
          <a:solidFill>
            <a:srgbClr val="FFFFFF">
              <a:alpha val="88000"/>
            </a:srgbClr>
          </a:solidFill>
          <a:ln/>
        </p:spPr>
      </p:sp>
      <p:sp>
        <p:nvSpPr>
          <p:cNvPr id="25" name="Text 22"/>
          <p:cNvSpPr/>
          <p:nvPr/>
        </p:nvSpPr>
        <p:spPr>
          <a:xfrm>
            <a:off x="7818120" y="4700016"/>
            <a:ext cx="3474720" cy="475488"/>
          </a:xfrm>
          <a:prstGeom prst="rect">
            <a:avLst/>
          </a:prstGeom>
          <a:noFill/>
          <a:ln/>
        </p:spPr>
        <p:txBody>
          <a:bodyPr wrap="square" lIns="0" tIns="0" rIns="0" bIns="0" rtlCol="0" anchor="ctr"/>
          <a:lstStyle/>
          <a:p>
            <a:pPr indent="0" marL="0">
              <a:buNone/>
            </a:pPr>
            <a:r>
              <a:rPr lang="en-US" sz="1250" dirty="0">
                <a:solidFill>
                  <a:srgbClr val="FFFFFF"/>
                </a:solidFill>
                <a:latin typeface="FreeSans" pitchFamily="34" charset="0"/>
                <a:ea typeface="FreeSans" pitchFamily="34" charset="-122"/>
                <a:cs typeface="FreeSans" pitchFamily="34" charset="-120"/>
              </a:rPr>
              <a:t>ঘ)  ১.০০ M</a:t>
            </a:r>
            <a:endParaRPr lang="en-US" sz="1250" dirty="0"/>
          </a:p>
        </p:txBody>
      </p:sp>
      <p:sp>
        <p:nvSpPr>
          <p:cNvPr id="26" name="Text 23"/>
          <p:cNvSpPr/>
          <p:nvPr/>
        </p:nvSpPr>
        <p:spPr>
          <a:xfrm>
            <a:off x="7680960" y="5367528"/>
            <a:ext cx="3703320" cy="320040"/>
          </a:xfrm>
          <a:prstGeom prst="rect">
            <a:avLst/>
          </a:prstGeom>
          <a:noFill/>
          <a:ln/>
        </p:spPr>
        <p:txBody>
          <a:bodyPr wrap="square" lIns="0" tIns="0" rIns="0" bIns="0" rtlCol="0" anchor="ctr"/>
          <a:lstStyle/>
          <a:p>
            <a:pPr indent="0" marL="0">
              <a:buNone/>
            </a:pPr>
            <a:r>
              <a:rPr lang="en-US" sz="1000" i="1" dirty="0">
                <a:solidFill>
                  <a:srgbClr val="F6C453"/>
                </a:solidFill>
                <a:latin typeface="FreeSans" pitchFamily="34" charset="0"/>
                <a:ea typeface="FreeSans" pitchFamily="34" charset="-122"/>
                <a:cs typeface="FreeSans" pitchFamily="34" charset="-120"/>
              </a:rPr>
              <a:t>(হিসাব: M = 2×0.2×25/20 = 0.50 M)</a:t>
            </a:r>
            <a:endParaRPr lang="en-US" sz="1000" dirty="0"/>
          </a:p>
        </p:txBody>
      </p:sp>
      <p:sp>
        <p:nvSpPr>
          <p:cNvPr id="28" name="Text 24"/>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29" name="Text 25"/>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8 / 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6ED"/>
        </a:solidFill>
      </p:bgPr>
    </p:bg>
    <p:spTree>
      <p:nvGrpSpPr>
        <p:cNvPr id="1" name=""/>
        <p:cNvGrpSpPr/>
        <p:nvPr/>
      </p:nvGrpSpPr>
      <p:grpSpPr>
        <a:xfrm>
          <a:off x="0" y="0"/>
          <a:ext cx="0" cy="0"/>
          <a:chOff x="0" y="0"/>
          <a:chExt cx="0" cy="0"/>
        </a:xfrm>
      </p:grpSpPr>
      <p:sp>
        <p:nvSpPr>
          <p:cNvPr id="2" name="Shape 0"/>
          <p:cNvSpPr/>
          <p:nvPr/>
        </p:nvSpPr>
        <p:spPr>
          <a:xfrm>
            <a:off x="548640" y="457200"/>
            <a:ext cx="594360" cy="594360"/>
          </a:xfrm>
          <a:prstGeom prst="ellipse">
            <a:avLst/>
          </a:prstGeom>
          <a:solidFill>
            <a:srgbClr val="B33A0F"/>
          </a:solidFill>
          <a:ln/>
        </p:spPr>
      </p:sp>
      <p:pic>
        <p:nvPicPr>
          <p:cNvPr id="3" name="Image 0" descr="/home/claude/titration/icon_users.png">    </p:cNvPr>
          <p:cNvPicPr>
            <a:picLocks noChangeAspect="1"/>
          </p:cNvPicPr>
          <p:nvPr/>
        </p:nvPicPr>
        <p:blipFill>
          <a:blip r:embed="rId1"/>
          <a:stretch>
            <a:fillRect/>
          </a:stretch>
        </p:blipFill>
        <p:spPr>
          <a:xfrm>
            <a:off x="679399" y="587959"/>
            <a:ext cx="332842" cy="332842"/>
          </a:xfrm>
          <a:prstGeom prst="rect">
            <a:avLst/>
          </a:prstGeom>
        </p:spPr>
      </p:pic>
      <p:sp>
        <p:nvSpPr>
          <p:cNvPr id="4" name="Text 1"/>
          <p:cNvSpPr/>
          <p:nvPr/>
        </p:nvSpPr>
        <p:spPr>
          <a:xfrm>
            <a:off x="1325880" y="402336"/>
            <a:ext cx="8686800" cy="457200"/>
          </a:xfrm>
          <a:prstGeom prst="rect">
            <a:avLst/>
          </a:prstGeom>
          <a:noFill/>
          <a:ln/>
        </p:spPr>
        <p:txBody>
          <a:bodyPr wrap="square" lIns="0" tIns="0" rIns="0" bIns="0" rtlCol="0" anchor="ctr"/>
          <a:lstStyle/>
          <a:p>
            <a:pPr indent="0" marL="0">
              <a:buNone/>
            </a:pPr>
            <a:r>
              <a:rPr lang="en-US" sz="2600" b="1" dirty="0">
                <a:solidFill>
                  <a:srgbClr val="3A2317"/>
                </a:solidFill>
                <a:latin typeface="FreeSans" pitchFamily="34" charset="0"/>
                <a:ea typeface="FreeSans" pitchFamily="34" charset="-122"/>
                <a:cs typeface="FreeSans" pitchFamily="34" charset="-120"/>
              </a:rPr>
              <a:t>শ্রেণি কার্যক্রম ও সতর্কতা</a:t>
            </a:r>
            <a:endParaRPr lang="en-US" sz="2600" dirty="0"/>
          </a:p>
        </p:txBody>
      </p:sp>
      <p:sp>
        <p:nvSpPr>
          <p:cNvPr id="5" name="Text 2"/>
          <p:cNvSpPr/>
          <p:nvPr/>
        </p:nvSpPr>
        <p:spPr>
          <a:xfrm>
            <a:off x="1325880" y="804672"/>
            <a:ext cx="8686800" cy="274320"/>
          </a:xfrm>
          <a:prstGeom prst="rect">
            <a:avLst/>
          </a:prstGeom>
          <a:noFill/>
          <a:ln/>
        </p:spPr>
        <p:txBody>
          <a:bodyPr wrap="square" lIns="0" tIns="0" rIns="0" bIns="0" rtlCol="0" anchor="ctr"/>
          <a:lstStyle/>
          <a:p>
            <a:pPr indent="0" marL="0">
              <a:buNone/>
            </a:pPr>
            <a:r>
              <a:rPr lang="en-US" sz="1300" i="1" dirty="0">
                <a:solidFill>
                  <a:srgbClr val="6B5C52"/>
                </a:solidFill>
                <a:latin typeface="FreeSans" pitchFamily="34" charset="0"/>
                <a:ea typeface="FreeSans" pitchFamily="34" charset="-122"/>
                <a:cs typeface="FreeSans" pitchFamily="34" charset="-120"/>
              </a:rPr>
              <a:t>Think-Pair-Share &amp; Precautions</a:t>
            </a:r>
            <a:endParaRPr lang="en-US" sz="1300" dirty="0"/>
          </a:p>
        </p:txBody>
      </p:sp>
      <p:sp>
        <p:nvSpPr>
          <p:cNvPr id="6" name="Shape 3"/>
          <p:cNvSpPr/>
          <p:nvPr/>
        </p:nvSpPr>
        <p:spPr>
          <a:xfrm>
            <a:off x="548640" y="1463040"/>
            <a:ext cx="5394960" cy="4297680"/>
          </a:xfrm>
          <a:prstGeom prst="roundRect">
            <a:avLst>
              <a:gd name="adj" fmla="val 2128"/>
            </a:avLst>
          </a:prstGeom>
          <a:solidFill>
            <a:srgbClr val="F2994A"/>
          </a:solidFill>
          <a:ln/>
        </p:spPr>
      </p:sp>
      <p:sp>
        <p:nvSpPr>
          <p:cNvPr id="7" name="Shape 4"/>
          <p:cNvSpPr/>
          <p:nvPr/>
        </p:nvSpPr>
        <p:spPr>
          <a:xfrm>
            <a:off x="822960" y="1691640"/>
            <a:ext cx="548640" cy="548640"/>
          </a:xfrm>
          <a:prstGeom prst="ellipse">
            <a:avLst/>
          </a:prstGeom>
          <a:solidFill>
            <a:srgbClr val="B33A0F"/>
          </a:solidFill>
          <a:ln/>
        </p:spPr>
      </p:sp>
      <p:pic>
        <p:nvPicPr>
          <p:cNvPr id="8" name="Image 1" descr="/home/claude/titration/icon_users.png">    </p:cNvPr>
          <p:cNvPicPr>
            <a:picLocks noChangeAspect="1"/>
          </p:cNvPicPr>
          <p:nvPr/>
        </p:nvPicPr>
        <p:blipFill>
          <a:blip r:embed="rId2"/>
          <a:stretch>
            <a:fillRect/>
          </a:stretch>
        </p:blipFill>
        <p:spPr>
          <a:xfrm>
            <a:off x="943661" y="1812341"/>
            <a:ext cx="307238" cy="307238"/>
          </a:xfrm>
          <a:prstGeom prst="rect">
            <a:avLst/>
          </a:prstGeom>
        </p:spPr>
      </p:pic>
      <p:sp>
        <p:nvSpPr>
          <p:cNvPr id="9" name="Text 5"/>
          <p:cNvSpPr/>
          <p:nvPr/>
        </p:nvSpPr>
        <p:spPr>
          <a:xfrm>
            <a:off x="1508760" y="1737360"/>
            <a:ext cx="4206240" cy="457200"/>
          </a:xfrm>
          <a:prstGeom prst="rect">
            <a:avLst/>
          </a:prstGeom>
          <a:noFill/>
          <a:ln/>
        </p:spPr>
        <p:txBody>
          <a:bodyPr wrap="square" lIns="0" tIns="0" rIns="0" bIns="0" rtlCol="0" anchor="ctr"/>
          <a:lstStyle/>
          <a:p>
            <a:pPr indent="0" marL="0">
              <a:buNone/>
            </a:pPr>
            <a:r>
              <a:rPr lang="en-US" sz="1600" b="1" dirty="0">
                <a:solidFill>
                  <a:srgbClr val="3A2317"/>
                </a:solidFill>
                <a:latin typeface="FreeSans" pitchFamily="34" charset="0"/>
                <a:ea typeface="FreeSans" pitchFamily="34" charset="-122"/>
                <a:cs typeface="FreeSans" pitchFamily="34" charset="-120"/>
              </a:rPr>
              <a:t>Think - Pair - Share</a:t>
            </a:r>
            <a:endParaRPr lang="en-US" sz="1600" dirty="0"/>
          </a:p>
        </p:txBody>
      </p:sp>
      <p:sp>
        <p:nvSpPr>
          <p:cNvPr id="10" name="Text 6"/>
          <p:cNvSpPr/>
          <p:nvPr/>
        </p:nvSpPr>
        <p:spPr>
          <a:xfrm>
            <a:off x="1508760" y="2084832"/>
            <a:ext cx="4206240" cy="274320"/>
          </a:xfrm>
          <a:prstGeom prst="rect">
            <a:avLst/>
          </a:prstGeom>
          <a:noFill/>
          <a:ln/>
        </p:spPr>
        <p:txBody>
          <a:bodyPr wrap="square" lIns="0" tIns="0" rIns="0" bIns="0" rtlCol="0" anchor="ctr"/>
          <a:lstStyle/>
          <a:p>
            <a:pPr indent="0" marL="0">
              <a:buNone/>
            </a:pPr>
            <a:r>
              <a:rPr lang="en-US" sz="1100" i="1" dirty="0">
                <a:solidFill>
                  <a:srgbClr val="3A2317"/>
                </a:solidFill>
                <a:latin typeface="FreeSans" pitchFamily="34" charset="0"/>
                <a:ea typeface="FreeSans" pitchFamily="34" charset="-122"/>
                <a:cs typeface="FreeSans" pitchFamily="34" charset="-120"/>
              </a:rPr>
              <a:t>(৫ মিনিট কার্যক্রম)</a:t>
            </a:r>
            <a:endParaRPr lang="en-US" sz="1100" dirty="0"/>
          </a:p>
        </p:txBody>
      </p:sp>
      <p:sp>
        <p:nvSpPr>
          <p:cNvPr id="11" name="Text 7"/>
          <p:cNvSpPr/>
          <p:nvPr/>
        </p:nvSpPr>
        <p:spPr>
          <a:xfrm>
            <a:off x="822960" y="2514600"/>
            <a:ext cx="4846320" cy="274320"/>
          </a:xfrm>
          <a:prstGeom prst="rect">
            <a:avLst/>
          </a:prstGeom>
          <a:noFill/>
          <a:ln/>
        </p:spPr>
        <p:txBody>
          <a:bodyPr wrap="square" lIns="0" tIns="0" rIns="0" bIns="0" rtlCol="0" anchor="ctr"/>
          <a:lstStyle/>
          <a:p>
            <a:pPr indent="0" marL="0">
              <a:buNone/>
            </a:pPr>
            <a:r>
              <a:rPr lang="en-US" sz="1300" b="1" dirty="0">
                <a:solidFill>
                  <a:srgbClr val="3A2317"/>
                </a:solidFill>
                <a:latin typeface="FreeSans" pitchFamily="34" charset="0"/>
                <a:ea typeface="FreeSans" pitchFamily="34" charset="-122"/>
                <a:cs typeface="FreeSans" pitchFamily="34" charset="-120"/>
              </a:rPr>
              <a:t>প্রশ্ন:</a:t>
            </a:r>
            <a:endParaRPr lang="en-US" sz="1300" dirty="0"/>
          </a:p>
        </p:txBody>
      </p:sp>
      <p:sp>
        <p:nvSpPr>
          <p:cNvPr id="12" name="Text 8"/>
          <p:cNvSpPr/>
          <p:nvPr/>
        </p:nvSpPr>
        <p:spPr>
          <a:xfrm>
            <a:off x="822960" y="2816352"/>
            <a:ext cx="4846320" cy="868680"/>
          </a:xfrm>
          <a:prstGeom prst="rect">
            <a:avLst/>
          </a:prstGeom>
          <a:noFill/>
          <a:ln/>
        </p:spPr>
        <p:txBody>
          <a:bodyPr wrap="square" lIns="0" tIns="0" rIns="0" bIns="0" rtlCol="0" anchor="ctr"/>
          <a:lstStyle/>
          <a:p>
            <a:pPr indent="0" marL="0">
              <a:lnSpc>
                <a:spcPts val="1900"/>
              </a:lnSpc>
              <a:buNone/>
            </a:pPr>
            <a:r>
              <a:rPr lang="en-US" sz="1250" i="1" dirty="0">
                <a:solidFill>
                  <a:srgbClr val="3A2317"/>
                </a:solidFill>
                <a:latin typeface="FreeSans" pitchFamily="34" charset="0"/>
                <a:ea typeface="FreeSans" pitchFamily="34" charset="-122"/>
                <a:cs typeface="FreeSans" pitchFamily="34" charset="-120"/>
              </a:rPr>
              <a:t>"যদি ফেনলফথ্যালিন নির্দেশক ব্যবহার করা হতো, তাহলে সমাপ্তি বিন্দু নির্ণয়ে কী সমস্যা হতো?"</a:t>
            </a:r>
            <a:endParaRPr lang="en-US" sz="1250" dirty="0"/>
          </a:p>
        </p:txBody>
      </p:sp>
      <p:sp>
        <p:nvSpPr>
          <p:cNvPr id="13" name="Text 9"/>
          <p:cNvSpPr/>
          <p:nvPr/>
        </p:nvSpPr>
        <p:spPr>
          <a:xfrm>
            <a:off x="822960" y="3794760"/>
            <a:ext cx="4846320" cy="1737360"/>
          </a:xfrm>
          <a:prstGeom prst="rect">
            <a:avLst/>
          </a:prstGeom>
          <a:noFill/>
          <a:ln/>
        </p:spPr>
        <p:txBody>
          <a:bodyPr wrap="square" lIns="0" tIns="0" rIns="0" bIns="0" rtlCol="0" anchor="ctr"/>
          <a:lstStyle/>
          <a:p>
            <a:pPr indent="0" marL="0">
              <a:lnSpc>
                <a:spcPts val="2400"/>
              </a:lnSpc>
              <a:buNone/>
            </a:pPr>
            <a:r>
              <a:rPr lang="en-US" sz="1250" b="1" dirty="0">
                <a:solidFill>
                  <a:srgbClr val="B33A0F"/>
                </a:solidFill>
                <a:latin typeface="FreeSans" pitchFamily="34" charset="0"/>
                <a:ea typeface="FreeSans" pitchFamily="34" charset="-122"/>
                <a:cs typeface="FreeSans" pitchFamily="34" charset="-120"/>
              </a:rPr>
              <a:t>Think </a:t>
            </a:r>
            <a:pPr indent="0" marL="0">
              <a:lnSpc>
                <a:spcPts val="2400"/>
              </a:lnSpc>
              <a:buNone/>
            </a:pPr>
            <a:r>
              <a:rPr lang="en-US" sz="1250" dirty="0">
                <a:solidFill>
                  <a:srgbClr val="3A2317"/>
                </a:solidFill>
                <a:latin typeface="FreeSans" pitchFamily="34" charset="0"/>
                <a:ea typeface="FreeSans" pitchFamily="34" charset="-122"/>
                <a:cs typeface="FreeSans" pitchFamily="34" charset="-120"/>
              </a:rPr>
              <a:t>(১ মিনিট একা ভাবো)
</a:t>
            </a:r>
            <a:pPr indent="0" marL="0">
              <a:lnSpc>
                <a:spcPts val="2400"/>
              </a:lnSpc>
              <a:buNone/>
            </a:pPr>
            <a:r>
              <a:rPr lang="en-US" sz="1250" b="1" dirty="0">
                <a:solidFill>
                  <a:srgbClr val="B33A0F"/>
                </a:solidFill>
                <a:latin typeface="FreeSans" pitchFamily="34" charset="0"/>
                <a:ea typeface="FreeSans" pitchFamily="34" charset="-122"/>
                <a:cs typeface="FreeSans" pitchFamily="34" charset="-120"/>
              </a:rPr>
              <a:t>Pair </a:t>
            </a:r>
            <a:pPr indent="0" marL="0">
              <a:lnSpc>
                <a:spcPts val="2400"/>
              </a:lnSpc>
              <a:buNone/>
            </a:pPr>
            <a:r>
              <a:rPr lang="en-US" sz="1250" dirty="0">
                <a:solidFill>
                  <a:srgbClr val="3A2317"/>
                </a:solidFill>
                <a:latin typeface="FreeSans" pitchFamily="34" charset="0"/>
                <a:ea typeface="FreeSans" pitchFamily="34" charset="-122"/>
                <a:cs typeface="FreeSans" pitchFamily="34" charset="-120"/>
              </a:rPr>
              <a:t>(পাশের সহপাঠীর সাথে আলোচনা)
</a:t>
            </a:r>
            <a:pPr indent="0" marL="0">
              <a:lnSpc>
                <a:spcPts val="2400"/>
              </a:lnSpc>
              <a:buNone/>
            </a:pPr>
            <a:r>
              <a:rPr lang="en-US" sz="1250" b="1" dirty="0">
                <a:solidFill>
                  <a:srgbClr val="B33A0F"/>
                </a:solidFill>
                <a:latin typeface="FreeSans" pitchFamily="34" charset="0"/>
                <a:ea typeface="FreeSans" pitchFamily="34" charset="-122"/>
                <a:cs typeface="FreeSans" pitchFamily="34" charset="-120"/>
              </a:rPr>
              <a:t>Share </a:t>
            </a:r>
            <a:pPr indent="0" marL="0">
              <a:lnSpc>
                <a:spcPts val="2400"/>
              </a:lnSpc>
              <a:buNone/>
            </a:pPr>
            <a:r>
              <a:rPr lang="en-US" sz="1250" dirty="0">
                <a:solidFill>
                  <a:srgbClr val="3A2317"/>
                </a:solidFill>
                <a:latin typeface="FreeSans" pitchFamily="34" charset="0"/>
                <a:ea typeface="FreeSans" pitchFamily="34" charset="-122"/>
                <a:cs typeface="FreeSans" pitchFamily="34" charset="-120"/>
              </a:rPr>
              <a:t>(শ্রেণিতে মতামত উপস্থাপন)</a:t>
            </a:r>
            <a:endParaRPr lang="en-US" sz="1250" dirty="0"/>
          </a:p>
        </p:txBody>
      </p:sp>
      <p:sp>
        <p:nvSpPr>
          <p:cNvPr id="14" name="Shape 10"/>
          <p:cNvSpPr/>
          <p:nvPr/>
        </p:nvSpPr>
        <p:spPr>
          <a:xfrm>
            <a:off x="6217920" y="1463040"/>
            <a:ext cx="5394960" cy="4297680"/>
          </a:xfrm>
          <a:prstGeom prst="roundRect">
            <a:avLst>
              <a:gd name="adj" fmla="val 2128"/>
            </a:avLst>
          </a:prstGeom>
          <a:solidFill>
            <a:srgbClr val="FFFFFF"/>
          </a:solidFill>
          <a:ln w="15875">
            <a:solidFill>
              <a:srgbClr val="D62828"/>
            </a:solidFill>
            <a:prstDash val="solid"/>
          </a:ln>
        </p:spPr>
      </p:sp>
      <p:sp>
        <p:nvSpPr>
          <p:cNvPr id="15" name="Shape 11"/>
          <p:cNvSpPr/>
          <p:nvPr/>
        </p:nvSpPr>
        <p:spPr>
          <a:xfrm>
            <a:off x="6492240" y="1691640"/>
            <a:ext cx="548640" cy="548640"/>
          </a:xfrm>
          <a:prstGeom prst="ellipse">
            <a:avLst/>
          </a:prstGeom>
          <a:solidFill>
            <a:srgbClr val="D62828"/>
          </a:solidFill>
          <a:ln/>
        </p:spPr>
      </p:sp>
      <p:pic>
        <p:nvPicPr>
          <p:cNvPr id="16" name="Image 2" descr="/home/claude/titration/icon_warning.png">    </p:cNvPr>
          <p:cNvPicPr>
            <a:picLocks noChangeAspect="1"/>
          </p:cNvPicPr>
          <p:nvPr/>
        </p:nvPicPr>
        <p:blipFill>
          <a:blip r:embed="rId3"/>
          <a:stretch>
            <a:fillRect/>
          </a:stretch>
        </p:blipFill>
        <p:spPr>
          <a:xfrm>
            <a:off x="6612941" y="1812341"/>
            <a:ext cx="307238" cy="307238"/>
          </a:xfrm>
          <a:prstGeom prst="rect">
            <a:avLst/>
          </a:prstGeom>
        </p:spPr>
      </p:pic>
      <p:sp>
        <p:nvSpPr>
          <p:cNvPr id="17" name="Text 12"/>
          <p:cNvSpPr/>
          <p:nvPr/>
        </p:nvSpPr>
        <p:spPr>
          <a:xfrm>
            <a:off x="7178040" y="1737360"/>
            <a:ext cx="4206240" cy="457200"/>
          </a:xfrm>
          <a:prstGeom prst="rect">
            <a:avLst/>
          </a:prstGeom>
          <a:noFill/>
          <a:ln/>
        </p:spPr>
        <p:txBody>
          <a:bodyPr wrap="square" lIns="0" tIns="0" rIns="0" bIns="0" rtlCol="0" anchor="ctr"/>
          <a:lstStyle/>
          <a:p>
            <a:pPr indent="0" marL="0">
              <a:buNone/>
            </a:pPr>
            <a:r>
              <a:rPr lang="en-US" sz="1600" b="1" dirty="0">
                <a:solidFill>
                  <a:srgbClr val="D62828"/>
                </a:solidFill>
                <a:latin typeface="FreeSans" pitchFamily="34" charset="0"/>
                <a:ea typeface="FreeSans" pitchFamily="34" charset="-122"/>
                <a:cs typeface="FreeSans" pitchFamily="34" charset="-120"/>
              </a:rPr>
              <a:t>সতর্কতা</a:t>
            </a:r>
            <a:endParaRPr lang="en-US" sz="1600" dirty="0"/>
          </a:p>
        </p:txBody>
      </p:sp>
      <p:sp>
        <p:nvSpPr>
          <p:cNvPr id="18" name="Text 13"/>
          <p:cNvSpPr/>
          <p:nvPr/>
        </p:nvSpPr>
        <p:spPr>
          <a:xfrm>
            <a:off x="7178040" y="2084832"/>
            <a:ext cx="4206240" cy="274320"/>
          </a:xfrm>
          <a:prstGeom prst="rect">
            <a:avLst/>
          </a:prstGeom>
          <a:noFill/>
          <a:ln/>
        </p:spPr>
        <p:txBody>
          <a:bodyPr wrap="square" lIns="0" tIns="0" rIns="0" bIns="0" rtlCol="0" anchor="ctr"/>
          <a:lstStyle/>
          <a:p>
            <a:pPr indent="0" marL="0">
              <a:buNone/>
            </a:pPr>
            <a:r>
              <a:rPr lang="en-US" sz="1100" i="1" dirty="0">
                <a:solidFill>
                  <a:srgbClr val="6B5C52"/>
                </a:solidFill>
                <a:latin typeface="FreeSans" pitchFamily="34" charset="0"/>
                <a:ea typeface="FreeSans" pitchFamily="34" charset="-122"/>
                <a:cs typeface="FreeSans" pitchFamily="34" charset="-120"/>
              </a:rPr>
              <a:t>(Precautions)</a:t>
            </a:r>
            <a:endParaRPr lang="en-US" sz="1100" dirty="0"/>
          </a:p>
        </p:txBody>
      </p:sp>
      <p:sp>
        <p:nvSpPr>
          <p:cNvPr id="19" name="Text 14"/>
          <p:cNvSpPr/>
          <p:nvPr/>
        </p:nvSpPr>
        <p:spPr>
          <a:xfrm>
            <a:off x="6492240" y="2606040"/>
            <a:ext cx="4892040" cy="3017520"/>
          </a:xfrm>
          <a:prstGeom prst="rect">
            <a:avLst/>
          </a:prstGeom>
          <a:noFill/>
          <a:ln/>
        </p:spPr>
        <p:txBody>
          <a:bodyPr wrap="square" lIns="0" tIns="0" rIns="0" bIns="0" rtlCol="0" anchor="ctr"/>
          <a:lstStyle/>
          <a:p>
            <a:pPr indent="0" marL="0">
              <a:lnSpc>
                <a:spcPts val="1900"/>
              </a:lnSpc>
              <a:buNone/>
            </a:pPr>
            <a:r>
              <a:rPr lang="en-US" sz="1250" dirty="0">
                <a:solidFill>
                  <a:srgbClr val="D62828"/>
                </a:solidFill>
                <a:latin typeface="FreeSans" pitchFamily="34" charset="0"/>
                <a:ea typeface="FreeSans" pitchFamily="34" charset="-122"/>
                <a:cs typeface="FreeSans" pitchFamily="34" charset="-120"/>
              </a:rPr>
              <a:t>•  </a:t>
            </a:r>
            <a:pPr indent="0" marL="0">
              <a:lnSpc>
                <a:spcPts val="1900"/>
              </a:lnSpc>
              <a:buNone/>
            </a:pPr>
            <a:r>
              <a:rPr lang="en-US" sz="1250" dirty="0">
                <a:solidFill>
                  <a:srgbClr val="3A2317"/>
                </a:solidFill>
                <a:latin typeface="FreeSans" pitchFamily="34" charset="0"/>
                <a:ea typeface="FreeSans" pitchFamily="34" charset="-122"/>
                <a:cs typeface="FreeSans" pitchFamily="34" charset="-120"/>
              </a:rPr>
              <a:t>বিউরেটের নিচে বায়ু বুদবুদ আছে কিনা যাচাই করো
</a:t>
            </a:r>
            <a:pPr indent="0" marL="0">
              <a:lnSpc>
                <a:spcPts val="1900"/>
              </a:lnSpc>
              <a:buNone/>
            </a:pPr>
            <a:r>
              <a:rPr lang="en-US" sz="1250" dirty="0">
                <a:solidFill>
                  <a:srgbClr val="D62828"/>
                </a:solidFill>
                <a:latin typeface="FreeSans" pitchFamily="34" charset="0"/>
                <a:ea typeface="FreeSans" pitchFamily="34" charset="-122"/>
                <a:cs typeface="FreeSans" pitchFamily="34" charset="-120"/>
              </a:rPr>
              <a:t>•  </a:t>
            </a:r>
            <a:pPr indent="0" marL="0">
              <a:lnSpc>
                <a:spcPts val="1900"/>
              </a:lnSpc>
              <a:buNone/>
            </a:pPr>
            <a:r>
              <a:rPr lang="en-US" sz="1250" dirty="0">
                <a:solidFill>
                  <a:srgbClr val="3A2317"/>
                </a:solidFill>
                <a:latin typeface="FreeSans" pitchFamily="34" charset="0"/>
                <a:ea typeface="FreeSans" pitchFamily="34" charset="-122"/>
                <a:cs typeface="FreeSans" pitchFamily="34" charset="-120"/>
              </a:rPr>
              <a:t>পাঠ নেওয়ার সময় চোখ meniscus-এর সমতলে রাখো (parallax error এড়াতে)
</a:t>
            </a:r>
            <a:pPr indent="0" marL="0">
              <a:lnSpc>
                <a:spcPts val="1900"/>
              </a:lnSpc>
              <a:buNone/>
            </a:pPr>
            <a:r>
              <a:rPr lang="en-US" sz="1250" dirty="0">
                <a:solidFill>
                  <a:srgbClr val="D62828"/>
                </a:solidFill>
                <a:latin typeface="FreeSans" pitchFamily="34" charset="0"/>
                <a:ea typeface="FreeSans" pitchFamily="34" charset="-122"/>
                <a:cs typeface="FreeSans" pitchFamily="34" charset="-120"/>
              </a:rPr>
              <a:t>•  </a:t>
            </a:r>
            <a:pPr indent="0" marL="0">
              <a:lnSpc>
                <a:spcPts val="1900"/>
              </a:lnSpc>
              <a:buNone/>
            </a:pPr>
            <a:r>
              <a:rPr lang="en-US" sz="1250" dirty="0">
                <a:solidFill>
                  <a:srgbClr val="3A2317"/>
                </a:solidFill>
                <a:latin typeface="FreeSans" pitchFamily="34" charset="0"/>
                <a:ea typeface="FreeSans" pitchFamily="34" charset="-122"/>
                <a:cs typeface="FreeSans" pitchFamily="34" charset="-120"/>
              </a:rPr>
              <a:t>এন্ড পয়েন্টের কাছাকাছি HCl ফোঁটায় ফোঁটায় যোগ করো
</a:t>
            </a:r>
            <a:pPr indent="0" marL="0">
              <a:lnSpc>
                <a:spcPts val="1900"/>
              </a:lnSpc>
              <a:buNone/>
            </a:pPr>
            <a:r>
              <a:rPr lang="en-US" sz="1250" dirty="0">
                <a:solidFill>
                  <a:srgbClr val="D62828"/>
                </a:solidFill>
                <a:latin typeface="FreeSans" pitchFamily="34" charset="0"/>
                <a:ea typeface="FreeSans" pitchFamily="34" charset="-122"/>
                <a:cs typeface="FreeSans" pitchFamily="34" charset="-120"/>
              </a:rPr>
              <a:t>•  </a:t>
            </a:r>
            <a:pPr indent="0" marL="0">
              <a:lnSpc>
                <a:spcPts val="1900"/>
              </a:lnSpc>
              <a:buNone/>
            </a:pPr>
            <a:r>
              <a:rPr lang="en-US" sz="1250" dirty="0">
                <a:solidFill>
                  <a:srgbClr val="3A2317"/>
                </a:solidFill>
                <a:latin typeface="FreeSans" pitchFamily="34" charset="0"/>
                <a:ea typeface="FreeSans" pitchFamily="34" charset="-122"/>
                <a:cs typeface="FreeSans" pitchFamily="34" charset="-120"/>
              </a:rPr>
              <a:t>সঠিক ফলাফলের জন্য অন্তত ২-৩টি concordant reading নাও</a:t>
            </a:r>
            <a:endParaRPr lang="en-US" sz="1250" dirty="0"/>
          </a:p>
        </p:txBody>
      </p:sp>
      <p:sp>
        <p:nvSpPr>
          <p:cNvPr id="21" name="Text 15"/>
          <p:cNvSpPr/>
          <p:nvPr/>
        </p:nvSpPr>
        <p:spPr>
          <a:xfrm>
            <a:off x="457200" y="6492240"/>
            <a:ext cx="7315200" cy="274320"/>
          </a:xfrm>
          <a:prstGeom prst="rect">
            <a:avLst/>
          </a:prstGeom>
          <a:noFill/>
          <a:ln/>
        </p:spPr>
        <p:txBody>
          <a:bodyPr wrap="square" lIns="0" tIns="0" rIns="0" bIns="0" rtlCol="0" anchor="ctr"/>
          <a:lstStyle/>
          <a:p>
            <a:pPr indent="0" marL="0">
              <a:buNone/>
            </a:pPr>
            <a:r>
              <a:rPr lang="en-US" sz="900" dirty="0">
                <a:solidFill>
                  <a:srgbClr val="6B5C52"/>
                </a:solidFill>
                <a:latin typeface="FreeSans" pitchFamily="34" charset="0"/>
                <a:ea typeface="FreeSans" pitchFamily="34" charset="-122"/>
                <a:cs typeface="FreeSans" pitchFamily="34" charset="-120"/>
              </a:rPr>
              <a:t>রাম দাস পাল | ধোবাউড়া মহিলা ডিগ্রি কলেজ</a:t>
            </a:r>
            <a:endParaRPr lang="en-US" sz="900" dirty="0"/>
          </a:p>
        </p:txBody>
      </p:sp>
      <p:sp>
        <p:nvSpPr>
          <p:cNvPr id="22" name="Text 16"/>
          <p:cNvSpPr/>
          <p:nvPr/>
        </p:nvSpPr>
        <p:spPr>
          <a:xfrm>
            <a:off x="11094415" y="6492240"/>
            <a:ext cx="640080" cy="274320"/>
          </a:xfrm>
          <a:prstGeom prst="rect">
            <a:avLst/>
          </a:prstGeom>
          <a:noFill/>
          <a:ln/>
        </p:spPr>
        <p:txBody>
          <a:bodyPr wrap="square" lIns="0" tIns="0" rIns="0" bIns="0" rtlCol="0" anchor="ctr"/>
          <a:lstStyle/>
          <a:p>
            <a:pPr algn="r" indent="0" marL="0">
              <a:buNone/>
            </a:pPr>
            <a:r>
              <a:rPr lang="en-US" sz="900" dirty="0">
                <a:solidFill>
                  <a:srgbClr val="6B5C52"/>
                </a:solidFill>
                <a:latin typeface="FreeSans" pitchFamily="34" charset="0"/>
                <a:ea typeface="FreeSans" pitchFamily="34" charset="-122"/>
                <a:cs typeface="FreeSans" pitchFamily="34" charset="-120"/>
              </a:rPr>
              <a:t>9 / 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2026-08-14T08:53:48Z</dcterms:created>
  <dcterms:modified xsi:type="dcterms:W3CDTF">2026-08-14T08:53:48Z</dcterms:modified>
</cp:coreProperties>
</file>