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</p:sldIdLst>
  <p:sldSz cx="112474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38" y="-108"/>
      </p:cViewPr>
      <p:guideLst>
        <p:guide orient="horz" pos="2160"/>
        <p:guide pos="354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EAF78-17DC-4AF4-BE9C-C5C016BC4947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17538" y="685800"/>
            <a:ext cx="5622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3FACF-A459-4130-8EEA-C4C7A585D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00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558" y="2130426"/>
            <a:ext cx="956032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16" y="3886200"/>
            <a:ext cx="787320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B1FE-68A2-4E6A-ACBE-DE9B46A55A07}" type="datetime12">
              <a:rPr lang="en-US" smtClean="0"/>
              <a:t>10:17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F0891-F1DD-4D07-A2D2-CC94C9678C49}" type="datetime12">
              <a:rPr lang="en-US" smtClean="0"/>
              <a:t>10:17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470" y="4406901"/>
            <a:ext cx="956032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470" y="2906713"/>
            <a:ext cx="956032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AFE-4022-441E-A295-9A7F2E8177DC}" type="datetime12">
              <a:rPr lang="en-US" smtClean="0"/>
              <a:t>10:17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600201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600201"/>
            <a:ext cx="496761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D0BB3-62B3-4C4A-BCEC-1317189810F5}" type="datetime12">
              <a:rPr lang="en-US" smtClean="0"/>
              <a:t>10:17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535113"/>
            <a:ext cx="49695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372" y="2174875"/>
            <a:ext cx="49695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3543" y="1535113"/>
            <a:ext cx="49715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3" y="2174875"/>
            <a:ext cx="49715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4C77-3158-47B5-A029-846A7DCBFD94}" type="datetime12">
              <a:rPr lang="en-US" smtClean="0"/>
              <a:t>10:17 AM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EF31-2F7B-4B46-956E-62D1FFB348A9}" type="datetime12">
              <a:rPr lang="en-US" smtClean="0"/>
              <a:t>10:17 AM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73050"/>
            <a:ext cx="37003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436" y="273051"/>
            <a:ext cx="62876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2372" y="1435101"/>
            <a:ext cx="37003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BBD-ED95-4553-B175-6EBA9A6AA266}" type="datetime12">
              <a:rPr lang="en-US" smtClean="0"/>
              <a:t>10:17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576" y="4800600"/>
            <a:ext cx="674846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4576" y="612775"/>
            <a:ext cx="674846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576" y="5367338"/>
            <a:ext cx="67484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606ED-DE52-4922-869A-0CED93EABC81}" type="datetime12">
              <a:rPr lang="en-US" smtClean="0"/>
              <a:t>10:17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B2F7-7DE9-4B45-B81A-C93FF1370C76}" type="datetime12">
              <a:rPr lang="en-US" smtClean="0"/>
              <a:t>10:17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4392" y="274639"/>
            <a:ext cx="253067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4639"/>
            <a:ext cx="74045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FC08-D993-4BD2-9893-281004420640}" type="datetime12">
              <a:rPr lang="en-US" smtClean="0"/>
              <a:t>10:17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2372" y="274638"/>
            <a:ext cx="101226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1600201"/>
            <a:ext cx="101226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372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2A784-ECCF-4A91-BA5F-9C1232934D82}" type="datetime12">
              <a:rPr lang="en-US" smtClean="0"/>
              <a:t>10:17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2875" y="6356351"/>
            <a:ext cx="3561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0664" y="6356351"/>
            <a:ext cx="2624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22.png"/><Relationship Id="rId4" Type="http://schemas.openxmlformats.org/officeDocument/2006/relationships/image" Target="../media/image71.png"/><Relationship Id="rId9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2372" y="6356351"/>
            <a:ext cx="870347" cy="365125"/>
          </a:xfrm>
        </p:spPr>
        <p:txBody>
          <a:bodyPr/>
          <a:lstStyle/>
          <a:p>
            <a:pPr algn="ctr"/>
            <a:fld id="{F522CE15-1AA6-4C4E-89C2-392CF5EB700A}" type="datetime12">
              <a:rPr lang="en-US" smtClean="0"/>
              <a:pPr algn="ctr"/>
              <a:t>10:17 AM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14718" y="6356351"/>
            <a:ext cx="870347" cy="365125"/>
          </a:xfrm>
        </p:spPr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1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499519" y="152400"/>
            <a:ext cx="6172200" cy="61722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016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14"/>
          <p:cNvSpPr txBox="1"/>
          <p:nvPr/>
        </p:nvSpPr>
        <p:spPr>
          <a:xfrm>
            <a:off x="2537619" y="3009899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 smtClean="0"/>
              <a:t>			    </a:t>
            </a:r>
            <a:r>
              <a:rPr lang="en-US" sz="6000" b="1" dirty="0" err="1" smtClean="0">
                <a:solidFill>
                  <a:srgbClr val="7030A0"/>
                </a:solidFill>
              </a:rPr>
              <a:t>স্বাগতম</a:t>
            </a:r>
            <a:endParaRPr lang="en-US" sz="6000" b="1" dirty="0">
              <a:solidFill>
                <a:srgbClr val="7030A0"/>
              </a:solidFill>
            </a:endParaRPr>
          </a:p>
        </p:txBody>
      </p:sp>
      <p:sp>
        <p:nvSpPr>
          <p:cNvPr id="8" name="TextBox 15"/>
          <p:cNvSpPr txBox="1"/>
          <p:nvPr/>
        </p:nvSpPr>
        <p:spPr>
          <a:xfrm rot="16200000">
            <a:off x="2588419" y="2768769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 smtClean="0"/>
              <a:t>			</a:t>
            </a:r>
            <a:r>
              <a:rPr lang="en-US" sz="6000" b="1" dirty="0" err="1" smtClean="0">
                <a:solidFill>
                  <a:srgbClr val="00B0F0"/>
                </a:solidFill>
              </a:rPr>
              <a:t>সকলকে</a:t>
            </a:r>
            <a:endParaRPr lang="en-US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12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64" y="827314"/>
            <a:ext cx="2470055" cy="290648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51719" y="228600"/>
            <a:ext cx="161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7030A0"/>
                </a:solidFill>
              </a:rPr>
              <a:t>পরিচিতি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319" y="3810000"/>
            <a:ext cx="4291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7030A0"/>
                </a:solidFill>
              </a:rPr>
              <a:t>শেখ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শফিকুল</a:t>
            </a:r>
            <a:r>
              <a:rPr lang="en-US" sz="3200" b="1" dirty="0" smtClean="0">
                <a:solidFill>
                  <a:srgbClr val="7030A0"/>
                </a:solidFill>
              </a:rPr>
              <a:t>  </a:t>
            </a:r>
            <a:r>
              <a:rPr lang="en-US" sz="3200" b="1" dirty="0" err="1" smtClean="0">
                <a:solidFill>
                  <a:srgbClr val="7030A0"/>
                </a:solidFill>
              </a:rPr>
              <a:t>ইসলাম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519" y="4343400"/>
            <a:ext cx="2327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</a:rPr>
              <a:t>প্রধান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শিক্ষক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319" y="4872335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B0F0"/>
                </a:solidFill>
              </a:rPr>
              <a:t>হাজী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</a:rPr>
              <a:t>মোহাম্মদ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</a:rPr>
              <a:t>সফিক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</a:rPr>
              <a:t>হাই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</a:rPr>
              <a:t>স্কুল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319" y="5364061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টুলটিকর</a:t>
            </a:r>
            <a:r>
              <a:rPr lang="en-US" sz="2400" b="1" dirty="0" smtClean="0">
                <a:solidFill>
                  <a:srgbClr val="C00000"/>
                </a:solidFill>
              </a:rPr>
              <a:t> (</a:t>
            </a:r>
            <a:r>
              <a:rPr lang="en-US" sz="2400" b="1" dirty="0" err="1" smtClean="0">
                <a:solidFill>
                  <a:srgbClr val="C00000"/>
                </a:solidFill>
              </a:rPr>
              <a:t>কুশিঘাট</a:t>
            </a:r>
            <a:r>
              <a:rPr lang="en-US" sz="2400" b="1" dirty="0" smtClean="0">
                <a:solidFill>
                  <a:srgbClr val="C00000"/>
                </a:solidFill>
              </a:rPr>
              <a:t>), </a:t>
            </a:r>
            <a:r>
              <a:rPr lang="en-US" sz="2400" b="1" dirty="0" err="1" smtClean="0">
                <a:solidFill>
                  <a:srgbClr val="C00000"/>
                </a:solidFill>
              </a:rPr>
              <a:t>সিলেট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319" y="5862935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মোবাইল</a:t>
            </a:r>
            <a:r>
              <a:rPr lang="en-US" sz="2400" b="1" dirty="0" smtClean="0"/>
              <a:t> ০১৭১৮-৩৮৮২১৯</a:t>
            </a:r>
            <a:endParaRPr lang="en-US" sz="24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6832415" y="382262"/>
            <a:ext cx="3581400" cy="1338590"/>
            <a:chOff x="6842919" y="751820"/>
            <a:chExt cx="3581400" cy="1915180"/>
          </a:xfrm>
        </p:grpSpPr>
        <p:sp>
          <p:nvSpPr>
            <p:cNvPr id="14" name="Horizontal Scroll 13"/>
            <p:cNvSpPr/>
            <p:nvPr/>
          </p:nvSpPr>
          <p:spPr>
            <a:xfrm>
              <a:off x="6842919" y="751820"/>
              <a:ext cx="3581400" cy="1915180"/>
            </a:xfrm>
            <a:prstGeom prst="horizontalScroll">
              <a:avLst>
                <a:gd name="adj" fmla="val 22726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76319" y="1371600"/>
              <a:ext cx="265649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200" b="1" dirty="0" err="1" smtClean="0"/>
                <a:t>পাঠ</a:t>
              </a:r>
              <a:r>
                <a:rPr lang="en-US" sz="3200" b="1" dirty="0" smtClean="0"/>
                <a:t> </a:t>
              </a:r>
              <a:r>
                <a:rPr lang="en-US" sz="3200" b="1" dirty="0" err="1" smtClean="0"/>
                <a:t>পরিচিতি</a:t>
              </a:r>
              <a:endParaRPr lang="en-US" sz="3200" b="1" dirty="0"/>
            </a:p>
          </p:txBody>
        </p:sp>
      </p:grpSp>
      <p:sp>
        <p:nvSpPr>
          <p:cNvPr id="16" name="Oval 15"/>
          <p:cNvSpPr/>
          <p:nvPr/>
        </p:nvSpPr>
        <p:spPr>
          <a:xfrm>
            <a:off x="6538119" y="1676400"/>
            <a:ext cx="4191000" cy="46482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শ্রেণি</a:t>
            </a:r>
            <a:r>
              <a:rPr lang="en-US" sz="3200" b="1" dirty="0" smtClean="0">
                <a:solidFill>
                  <a:schemeClr val="tx1"/>
                </a:solidFill>
              </a:rPr>
              <a:t>: ৮ম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বিষয়</a:t>
            </a:r>
            <a:r>
              <a:rPr lang="en-US" sz="3200" b="1" dirty="0" smtClean="0">
                <a:solidFill>
                  <a:schemeClr val="tx1"/>
                </a:solidFill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</a:rPr>
              <a:t>গণিত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অধ্যায়</a:t>
            </a:r>
            <a:r>
              <a:rPr lang="en-US" sz="3200" b="1" dirty="0" smtClean="0">
                <a:solidFill>
                  <a:schemeClr val="tx1"/>
                </a:solidFill>
              </a:rPr>
              <a:t>: ১১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বীজগাণিতিক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অনুপাত</a:t>
            </a:r>
            <a:r>
              <a:rPr lang="en-US" sz="3200" b="1" dirty="0" smtClean="0">
                <a:solidFill>
                  <a:schemeClr val="tx1"/>
                </a:solidFill>
              </a:rPr>
              <a:t> ও </a:t>
            </a:r>
            <a:r>
              <a:rPr lang="en-US" sz="3200" b="1" dirty="0" err="1" smtClean="0">
                <a:solidFill>
                  <a:schemeClr val="tx1"/>
                </a:solidFill>
              </a:rPr>
              <a:t>সমানুপাত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7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13519" y="433386"/>
            <a:ext cx="6096000" cy="4862513"/>
            <a:chOff x="213519" y="433386"/>
            <a:chExt cx="6096000" cy="5076826"/>
          </a:xfrm>
        </p:grpSpPr>
        <p:pic>
          <p:nvPicPr>
            <p:cNvPr id="1030" name="Picture 6" descr="Good Luck Anytime Refillable Ball Pen - 1 Pc - undefin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519" y="433386"/>
              <a:ext cx="6096000" cy="507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004219" y="4649569"/>
              <a:ext cx="251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৭টি </a:t>
              </a:r>
              <a:r>
                <a:rPr lang="en-US" sz="3600" dirty="0" err="1" smtClean="0"/>
                <a:t>কলম</a:t>
              </a:r>
              <a:endParaRPr lang="en-US" sz="3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928519" y="309559"/>
            <a:ext cx="4461272" cy="5276851"/>
            <a:chOff x="5928519" y="309559"/>
            <a:chExt cx="4461272" cy="5276851"/>
          </a:xfrm>
        </p:grpSpPr>
        <p:pic>
          <p:nvPicPr>
            <p:cNvPr id="1028" name="Picture 4" descr="খাতা / কলম – Amar Baza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8519" y="309559"/>
              <a:ext cx="3942556" cy="5276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7875191" y="4649568"/>
              <a:ext cx="251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৩টি </a:t>
              </a:r>
              <a:r>
                <a:rPr lang="en-US" sz="3600" dirty="0" err="1" smtClean="0"/>
                <a:t>কলম</a:t>
              </a:r>
              <a:endParaRPr lang="en-US" sz="3600" dirty="0"/>
            </a:p>
          </p:txBody>
        </p:sp>
      </p:grpSp>
      <p:pic>
        <p:nvPicPr>
          <p:cNvPr id="1032" name="Picture 8" descr="Tea cup and saucer ( 6 pcs ) | Daraz.com.b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58" y="1219200"/>
            <a:ext cx="5547122" cy="455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6309519" y="914400"/>
            <a:ext cx="4356350" cy="4595810"/>
            <a:chOff x="6296570" y="590547"/>
            <a:chExt cx="4356350" cy="4190564"/>
          </a:xfrm>
        </p:grpSpPr>
        <p:pic>
          <p:nvPicPr>
            <p:cNvPr id="1034" name="Picture 10" descr="Tea cup drawing Images - Free Download on Magnific (formerly Freepik)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6570" y="590547"/>
              <a:ext cx="4356350" cy="4190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884591" y="1524000"/>
              <a:ext cx="1981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1 Pcs</a:t>
              </a:r>
              <a:endParaRPr lang="en-US" sz="4000" b="1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180858" y="5795961"/>
            <a:ext cx="4613672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৭টি </a:t>
            </a:r>
            <a:r>
              <a:rPr lang="en-US" sz="3200" dirty="0" err="1" smtClean="0"/>
              <a:t>কলম</a:t>
            </a:r>
            <a:r>
              <a:rPr lang="en-US" sz="3200" dirty="0" smtClean="0"/>
              <a:t> : ৩টি </a:t>
            </a:r>
            <a:r>
              <a:rPr lang="en-US" sz="3200" dirty="0" err="1" smtClean="0"/>
              <a:t>কলম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4636691" y="5791200"/>
            <a:ext cx="64770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৬টি </a:t>
            </a:r>
            <a:r>
              <a:rPr lang="en-US" sz="3200" dirty="0" err="1" smtClean="0"/>
              <a:t>কাপ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প্লেইট</a:t>
            </a:r>
            <a:r>
              <a:rPr lang="en-US" sz="3200" dirty="0" smtClean="0"/>
              <a:t> : ১টি </a:t>
            </a:r>
            <a:r>
              <a:rPr lang="en-US" sz="3200" dirty="0" err="1" smtClean="0"/>
              <a:t>কাপ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প্লেইট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008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385219" y="1295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আজকের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পাঠ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975519" y="2598003"/>
            <a:ext cx="960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বীজগাণিতিক</a:t>
            </a:r>
            <a:r>
              <a:rPr lang="en-US" sz="4800" dirty="0" smtClean="0"/>
              <a:t> </a:t>
            </a:r>
            <a:r>
              <a:rPr lang="en-US" sz="4800" dirty="0" err="1" smtClean="0"/>
              <a:t>অনুপাত</a:t>
            </a:r>
            <a:r>
              <a:rPr lang="en-US" sz="4800" dirty="0" smtClean="0"/>
              <a:t> ও </a:t>
            </a:r>
            <a:r>
              <a:rPr lang="en-US" sz="4800" dirty="0" err="1" smtClean="0"/>
              <a:t>সমানুপাত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6999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2119" y="3581400"/>
            <a:ext cx="967740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দুটি অনুপাত পরস্পর সমান হলে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, </a:t>
            </a:r>
            <a:r>
              <a:rPr kumimoji="0" lang="bn-IN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তাকে </a:t>
            </a:r>
            <a:r>
              <a:rPr kumimoji="0" lang="bn-IN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সমানুপাত</a:t>
            </a:r>
            <a:r>
              <a:rPr kumimoji="0" lang="bn-IN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 বলে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bn-IN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যেমন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a:b = c:d)</a:t>
            </a:r>
            <a:r>
              <a:rPr kumimoji="0" lang="hi-IN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Mangal"/>
              </a:rPr>
              <a:t>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119" y="685800"/>
            <a:ext cx="103632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bn-IN" sz="4800" b="1" dirty="0">
                <a:latin typeface="Google Sans"/>
              </a:rPr>
              <a:t>অনুপাত</a:t>
            </a:r>
            <a:r>
              <a:rPr lang="bn-IN" sz="3600" dirty="0">
                <a:latin typeface="Arial" pitchFamily="34" charset="0"/>
              </a:rPr>
              <a:t> হলো একই জাতীয় দুটি রাশির তুলনা। এটি দেখায় একটি রাশি অপরটির চেয়ে </a:t>
            </a:r>
            <a:r>
              <a:rPr lang="bn-IN" sz="3600" dirty="0" smtClean="0">
                <a:latin typeface="Arial" pitchFamily="34" charset="0"/>
              </a:rPr>
              <a:t>কত </a:t>
            </a:r>
            <a:r>
              <a:rPr lang="bn-IN" sz="3600" dirty="0">
                <a:latin typeface="Arial" pitchFamily="34" charset="0"/>
              </a:rPr>
              <a:t>গুণ বা কত অংশ। একে </a:t>
            </a:r>
            <a:r>
              <a:rPr lang="en-US" sz="3600" dirty="0">
                <a:latin typeface="Courier New" pitchFamily="49" charset="0"/>
                <a:cs typeface="Courier New" pitchFamily="49" charset="0"/>
              </a:rPr>
              <a:t>:</a:t>
            </a:r>
            <a:r>
              <a:rPr lang="bn-IN" sz="3600" dirty="0">
                <a:latin typeface="Arial" pitchFamily="34" charset="0"/>
              </a:rPr>
              <a:t> চিহ্ন দিয়ে প্রকাশ করা হয় </a:t>
            </a:r>
            <a:r>
              <a:rPr lang="en-US" sz="3600" dirty="0">
                <a:latin typeface="Arial" pitchFamily="34" charset="0"/>
                <a:cs typeface="Vrinda"/>
              </a:rPr>
              <a:t>(</a:t>
            </a:r>
            <a:r>
              <a:rPr lang="bn-IN" sz="3600" dirty="0">
                <a:latin typeface="Arial" pitchFamily="34" charset="0"/>
              </a:rPr>
              <a:t>যেমন</a:t>
            </a:r>
            <a:r>
              <a:rPr lang="en-US" sz="3600" dirty="0">
                <a:latin typeface="Arial" pitchFamily="34" charset="0"/>
                <a:cs typeface="Vrinda"/>
              </a:rPr>
              <a:t>: a:b)</a:t>
            </a:r>
            <a:r>
              <a:rPr lang="hi-IN" sz="3600" dirty="0">
                <a:latin typeface="Arial" pitchFamily="34" charset="0"/>
                <a:cs typeface="Vrinda"/>
              </a:rPr>
              <a:t>। </a:t>
            </a:r>
            <a:endParaRPr lang="en-US" sz="3600" dirty="0">
              <a:latin typeface="Arial" pitchFamily="34" charset="0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36399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0719" y="484257"/>
            <a:ext cx="32612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/>
              <a:t>শিখন</a:t>
            </a:r>
            <a:r>
              <a:rPr lang="en-US" sz="4000" dirty="0" smtClean="0"/>
              <a:t> </a:t>
            </a:r>
            <a:r>
              <a:rPr lang="en-US" sz="4000" dirty="0" err="1" smtClean="0"/>
              <a:t>ফল</a:t>
            </a:r>
            <a:r>
              <a:rPr lang="en-US" sz="4000" dirty="0" smtClean="0"/>
              <a:t>: </a:t>
            </a:r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670719" y="1262062"/>
            <a:ext cx="5791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/>
              <a:t>এই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পাঠ</a:t>
            </a:r>
            <a:r>
              <a:rPr lang="en-US" sz="4000" dirty="0" smtClean="0"/>
              <a:t> </a:t>
            </a:r>
            <a:r>
              <a:rPr lang="en-US" sz="4000" dirty="0" err="1" smtClean="0"/>
              <a:t>শেষে</a:t>
            </a:r>
            <a:r>
              <a:rPr lang="en-US" sz="4000" dirty="0" smtClean="0"/>
              <a:t> </a:t>
            </a:r>
            <a:r>
              <a:rPr lang="en-US" sz="4000" dirty="0" err="1" smtClean="0"/>
              <a:t>শিক্ষার্থীরা</a:t>
            </a:r>
            <a:endParaRPr lang="en-US" sz="4000" dirty="0"/>
          </a:p>
        </p:txBody>
      </p:sp>
      <p:sp>
        <p:nvSpPr>
          <p:cNvPr id="11" name="Rectangle 10"/>
          <p:cNvSpPr/>
          <p:nvPr/>
        </p:nvSpPr>
        <p:spPr>
          <a:xfrm>
            <a:off x="442119" y="2133600"/>
            <a:ext cx="10439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১। </a:t>
            </a:r>
            <a:r>
              <a:rPr lang="en-US" sz="2800" dirty="0" err="1" smtClean="0"/>
              <a:t>অনুপাত</a:t>
            </a:r>
            <a:r>
              <a:rPr lang="en-US" sz="2800" dirty="0" smtClean="0"/>
              <a:t> ও </a:t>
            </a:r>
            <a:r>
              <a:rPr lang="en-US" sz="2800" dirty="0" err="1" smtClean="0"/>
              <a:t>সমানুপাতের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বর্ণনা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/>
              <a:t>২।অনুপাত ও </a:t>
            </a:r>
            <a:r>
              <a:rPr lang="en-US" sz="2800" dirty="0" err="1"/>
              <a:t>সমানুপাতের</a:t>
            </a:r>
            <a:r>
              <a:rPr lang="en-US" sz="2800" dirty="0"/>
              <a:t> </a:t>
            </a:r>
            <a:r>
              <a:rPr lang="en-US" sz="2800" dirty="0" err="1"/>
              <a:t>সৃজনশীল</a:t>
            </a:r>
            <a:r>
              <a:rPr lang="en-US" sz="2800" dirty="0"/>
              <a:t> </a:t>
            </a:r>
            <a:r>
              <a:rPr lang="en-US" sz="2800" dirty="0" err="1"/>
              <a:t>সমস্যার</a:t>
            </a:r>
            <a:r>
              <a:rPr lang="en-US" sz="2800" dirty="0"/>
              <a:t> </a:t>
            </a:r>
            <a:r>
              <a:rPr lang="en-US" sz="2800" dirty="0" err="1"/>
              <a:t>সমাধান</a:t>
            </a:r>
            <a:r>
              <a:rPr lang="en-US" sz="2800" dirty="0"/>
              <a:t> </a:t>
            </a:r>
            <a:r>
              <a:rPr lang="en-US" sz="2800" dirty="0" err="1"/>
              <a:t>করতে</a:t>
            </a:r>
            <a:r>
              <a:rPr lang="en-US" sz="2800" dirty="0"/>
              <a:t> </a:t>
            </a:r>
            <a:r>
              <a:rPr lang="en-US" sz="2800" dirty="0" err="1"/>
              <a:t>পারবে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/>
              <a:t>৩। </a:t>
            </a:r>
            <a:r>
              <a:rPr lang="en-US" sz="2800" dirty="0" err="1"/>
              <a:t>অনুপাত</a:t>
            </a:r>
            <a:r>
              <a:rPr lang="en-US" sz="2800" dirty="0"/>
              <a:t> ও </a:t>
            </a:r>
            <a:r>
              <a:rPr lang="en-US" sz="2800" dirty="0" err="1"/>
              <a:t>সমানুপাতের</a:t>
            </a:r>
            <a:r>
              <a:rPr lang="en-US" sz="2800" dirty="0"/>
              <a:t> </a:t>
            </a:r>
            <a:r>
              <a:rPr lang="en-US" sz="2800" dirty="0" err="1" smtClean="0"/>
              <a:t>প্রয়োগ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03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6392" y="838200"/>
            <a:ext cx="7721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x:y = p:q </a:t>
            </a:r>
            <a:r>
              <a:rPr lang="as-IN" sz="3200" dirty="0"/>
              <a:t>এবং </a:t>
            </a:r>
            <a:r>
              <a:rPr lang="en-US" sz="3200" dirty="0"/>
              <a:t>a, b, c </a:t>
            </a:r>
            <a:r>
              <a:rPr lang="as-IN" sz="3200" dirty="0"/>
              <a:t>ক্রমিক সমানুপাতী হলে,</a:t>
            </a:r>
            <a:endParaRPr lang="en-US" sz="3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273633" y="3635986"/>
            <a:ext cx="5810785" cy="1164614"/>
            <a:chOff x="1127920" y="2600321"/>
            <a:chExt cx="5810785" cy="1164614"/>
          </a:xfrm>
        </p:grpSpPr>
        <p:sp>
          <p:nvSpPr>
            <p:cNvPr id="9" name="Rectangle 8"/>
            <p:cNvSpPr/>
            <p:nvPr/>
          </p:nvSpPr>
          <p:spPr>
            <a:xfrm>
              <a:off x="1127920" y="2951795"/>
              <a:ext cx="22097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s-IN" sz="2400" dirty="0" smtClean="0"/>
                <a:t>খ) দেখাও যে, </a:t>
              </a: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3337719" y="2600321"/>
                  <a:ext cx="3600986" cy="116461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2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2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32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2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2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3200">
                            <a:latin typeface="Cambria Math"/>
                          </a:rPr>
                          <m:t> 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7719" y="2600321"/>
                  <a:ext cx="3600986" cy="116461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1146176" y="5068218"/>
            <a:ext cx="7604850" cy="1027782"/>
            <a:chOff x="1146176" y="4153818"/>
            <a:chExt cx="7604850" cy="10277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4179026" y="4153818"/>
                  <a:ext cx="4572000" cy="102778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3600" dirty="0" smtClean="0"/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6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6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US" sz="36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a14:m>
                  <a:r>
                    <a:rPr lang="en-US" sz="3600" dirty="0" smtClean="0"/>
                    <a:t> </a:t>
                  </a:r>
                  <a:endParaRPr lang="en-US" sz="3600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9026" y="4153818"/>
                  <a:ext cx="4572000" cy="102778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/>
            <p:cNvSpPr/>
            <p:nvPr/>
          </p:nvSpPr>
          <p:spPr>
            <a:xfrm>
              <a:off x="1146176" y="4414510"/>
              <a:ext cx="307488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s-IN" sz="2800" dirty="0"/>
                <a:t>গ) প্রমাণ করো যে, </a:t>
              </a:r>
              <a:endParaRPr lang="en-US" sz="28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127919" y="1905000"/>
            <a:ext cx="7010399" cy="1952458"/>
            <a:chOff x="1127920" y="2101334"/>
            <a:chExt cx="6100496" cy="1952458"/>
          </a:xfrm>
        </p:grpSpPr>
        <p:sp>
          <p:nvSpPr>
            <p:cNvPr id="8" name="Rectangle 7"/>
            <p:cNvSpPr/>
            <p:nvPr/>
          </p:nvSpPr>
          <p:spPr>
            <a:xfrm>
              <a:off x="1127920" y="2101334"/>
              <a:ext cx="415600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s-IN" sz="2800" dirty="0"/>
                <a:t>ক) </a:t>
              </a:r>
              <a:r>
                <a:rPr lang="en-US" sz="2800" dirty="0" smtClean="0"/>
                <a:t>a:b=b:c </a:t>
              </a:r>
              <a:r>
                <a:rPr lang="en-US" sz="2800" dirty="0" err="1" smtClean="0"/>
                <a:t>হলে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প্রমাণ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কর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যে</a:t>
              </a:r>
              <a:r>
                <a:rPr lang="en-US" sz="2800" dirty="0" smtClean="0"/>
                <a:t>,</a:t>
              </a:r>
              <a:endParaRPr 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1508919" y="2562422"/>
                  <a:ext cx="5719497" cy="149137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2800" b="0" i="1" smtClean="0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2800" b="0" i="1" smtClean="0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  <m:r>
                          <a:rPr lang="en-US" sz="2800" b="0" i="1" smtClean="0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8919" y="2562422"/>
                  <a:ext cx="5719497" cy="149137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Rectangle 15"/>
          <p:cNvSpPr/>
          <p:nvPr/>
        </p:nvSpPr>
        <p:spPr>
          <a:xfrm>
            <a:off x="1046392" y="228600"/>
            <a:ext cx="2106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সৃজনশীল</a:t>
            </a:r>
            <a:r>
              <a:rPr lang="en-US" sz="2800" dirty="0" smtClean="0"/>
              <a:t> -১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9097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5919" y="362634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(ক)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98450" y="1008965"/>
            <a:ext cx="288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দেওয়া</a:t>
            </a:r>
            <a:r>
              <a:rPr lang="en-US" sz="2800" dirty="0" smtClean="0"/>
              <a:t> </a:t>
            </a:r>
            <a:r>
              <a:rPr lang="en-US" sz="2800" dirty="0" err="1" smtClean="0"/>
              <a:t>আছে</a:t>
            </a:r>
            <a:r>
              <a:rPr lang="en-US" sz="2800" dirty="0"/>
              <a:t>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8319" y="1532185"/>
                <a:ext cx="2362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</a:rPr>
                        <m:t>𝑎</m:t>
                      </m:r>
                      <m:r>
                        <a:rPr lang="en-US" sz="3200" i="1" dirty="0" smtClean="0">
                          <a:latin typeface="Cambria Math"/>
                        </a:rPr>
                        <m:t>:</m:t>
                      </m:r>
                      <m:r>
                        <a:rPr lang="en-US" sz="3200" i="1" dirty="0" smtClean="0">
                          <a:latin typeface="Cambria Math"/>
                        </a:rPr>
                        <m:t>𝑏</m:t>
                      </m:r>
                      <m:r>
                        <a:rPr lang="en-US" sz="3200" i="1" dirty="0" smtClean="0">
                          <a:latin typeface="Cambria Math"/>
                        </a:rPr>
                        <m:t>=</m:t>
                      </m:r>
                      <m:r>
                        <a:rPr lang="en-US" sz="3200" i="1" dirty="0" smtClean="0">
                          <a:latin typeface="Cambria Math"/>
                        </a:rPr>
                        <m:t>𝑏</m:t>
                      </m:r>
                      <m:r>
                        <a:rPr lang="en-US" sz="3200" i="1" dirty="0" smtClean="0">
                          <a:latin typeface="Cambria Math"/>
                        </a:rPr>
                        <m:t>:</m:t>
                      </m:r>
                      <m:r>
                        <a:rPr lang="en-US" sz="3200" i="1" dirty="0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19" y="1532185"/>
                <a:ext cx="2362200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298450" y="2271711"/>
            <a:ext cx="2349103" cy="1020536"/>
            <a:chOff x="298450" y="2271711"/>
            <a:chExt cx="2349103" cy="10205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751284" y="2271711"/>
                  <a:ext cx="1896269" cy="10205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 dirty="0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sz="3200" i="1" dirty="0">
                                <a:latin typeface="Cambria Math"/>
                              </a:rPr>
                              <m:t>𝑏</m:t>
                            </m:r>
                          </m:den>
                        </m:f>
                        <m:r>
                          <a:rPr lang="en-US" sz="3200" b="0" i="1" dirty="0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32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3200" dirty="0"/>
                              <m:t>b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3200" dirty="0"/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sz="3200" dirty="0"/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284" y="2271711"/>
                  <a:ext cx="1896269" cy="102053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Box 10"/>
            <p:cNvSpPr txBox="1"/>
            <p:nvPr/>
          </p:nvSpPr>
          <p:spPr>
            <a:xfrm>
              <a:off x="298450" y="2543176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বা</a:t>
              </a:r>
              <a:r>
                <a:rPr lang="en-US" sz="2800" dirty="0"/>
                <a:t>,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9718" y="3886200"/>
            <a:ext cx="2357832" cy="584775"/>
            <a:chOff x="289718" y="4606698"/>
            <a:chExt cx="2357832" cy="5847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51281" y="4606698"/>
                  <a:ext cx="1896269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32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dirty="0" smtClean="0">
                            <a:latin typeface="Cambria Math"/>
                          </a:rPr>
                          <m:t>=</m:t>
                        </m:r>
                        <m:r>
                          <a:rPr lang="en-US" sz="3200" b="0" i="1" dirty="0" smtClean="0">
                            <a:latin typeface="Cambria Math"/>
                          </a:rPr>
                          <m:t>𝑎𝑐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281" y="4606698"/>
                  <a:ext cx="1896269" cy="58477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/>
            <p:cNvSpPr txBox="1"/>
            <p:nvPr/>
          </p:nvSpPr>
          <p:spPr>
            <a:xfrm>
              <a:off x="289718" y="4606698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বা</a:t>
              </a:r>
              <a:r>
                <a:rPr lang="en-US" sz="2800" dirty="0"/>
                <a:t>,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837848" y="1066800"/>
            <a:ext cx="5748271" cy="1198854"/>
            <a:chOff x="3794920" y="1143000"/>
            <a:chExt cx="5748271" cy="1198854"/>
          </a:xfrm>
        </p:grpSpPr>
        <p:sp>
          <p:nvSpPr>
            <p:cNvPr id="16" name="TextBox 15"/>
            <p:cNvSpPr txBox="1"/>
            <p:nvPr/>
          </p:nvSpPr>
          <p:spPr>
            <a:xfrm>
              <a:off x="3794920" y="1554335"/>
              <a:ext cx="16001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বামপক্ষ</a:t>
              </a:r>
              <a:r>
                <a:rPr lang="en-US" sz="2800" dirty="0"/>
                <a:t>=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5242718" y="1143000"/>
                  <a:ext cx="4300473" cy="11988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32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32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32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32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32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3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32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2718" y="1143000"/>
                  <a:ext cx="4300473" cy="119885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242718" y="2895600"/>
                <a:ext cx="5625194" cy="10525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4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4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718" y="2895600"/>
                <a:ext cx="5625194" cy="1052596"/>
              </a:xfrm>
              <a:prstGeom prst="rect">
                <a:avLst/>
              </a:prstGeom>
              <a:blipFill rotWithShape="1">
                <a:blip r:embed="rId7"/>
                <a:stretch>
                  <a:fillRect l="-3792" b="-1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242718" y="4738604"/>
                <a:ext cx="4342535" cy="10525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4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en-US" sz="4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718" y="4738604"/>
                <a:ext cx="4342535" cy="1052596"/>
              </a:xfrm>
              <a:prstGeom prst="rect">
                <a:avLst/>
              </a:prstGeom>
              <a:blipFill rotWithShape="1">
                <a:blip r:embed="rId8"/>
                <a:stretch>
                  <a:fillRect l="-4916" b="-1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767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508918" y="683377"/>
                <a:ext cx="4595425" cy="10525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/>
                          </a:rPr>
                          <m:t>𝑎𝑐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.</m:t>
                        </m:r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4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sz="40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en-US" sz="4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</a:rPr>
                          <m:t>.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𝑎𝑐</m:t>
                        </m:r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18" y="683377"/>
                <a:ext cx="4595425" cy="1052596"/>
              </a:xfrm>
              <a:prstGeom prst="rect">
                <a:avLst/>
              </a:prstGeom>
              <a:blipFill rotWithShape="1">
                <a:blip r:embed="rId2"/>
                <a:stretch>
                  <a:fillRect l="-4781" b="-1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64350" y="1905000"/>
                <a:ext cx="3243901" cy="10501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sz="4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4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en-US" sz="40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40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350" y="1905000"/>
                <a:ext cx="3243901" cy="1050159"/>
              </a:xfrm>
              <a:prstGeom prst="rect">
                <a:avLst/>
              </a:prstGeom>
              <a:blipFill rotWithShape="1">
                <a:blip r:embed="rId3"/>
                <a:stretch>
                  <a:fillRect l="-6767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614401" y="3200400"/>
                <a:ext cx="334245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4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40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4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40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4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sz="40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401" y="3200400"/>
                <a:ext cx="3342453" cy="707886"/>
              </a:xfrm>
              <a:prstGeom prst="rect">
                <a:avLst/>
              </a:prstGeom>
              <a:blipFill rotWithShape="1">
                <a:blip r:embed="rId4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662134" y="4210705"/>
            <a:ext cx="1636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</a:t>
            </a:r>
            <a:r>
              <a:rPr lang="en-US" sz="2800" dirty="0" err="1" smtClean="0"/>
              <a:t>ডানপক্ষ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1632267" y="5224790"/>
            <a:ext cx="29370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বামপক্ষ</a:t>
            </a:r>
            <a:r>
              <a:rPr lang="en-US" sz="2800" dirty="0"/>
              <a:t> </a:t>
            </a:r>
            <a:r>
              <a:rPr lang="en-US" sz="2800" dirty="0" smtClean="0"/>
              <a:t>=</a:t>
            </a:r>
            <a:r>
              <a:rPr lang="en-US" sz="2800" dirty="0" err="1" smtClean="0"/>
              <a:t>ডানপক্ষ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3947319" y="5748010"/>
            <a:ext cx="16353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(</a:t>
            </a:r>
            <a:r>
              <a:rPr lang="en-US" sz="2800" dirty="0" err="1" smtClean="0"/>
              <a:t>প্রমাণিত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2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5919" y="304800"/>
            <a:ext cx="7184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(খ)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98450" y="898415"/>
            <a:ext cx="288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দেওয়া</a:t>
            </a:r>
            <a:r>
              <a:rPr lang="en-US" sz="2800" dirty="0" smtClean="0"/>
              <a:t> </a:t>
            </a:r>
            <a:r>
              <a:rPr lang="en-US" sz="2800" dirty="0" err="1" smtClean="0"/>
              <a:t>আছে</a:t>
            </a:r>
            <a:r>
              <a:rPr lang="en-US" sz="2800" dirty="0"/>
              <a:t>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56624" y="1524000"/>
                <a:ext cx="237052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</a:rPr>
                        <m:t>𝑥</m:t>
                      </m:r>
                      <m:r>
                        <a:rPr lang="en-US" sz="3200" i="1" dirty="0" smtClean="0">
                          <a:latin typeface="Cambria Math"/>
                        </a:rPr>
                        <m:t>:</m:t>
                      </m:r>
                      <m:r>
                        <a:rPr lang="en-US" sz="3200" i="1" dirty="0" smtClean="0">
                          <a:latin typeface="Cambria Math"/>
                        </a:rPr>
                        <m:t>𝑦</m:t>
                      </m:r>
                      <m:r>
                        <a:rPr lang="en-US" sz="3200" i="1" dirty="0" smtClean="0">
                          <a:latin typeface="Cambria Math"/>
                        </a:rPr>
                        <m:t> = </m:t>
                      </m:r>
                      <m:r>
                        <a:rPr lang="en-US" sz="3200" i="1" dirty="0" smtClean="0">
                          <a:latin typeface="Cambria Math"/>
                        </a:rPr>
                        <m:t>𝑝</m:t>
                      </m:r>
                      <m:r>
                        <a:rPr lang="en-US" sz="3200" i="1" dirty="0" smtClean="0">
                          <a:latin typeface="Cambria Math"/>
                        </a:rPr>
                        <m:t>:</m:t>
                      </m:r>
                      <m:r>
                        <a:rPr lang="en-US" sz="3200" i="1" dirty="0" smtClean="0">
                          <a:latin typeface="Cambria Math"/>
                        </a:rPr>
                        <m:t>𝑞</m:t>
                      </m:r>
                      <m:r>
                        <a:rPr lang="en-US" sz="32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24" y="1524000"/>
                <a:ext cx="2370521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5355" y="2286000"/>
                <a:ext cx="2021451" cy="1019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</a:rPr>
                        <m:t>⇒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 dirty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3200" i="1" dirty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3200" i="1" dirty="0" smtClean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0" i="1" dirty="0" smtClean="0">
                              <a:latin typeface="Cambria Math"/>
                            </a:rPr>
                            <m:t>𝑝</m:t>
                          </m:r>
                        </m:num>
                        <m:den>
                          <m:r>
                            <a:rPr lang="en-US" sz="3200" b="0" i="1" dirty="0" smtClean="0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sz="3200" i="1" dirty="0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355" y="2286000"/>
                <a:ext cx="2021451" cy="10198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56624" y="3305895"/>
                <a:ext cx="2418867" cy="1164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</a:rPr>
                        <m:t>⇒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200" i="1" dirty="0" smtClean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200" i="1" dirty="0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24" y="3305895"/>
                <a:ext cx="2418867" cy="116461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979460" y="3733800"/>
            <a:ext cx="1996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[ </a:t>
            </a:r>
            <a:r>
              <a:rPr lang="en-US" sz="2400" dirty="0" err="1" smtClean="0"/>
              <a:t>বর্গ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 ]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5090319" y="1060279"/>
                <a:ext cx="4250394" cy="1164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</a:rPr>
                        <m:t>⇒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dirty="0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dirty="0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200" i="1" dirty="0" smtClean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dirty="0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dirty="0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32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3200" i="1" dirty="0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319" y="1060279"/>
                <a:ext cx="4250394" cy="116461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9494560" y="1216222"/>
            <a:ext cx="1996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[ </a:t>
            </a:r>
            <a:r>
              <a:rPr lang="en-US" sz="2400" dirty="0" err="1" smtClean="0"/>
              <a:t>যোজন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বিয়োজন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8214519" y="2782675"/>
            <a:ext cx="2408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(</a:t>
            </a:r>
            <a:r>
              <a:rPr lang="en-US" sz="2800" dirty="0" err="1" smtClean="0"/>
              <a:t>দেখানো</a:t>
            </a:r>
            <a:r>
              <a:rPr lang="en-US" sz="2800" dirty="0" smtClean="0"/>
              <a:t> </a:t>
            </a:r>
            <a:r>
              <a:rPr lang="en-US" sz="2800" dirty="0" err="1" smtClean="0"/>
              <a:t>হলো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194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8450" y="304800"/>
            <a:ext cx="6607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(গ)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98450" y="925292"/>
            <a:ext cx="288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দেওয়া</a:t>
            </a:r>
            <a:r>
              <a:rPr lang="en-US" sz="2800" dirty="0" smtClean="0"/>
              <a:t> </a:t>
            </a:r>
            <a:r>
              <a:rPr lang="en-US" sz="2800" dirty="0" err="1" smtClean="0"/>
              <a:t>আছে</a:t>
            </a:r>
            <a:r>
              <a:rPr lang="en-US" sz="2800" dirty="0"/>
              <a:t>,</a:t>
            </a:r>
          </a:p>
        </p:txBody>
      </p:sp>
      <p:sp>
        <p:nvSpPr>
          <p:cNvPr id="8" name="Rectangle 7"/>
          <p:cNvSpPr/>
          <p:nvPr/>
        </p:nvSpPr>
        <p:spPr>
          <a:xfrm>
            <a:off x="375048" y="1448512"/>
            <a:ext cx="43797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a, b, c </a:t>
            </a:r>
            <a:r>
              <a:rPr lang="as-IN" sz="2800" dirty="0"/>
              <a:t>ক্রমিক সমানুপাতী 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51719" y="2208112"/>
                <a:ext cx="297179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</a:rPr>
                        <m:t>∴</m:t>
                      </m:r>
                      <m:r>
                        <a:rPr lang="en-US" sz="3200" b="0" i="1" dirty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3200" i="1" dirty="0" smtClean="0">
                          <a:latin typeface="Cambria Math"/>
                        </a:rPr>
                        <m:t>𝑎</m:t>
                      </m:r>
                      <m:r>
                        <a:rPr lang="en-US" sz="3200" i="1" dirty="0" smtClean="0">
                          <a:latin typeface="Cambria Math"/>
                        </a:rPr>
                        <m:t>:</m:t>
                      </m:r>
                      <m:r>
                        <a:rPr lang="en-US" sz="3200" i="1" dirty="0" smtClean="0">
                          <a:latin typeface="Cambria Math"/>
                        </a:rPr>
                        <m:t>𝑏</m:t>
                      </m:r>
                      <m:r>
                        <a:rPr lang="en-US" sz="3200" i="1" dirty="0" smtClean="0">
                          <a:latin typeface="Cambria Math"/>
                        </a:rPr>
                        <m:t>=</m:t>
                      </m:r>
                      <m:r>
                        <a:rPr lang="en-US" sz="3200" i="1" dirty="0" smtClean="0">
                          <a:latin typeface="Cambria Math"/>
                        </a:rPr>
                        <m:t>𝑏</m:t>
                      </m:r>
                      <m:r>
                        <a:rPr lang="en-US" sz="3200" i="1" dirty="0" smtClean="0">
                          <a:latin typeface="Cambria Math"/>
                        </a:rPr>
                        <m:t>:</m:t>
                      </m:r>
                      <m:r>
                        <a:rPr lang="en-US" sz="3200" i="1" dirty="0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719" y="2208112"/>
                <a:ext cx="2971799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831851" y="2947638"/>
            <a:ext cx="2349103" cy="1020536"/>
            <a:chOff x="298450" y="2271711"/>
            <a:chExt cx="2349103" cy="10205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751284" y="2271711"/>
                  <a:ext cx="1896269" cy="10205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200" i="1" dirty="0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sz="3200" i="1" dirty="0">
                                <a:latin typeface="Cambria Math"/>
                              </a:rPr>
                              <m:t>𝑏</m:t>
                            </m:r>
                          </m:den>
                        </m:f>
                        <m:r>
                          <a:rPr lang="en-US" sz="3200" b="0" i="1" dirty="0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32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3200" dirty="0"/>
                              <m:t>b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3200" dirty="0"/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sz="3200" dirty="0"/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284" y="2271711"/>
                  <a:ext cx="1896269" cy="102053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/>
            <p:cNvSpPr txBox="1"/>
            <p:nvPr/>
          </p:nvSpPr>
          <p:spPr>
            <a:xfrm>
              <a:off x="298450" y="2543176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বা</a:t>
              </a:r>
              <a:r>
                <a:rPr lang="en-US" sz="2800" dirty="0"/>
                <a:t>,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23119" y="4572000"/>
            <a:ext cx="2357832" cy="584775"/>
            <a:chOff x="289718" y="4606698"/>
            <a:chExt cx="2357832" cy="5847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51281" y="4606698"/>
                  <a:ext cx="1896269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32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dirty="0" smtClean="0">
                            <a:latin typeface="Cambria Math"/>
                          </a:rPr>
                          <m:t>=</m:t>
                        </m:r>
                        <m:r>
                          <a:rPr lang="en-US" sz="3200" b="0" i="1" dirty="0" smtClean="0">
                            <a:latin typeface="Cambria Math"/>
                          </a:rPr>
                          <m:t>𝑎𝑐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281" y="4606698"/>
                  <a:ext cx="1896269" cy="58477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7"/>
            <p:cNvSpPr txBox="1"/>
            <p:nvPr/>
          </p:nvSpPr>
          <p:spPr>
            <a:xfrm>
              <a:off x="289718" y="4606698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/>
                <a:t>বা</a:t>
              </a:r>
              <a:r>
                <a:rPr lang="en-US" sz="2800" dirty="0"/>
                <a:t>,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461919" y="1217718"/>
                <a:ext cx="3228831" cy="1052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/>
                  <a:t>L</a:t>
                </a:r>
                <a:r>
                  <a:rPr lang="en-US" sz="4000" dirty="0" smtClean="0"/>
                  <a:t>.H.S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0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0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919" y="1217718"/>
                <a:ext cx="3228831" cy="1052596"/>
              </a:xfrm>
              <a:prstGeom prst="rect">
                <a:avLst/>
              </a:prstGeom>
              <a:blipFill rotWithShape="1">
                <a:blip r:embed="rId6"/>
                <a:stretch>
                  <a:fillRect l="-6604" b="-1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7500288" y="2376404"/>
                <a:ext cx="2466831" cy="1052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000" i="1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𝑎𝑐</m:t>
                        </m:r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𝑎𝑐</m:t>
                        </m:r>
                        <m:r>
                          <a:rPr lang="en-US" sz="40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288" y="2376404"/>
                <a:ext cx="2466831" cy="1052596"/>
              </a:xfrm>
              <a:prstGeom prst="rect">
                <a:avLst/>
              </a:prstGeom>
              <a:blipFill rotWithShape="1">
                <a:blip r:embed="rId7"/>
                <a:stretch>
                  <a:fillRect l="-3951" b="-1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7494732" y="3732713"/>
                <a:ext cx="2466831" cy="1072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000" b="0" i="1" smtClean="0">
                            <a:latin typeface="Cambria Math"/>
                          </a:rPr>
                          <m:t>(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000" i="1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(</m:t>
                        </m:r>
                        <m:r>
                          <a:rPr lang="en-US" sz="4000" i="1">
                            <a:latin typeface="Cambria Math"/>
                          </a:rPr>
                          <m:t>𝑎</m:t>
                        </m:r>
                        <m:r>
                          <a:rPr lang="en-US" sz="4000" i="1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732" y="3732713"/>
                <a:ext cx="2466831" cy="1072858"/>
              </a:xfrm>
              <a:prstGeom prst="rect">
                <a:avLst/>
              </a:prstGeom>
              <a:blipFill rotWithShape="1">
                <a:blip r:embed="rId8"/>
                <a:stretch>
                  <a:fillRect l="-3951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500288" y="4987708"/>
                <a:ext cx="2466831" cy="916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288" y="4987708"/>
                <a:ext cx="2466831" cy="916020"/>
              </a:xfrm>
              <a:prstGeom prst="rect">
                <a:avLst/>
              </a:prstGeom>
              <a:blipFill rotWithShape="1">
                <a:blip r:embed="rId9"/>
                <a:stretch>
                  <a:fillRect l="-3951" t="-3333"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69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8319" y="457200"/>
                <a:ext cx="3228831" cy="11318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R.H.S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sz="40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19" y="457200"/>
                <a:ext cx="3228831" cy="1131848"/>
              </a:xfrm>
              <a:prstGeom prst="rect">
                <a:avLst/>
              </a:prstGeom>
              <a:blipFill rotWithShape="1">
                <a:blip r:embed="rId2"/>
                <a:stretch>
                  <a:fillRect l="-6604" b="-4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56688" y="1687552"/>
                <a:ext cx="4371831" cy="1052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2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𝑎𝑏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0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2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𝑏𝑐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688" y="1687552"/>
                <a:ext cx="4371831" cy="1052596"/>
              </a:xfrm>
              <a:prstGeom prst="rect">
                <a:avLst/>
              </a:prstGeom>
              <a:blipFill rotWithShape="1">
                <a:blip r:embed="rId3"/>
                <a:stretch>
                  <a:fillRect l="-2228" b="-1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632888" y="2902702"/>
                <a:ext cx="4371831" cy="1052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0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2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𝑎𝑏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𝑎𝑐</m:t>
                        </m:r>
                      </m:num>
                      <m:den>
                        <m:r>
                          <a:rPr lang="en-US" sz="4000" i="1" smtClean="0">
                            <a:latin typeface="Cambria Math"/>
                          </a:rPr>
                          <m:t>𝑎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2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𝑏𝑐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888" y="2902702"/>
                <a:ext cx="4371831" cy="1052596"/>
              </a:xfrm>
              <a:prstGeom prst="rect">
                <a:avLst/>
              </a:prstGeom>
              <a:blipFill rotWithShape="1">
                <a:blip r:embed="rId4"/>
                <a:stretch>
                  <a:fillRect l="-2371" b="-1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527319" y="4114800"/>
                <a:ext cx="4371831" cy="1072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i="1" smtClean="0">
                            <a:latin typeface="Cambria Math"/>
                          </a:rPr>
                          <m:t>𝑎</m:t>
                        </m:r>
                        <m:r>
                          <a:rPr lang="en-US" sz="4000" b="0" i="1" smtClean="0">
                            <a:latin typeface="Cambria Math"/>
                          </a:rPr>
                          <m:t>(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2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(</m:t>
                        </m:r>
                        <m:r>
                          <a:rPr lang="en-US" sz="4000" i="1" smtClean="0">
                            <a:latin typeface="Cambria Math"/>
                          </a:rPr>
                          <m:t>𝑎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2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4000" b="0" i="1" smtClean="0">
                            <a:latin typeface="Cambria Math"/>
                          </a:rPr>
                          <m:t>+</m:t>
                        </m:r>
                        <m:r>
                          <a:rPr lang="en-US" sz="4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40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319" y="4114800"/>
                <a:ext cx="4371831" cy="1072858"/>
              </a:xfrm>
              <a:prstGeom prst="rect">
                <a:avLst/>
              </a:prstGeom>
              <a:blipFill rotWithShape="1">
                <a:blip r:embed="rId5"/>
                <a:stretch>
                  <a:fillRect l="-2371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556688" y="5334000"/>
                <a:ext cx="2466831" cy="916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0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sz="4000" i="1"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688" y="5334000"/>
                <a:ext cx="2466831" cy="916020"/>
              </a:xfrm>
              <a:prstGeom prst="rect">
                <a:avLst/>
              </a:prstGeom>
              <a:blipFill rotWithShape="1">
                <a:blip r:embed="rId6"/>
                <a:stretch>
                  <a:fillRect l="-3951" t="-3333"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831557" y="5320784"/>
            <a:ext cx="28035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L.H.S=R.H.S</a:t>
            </a:r>
            <a:endParaRPr lang="en-US" sz="4400" dirty="0"/>
          </a:p>
        </p:txBody>
      </p:sp>
      <p:sp>
        <p:nvSpPr>
          <p:cNvPr id="12" name="Rectangle 11"/>
          <p:cNvSpPr/>
          <p:nvPr/>
        </p:nvSpPr>
        <p:spPr>
          <a:xfrm>
            <a:off x="7376319" y="5943600"/>
            <a:ext cx="23175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(showed)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8371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6392" y="228600"/>
            <a:ext cx="2162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সৃজনশীল</a:t>
            </a:r>
            <a:r>
              <a:rPr lang="en-US" sz="2800" dirty="0" smtClean="0"/>
              <a:t> -২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89719" y="739170"/>
            <a:ext cx="1036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3200" dirty="0"/>
              <a:t>১) একটি আয়তাকার জমির ক্ষেত্রফল 12 হেক্টর এবং কর্ণের দৈর্ঘ্য 500 মিটার। ঐ জমির দৈর্ঘ্য ও প্রস্থের সঙ্গে অপর একটি জমির দৈর্ঘ্য ও প্রস্থের অনুপাত যথাক্রমে 3:4 এবং 2:3 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919" y="2514600"/>
            <a:ext cx="10515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/>
              <a:t>ক) প্রদত্ত আয়তাকার জমিটির ক্ষেত্রফল কত বর্গমিটার ? </a:t>
            </a:r>
          </a:p>
          <a:p>
            <a:r>
              <a:rPr lang="as-IN" sz="3600" dirty="0"/>
              <a:t>খ) প্রদত্ত জমিটির </a:t>
            </a:r>
            <a:r>
              <a:rPr lang="en-US" sz="3600" dirty="0" err="1" smtClean="0"/>
              <a:t>দৈর্ঘ্য</a:t>
            </a:r>
            <a:r>
              <a:rPr lang="en-US" sz="3600" dirty="0" smtClean="0"/>
              <a:t> ও </a:t>
            </a:r>
            <a:r>
              <a:rPr lang="en-US" sz="3600" dirty="0" err="1" smtClean="0"/>
              <a:t>প্র</a:t>
            </a:r>
            <a:r>
              <a:rPr lang="as-IN" sz="3600" dirty="0" smtClean="0"/>
              <a:t>স্থ </a:t>
            </a:r>
            <a:r>
              <a:rPr lang="as-IN" sz="3600" dirty="0"/>
              <a:t>নির্ণয় কর। </a:t>
            </a:r>
            <a:endParaRPr lang="en-US" sz="3600" dirty="0" smtClean="0"/>
          </a:p>
          <a:p>
            <a:r>
              <a:rPr lang="as-IN" sz="3600" dirty="0" smtClean="0"/>
              <a:t>গ)</a:t>
            </a:r>
            <a:r>
              <a:rPr lang="as-IN" sz="3600" dirty="0"/>
              <a:t> অপর জমিটির ক্ষেত্রফল নির্ণয় কর। </a:t>
            </a:r>
          </a:p>
          <a:p>
            <a:endParaRPr lang="as-IN" sz="3600" dirty="0"/>
          </a:p>
        </p:txBody>
      </p:sp>
    </p:spTree>
    <p:extLst>
      <p:ext uri="{BB962C8B-B14F-4D97-AF65-F5344CB8AC3E}">
        <p14:creationId xmlns:p14="http://schemas.microsoft.com/office/powerpoint/2010/main" val="318186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8463" y="457200"/>
            <a:ext cx="8197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bn-IN" b="1" dirty="0">
                <a:latin typeface="Google Sans Text"/>
              </a:rPr>
              <a:t>ক</a:t>
            </a:r>
            <a:r>
              <a:rPr lang="en-US" b="1" dirty="0">
                <a:latin typeface="Google Sans Text"/>
                <a:cs typeface="Arial" pitchFamily="34" charset="0"/>
              </a:rPr>
              <a:t>) </a:t>
            </a:r>
            <a:r>
              <a:rPr lang="bn-IN" b="1" dirty="0">
                <a:latin typeface="Google Sans Text"/>
              </a:rPr>
              <a:t>প্রদত্ত আয়তাকার জমিটির ক্ষেত্রফল কত বর্গমিটার</a:t>
            </a:r>
            <a:r>
              <a:rPr lang="en-US" b="1" dirty="0">
                <a:latin typeface="Google Sans Text"/>
                <a:cs typeface="Arial" pitchFamily="34" charset="0"/>
              </a:rPr>
              <a:t>?</a:t>
            </a:r>
            <a:endParaRPr lang="en-US" b="1" dirty="0">
              <a:latin typeface="Google Sans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5769" y="1143000"/>
            <a:ext cx="24384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dirty="0">
                <a:latin typeface="Google Sans Text"/>
              </a:rPr>
              <a:t>আমরা জানি</a:t>
            </a:r>
            <a:r>
              <a:rPr lang="en-US" sz="3200" dirty="0">
                <a:latin typeface="Google Sans Text"/>
                <a:cs typeface="Vrinda"/>
              </a:rPr>
              <a:t>,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18519" y="1785996"/>
                <a:ext cx="515878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200" dirty="0">
                    <a:latin typeface="Google Sans Text"/>
                    <a:cs typeface="Arial" pitchFamily="34" charset="0"/>
                  </a:rPr>
                  <a:t>1  </a:t>
                </a:r>
                <a:r>
                  <a:rPr lang="bn-IN" sz="3200" dirty="0">
                    <a:latin typeface="Google Sans Text"/>
                  </a:rPr>
                  <a:t>হেক্টর</a:t>
                </a:r>
                <a:r>
                  <a:rPr lang="en-US" sz="3200" dirty="0">
                    <a:latin typeface="Google Sans Text"/>
                    <a:cs typeface="Arial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10</m:t>
                    </m:r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000</m:t>
                    </m:r>
                  </m:oMath>
                </a14:m>
                <a:r>
                  <a:rPr lang="en-US" sz="3200" dirty="0">
                    <a:latin typeface="Google Sans Text"/>
                    <a:cs typeface="Arial" pitchFamily="34" charset="0"/>
                  </a:rPr>
                  <a:t>  </a:t>
                </a:r>
                <a:r>
                  <a:rPr lang="bn-IN" sz="3200" dirty="0">
                    <a:latin typeface="Google Sans Text"/>
                  </a:rPr>
                  <a:t>বর্গমিটার</a:t>
                </a:r>
                <a:endParaRPr lang="en-US" sz="3200" dirty="0">
                  <a:latin typeface="Google Sans Text"/>
                  <a:cs typeface="Vrinda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519" y="1785996"/>
                <a:ext cx="5158785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3073" t="-13542" r="-1773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682531" y="2514600"/>
            <a:ext cx="2441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dirty="0">
                <a:latin typeface="Google Sans Text"/>
              </a:rPr>
              <a:t>দেওয়া আছে</a:t>
            </a:r>
            <a:r>
              <a:rPr lang="en-US" sz="3200" dirty="0">
                <a:latin typeface="Google Sans Text"/>
                <a:cs typeface="Vrinda"/>
              </a:rPr>
              <a:t>,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661319" y="3244334"/>
                <a:ext cx="648927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n-IN" sz="3200" dirty="0">
                    <a:latin typeface="Google Sans Text"/>
                  </a:rPr>
                  <a:t>প্রদত্ত জমিটির ক্ষেত্রফল </a:t>
                </a:r>
                <a:r>
                  <a:rPr lang="en-US" sz="3200" dirty="0">
                    <a:latin typeface="Google Sans Text"/>
                    <a:cs typeface="Vrinda"/>
                  </a:rPr>
                  <a:t>=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12</m:t>
                    </m:r>
                  </m:oMath>
                </a14:m>
                <a:r>
                  <a:rPr lang="en-US" sz="3200" dirty="0">
                    <a:latin typeface="Google Sans Text"/>
                    <a:cs typeface="Arial" pitchFamily="34" charset="0"/>
                  </a:rPr>
                  <a:t>  </a:t>
                </a:r>
                <a:r>
                  <a:rPr lang="bn-IN" sz="3200" dirty="0">
                    <a:latin typeface="Google Sans Text"/>
                  </a:rPr>
                  <a:t>হেক্টর</a:t>
                </a:r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319" y="3244334"/>
                <a:ext cx="6489277" cy="584775"/>
              </a:xfrm>
              <a:prstGeom prst="rect">
                <a:avLst/>
              </a:prstGeom>
              <a:blipFill rotWithShape="1">
                <a:blip r:embed="rId3"/>
                <a:stretch>
                  <a:fillRect l="-2444" t="-13542" r="-1598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776119" y="3830180"/>
                <a:ext cx="55322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dirty="0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12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 ×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10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000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) </m:t>
                    </m:r>
                  </m:oMath>
                </a14:m>
                <a:r>
                  <a:rPr lang="bn-IN" sz="3600" dirty="0" smtClean="0">
                    <a:latin typeface="Google Sans Text"/>
                  </a:rPr>
                  <a:t>বর্গমিটার</a:t>
                </a:r>
                <a:r>
                  <a:rPr lang="en-US" sz="3600" dirty="0" smtClean="0">
                    <a:latin typeface="Google Sans Text"/>
                    <a:cs typeface="Arial" pitchFamily="34" charset="0"/>
                  </a:rPr>
                  <a:t> </a:t>
                </a:r>
                <a:endParaRPr lang="en-US" sz="3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119" y="3830180"/>
                <a:ext cx="5532284" cy="646331"/>
              </a:xfrm>
              <a:prstGeom prst="rect">
                <a:avLst/>
              </a:prstGeom>
              <a:blipFill rotWithShape="1">
                <a:blip r:embed="rId4"/>
                <a:stretch>
                  <a:fillRect t="-16038" r="-331" b="-33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715154" y="4490857"/>
                <a:ext cx="473559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dirty="0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1</m:t>
                    </m:r>
                    <m:r>
                      <a:rPr lang="en-US" sz="3600" b="0" i="1" dirty="0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20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000</m:t>
                    </m:r>
                    <m:r>
                      <a:rPr lang="en-US" sz="3600" i="1" dirty="0" smtClean="0">
                        <a:latin typeface="Cambria Math"/>
                        <a:cs typeface="Arial" pitchFamily="34" charset="0"/>
                      </a:rPr>
                      <m:t>) </m:t>
                    </m:r>
                  </m:oMath>
                </a14:m>
                <a:r>
                  <a:rPr lang="bn-IN" sz="3600" dirty="0" smtClean="0">
                    <a:latin typeface="Google Sans Text"/>
                  </a:rPr>
                  <a:t>বর্গমিটার</a:t>
                </a:r>
                <a:r>
                  <a:rPr lang="en-US" sz="3600" dirty="0" smtClean="0">
                    <a:latin typeface="Google Sans Text"/>
                    <a:cs typeface="Arial" pitchFamily="34" charset="0"/>
                  </a:rPr>
                  <a:t> </a:t>
                </a:r>
                <a:endParaRPr lang="en-US" sz="3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154" y="4490857"/>
                <a:ext cx="4735592" cy="646331"/>
              </a:xfrm>
              <a:prstGeom prst="rect">
                <a:avLst/>
              </a:prstGeom>
              <a:blipFill rotWithShape="1">
                <a:blip r:embed="rId5"/>
                <a:stretch>
                  <a:fillRect t="-16038" r="-644" b="-33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090319" y="5524500"/>
                <a:ext cx="475963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n-IN" sz="3200" b="1" dirty="0">
                    <a:latin typeface="Google Sans Text"/>
                  </a:rPr>
                  <a:t>উত্তর</a:t>
                </a:r>
                <a:r>
                  <a:rPr lang="en-US" sz="3200" b="1" dirty="0">
                    <a:latin typeface="Google Sans Text"/>
                    <a:cs typeface="Vrinda"/>
                  </a:rPr>
                  <a:t>:</a:t>
                </a:r>
                <a:r>
                  <a:rPr lang="en-US" sz="3200" dirty="0">
                    <a:latin typeface="Google Sans Text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1</m:t>
                    </m:r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20</m:t>
                    </m:r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000</m:t>
                    </m:r>
                    <m:r>
                      <a:rPr lang="bn-IN" sz="32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bn-IN" sz="3200" dirty="0">
                    <a:latin typeface="Google Sans Text"/>
                  </a:rPr>
                  <a:t>বর্গমিটার।</a:t>
                </a:r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319" y="5524500"/>
                <a:ext cx="4759636" cy="584775"/>
              </a:xfrm>
              <a:prstGeom prst="rect">
                <a:avLst/>
              </a:prstGeom>
              <a:blipFill rotWithShape="1">
                <a:blip r:embed="rId6"/>
                <a:stretch>
                  <a:fillRect l="-3201" t="-13542" r="-2689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90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1527" y="1205805"/>
                <a:ext cx="5622925" cy="138499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n-IN" sz="2800" dirty="0">
                    <a:latin typeface="Google Sans Text"/>
                  </a:rPr>
                  <a:t>ধরি</a:t>
                </a:r>
                <a:r>
                  <a:rPr lang="en-US" sz="2800" dirty="0">
                    <a:latin typeface="Google Sans Text"/>
                    <a:cs typeface="Vrinda"/>
                  </a:rPr>
                  <a:t>,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bn-IN" sz="2800" dirty="0">
                    <a:latin typeface="Google Sans Text"/>
                  </a:rPr>
                  <a:t>প্রদত্ত জমিটির দৈর্ঘ্য </a:t>
                </a:r>
                <a:r>
                  <a:rPr lang="en-US" sz="2800" dirty="0">
                    <a:latin typeface="Google Sans Text"/>
                    <a:cs typeface="Vrinda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bn-IN" sz="2800" dirty="0">
                    <a:latin typeface="Google Sans Text"/>
                  </a:rPr>
                  <a:t> মিটার</a:t>
                </a:r>
                <a:endParaRPr lang="en-US" sz="2800" dirty="0">
                  <a:latin typeface="Google Sans Text"/>
                  <a:cs typeface="Arial" pitchFamily="34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bn-IN" sz="2800" dirty="0">
                    <a:latin typeface="Google Sans Text"/>
                  </a:rPr>
                  <a:t>প্রদত্ত জমিটির প্রস্থ </a:t>
                </a:r>
                <a:r>
                  <a:rPr lang="en-US" sz="2800" dirty="0">
                    <a:latin typeface="Google Sans Text"/>
                    <a:cs typeface="Vrinda"/>
                  </a:rPr>
                  <a:t>=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cs typeface="Vrinda"/>
                      </a:rPr>
                      <m:t> </m:t>
                    </m:r>
                    <m:r>
                      <a:rPr lang="en-US" sz="2800" i="1" dirty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bn-IN" sz="28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bn-IN" sz="2800" dirty="0">
                    <a:latin typeface="Google Sans Text"/>
                  </a:rPr>
                  <a:t>মিটার</a:t>
                </a:r>
                <a:endParaRPr lang="en-US" sz="2800" dirty="0">
                  <a:latin typeface="Google Sans Text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27" y="1205805"/>
                <a:ext cx="5622925" cy="1384995"/>
              </a:xfrm>
              <a:prstGeom prst="rect">
                <a:avLst/>
              </a:prstGeom>
              <a:blipFill rotWithShape="1">
                <a:blip r:embed="rId2"/>
                <a:stretch>
                  <a:fillRect l="-2278" t="-4405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15156" y="2781420"/>
                <a:ext cx="7446963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n-IN" sz="2800" dirty="0">
                    <a:latin typeface="Google Sans Text"/>
                  </a:rPr>
                  <a:t>প্রশ্নমতে</a:t>
                </a:r>
                <a:r>
                  <a:rPr lang="en-US" sz="2800" dirty="0" smtClean="0">
                    <a:latin typeface="Google Sans Text"/>
                    <a:cs typeface="Vrinda"/>
                  </a:rPr>
                  <a:t>,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        </a:t>
                </a:r>
                <a:r>
                  <a:rPr lang="bn-IN" sz="2800" dirty="0" smtClean="0">
                    <a:latin typeface="Google Sans Text"/>
                  </a:rPr>
                  <a:t>জমির </a:t>
                </a:r>
                <a:r>
                  <a:rPr lang="bn-IN" sz="2800" dirty="0">
                    <a:latin typeface="Google Sans Text"/>
                  </a:rPr>
                  <a:t>ক্ষেত্রফল</a:t>
                </a:r>
                <a:r>
                  <a:rPr lang="en-US" sz="2800" dirty="0">
                    <a:latin typeface="Google Sans Text"/>
                    <a:cs typeface="Vrinda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cs typeface="Arial" pitchFamily="34" charset="0"/>
                      </a:rPr>
                      <m:t>𝑥𝑦</m:t>
                    </m:r>
                    <m:r>
                      <a:rPr lang="en-US" sz="2800" i="1" dirty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US" sz="2800" i="1" dirty="0">
                        <a:latin typeface="Cambria Math"/>
                        <a:cs typeface="Arial" pitchFamily="34" charset="0"/>
                      </a:rPr>
                      <m:t>1</m:t>
                    </m:r>
                    <m:r>
                      <a:rPr lang="en-US" sz="2800" i="1" dirty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800" i="1" dirty="0">
                        <a:latin typeface="Cambria Math"/>
                        <a:cs typeface="Arial" pitchFamily="34" charset="0"/>
                      </a:rPr>
                      <m:t>20</m:t>
                    </m:r>
                    <m:r>
                      <a:rPr lang="en-US" sz="2800" i="1" dirty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800" i="1" dirty="0">
                        <a:latin typeface="Cambria Math"/>
                        <a:cs typeface="Arial" pitchFamily="34" charset="0"/>
                      </a:rPr>
                      <m:t>000</m:t>
                    </m:r>
                  </m:oMath>
                </a14:m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56" y="2781420"/>
                <a:ext cx="7446963" cy="954107"/>
              </a:xfrm>
              <a:prstGeom prst="rect">
                <a:avLst/>
              </a:prstGeom>
              <a:blipFill rotWithShape="1">
                <a:blip r:embed="rId3"/>
                <a:stretch>
                  <a:fillRect l="-1718" t="-6369" b="-17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813719" y="3802559"/>
                <a:ext cx="6437788" cy="6887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n-IN" sz="3200" dirty="0" smtClean="0">
                    <a:latin typeface="Google Sans Text"/>
                  </a:rPr>
                  <a:t>এবং কর্ণের দৈর্ঘ্য</a:t>
                </a:r>
                <a:r>
                  <a:rPr lang="en-US" sz="3200" dirty="0" smtClean="0">
                    <a:latin typeface="Google Sans Text"/>
                    <a:cs typeface="Vrinda"/>
                  </a:rPr>
                  <a:t>,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 smtClean="0">
                            <a:latin typeface="Cambria Math"/>
                            <a:cs typeface="Arial" pitchFamily="34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i="1" dirty="0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dirty="0" smtClean="0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dirty="0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b="0" i="1" dirty="0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Arial" pitchFamily="34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b="0" i="1" dirty="0" smtClean="0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3200" i="1" dirty="0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3200" i="1" dirty="0">
                        <a:latin typeface="Cambria Math"/>
                        <a:cs typeface="Arial" pitchFamily="34" charset="0"/>
                      </a:rPr>
                      <m:t>= </m:t>
                    </m:r>
                    <m:r>
                      <a:rPr lang="en-US" sz="3200" i="1" dirty="0">
                        <a:latin typeface="Cambria Math"/>
                        <a:cs typeface="Arial" pitchFamily="34" charset="0"/>
                      </a:rPr>
                      <m:t>500</m:t>
                    </m:r>
                  </m:oMath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719" y="3802559"/>
                <a:ext cx="6437788" cy="688715"/>
              </a:xfrm>
              <a:prstGeom prst="rect">
                <a:avLst/>
              </a:prstGeom>
              <a:blipFill rotWithShape="1">
                <a:blip r:embed="rId4"/>
                <a:stretch>
                  <a:fillRect l="-2462" b="-25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640102" y="4596825"/>
                <a:ext cx="4747133" cy="9265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⇒</m:t>
                          </m:r>
                          <m:d>
                            <m:dPr>
                              <m:ctrlPr>
                                <a:rPr lang="en-US" sz="3200" i="1" dirty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3200" i="1" dirty="0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3200" i="1" dirty="0">
                                          <a:latin typeface="Cambria Math"/>
                                          <a:cs typeface="Arial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 dirty="0">
                                          <a:latin typeface="Cambria Math"/>
                                          <a:cs typeface="Arial" pitchFamily="34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3200" i="1" dirty="0">
                                          <a:latin typeface="Cambria Math"/>
                                          <a:cs typeface="Arial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3200" i="1" dirty="0">
                                      <a:latin typeface="Cambria Math"/>
                                      <a:cs typeface="Arial" pitchFamily="34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3200" i="1" dirty="0">
                                          <a:latin typeface="Cambria Math"/>
                                          <a:cs typeface="Arial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 dirty="0">
                                          <a:latin typeface="Cambria Math"/>
                                          <a:cs typeface="Arial" pitchFamily="34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3200" i="1" dirty="0">
                                          <a:latin typeface="Cambria Math"/>
                                          <a:cs typeface="Arial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3200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= </m:t>
                      </m:r>
                      <m:sSup>
                        <m:sSupPr>
                          <m:ctrlPr>
                            <a:rPr lang="en-US" sz="320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latin typeface="Cambria Math"/>
                              <a:cs typeface="Arial" pitchFamily="34" charset="0"/>
                            </a:rPr>
                            <m:t>(</m:t>
                          </m:r>
                          <m:r>
                            <a:rPr lang="en-US" sz="3200" b="0" i="1" dirty="0" smtClean="0">
                              <a:latin typeface="Cambria Math"/>
                              <a:cs typeface="Arial" pitchFamily="34" charset="0"/>
                            </a:rPr>
                            <m:t>500</m:t>
                          </m:r>
                          <m:r>
                            <a:rPr lang="en-US" sz="3200" b="0" i="1" dirty="0" smtClean="0">
                              <a:latin typeface="Cambria Math"/>
                              <a:cs typeface="Arial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102" y="4596825"/>
                <a:ext cx="4747133" cy="92653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40102" y="5587425"/>
                <a:ext cx="41166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 </m:t>
                      </m:r>
                      <m:sSup>
                        <m:sSupPr>
                          <m:ctrlP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200" i="1" dirty="0" smtClean="0">
                          <a:latin typeface="Cambria Math"/>
                          <a:cs typeface="Arial" pitchFamily="34" charset="0"/>
                        </a:rPr>
                        <m:t>2</m:t>
                      </m:r>
                      <m:r>
                        <a:rPr lang="en-US" sz="3200" b="0" i="1" dirty="0" smtClean="0">
                          <a:latin typeface="Cambria Math"/>
                          <a:cs typeface="Arial" pitchFamily="34" charset="0"/>
                        </a:rPr>
                        <m:t>50000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102" y="5587425"/>
                <a:ext cx="4116640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48983" y="467380"/>
            <a:ext cx="6452516" cy="523220"/>
            <a:chOff x="348983" y="228600"/>
            <a:chExt cx="6452516" cy="523220"/>
          </a:xfrm>
        </p:grpSpPr>
        <p:sp>
          <p:nvSpPr>
            <p:cNvPr id="7" name="Rectangle 6"/>
            <p:cNvSpPr/>
            <p:nvPr/>
          </p:nvSpPr>
          <p:spPr>
            <a:xfrm>
              <a:off x="348983" y="304800"/>
              <a:ext cx="5148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latin typeface="Google Sans Text"/>
                  <a:cs typeface="Vrinda"/>
                </a:rPr>
                <a:t>(খ)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10143" y="228600"/>
              <a:ext cx="589135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s-IN" sz="2800" dirty="0"/>
                <a:t>প্রদত্ত জমিটির </a:t>
              </a:r>
              <a:r>
                <a:rPr lang="en-US" sz="2800" dirty="0" err="1"/>
                <a:t>দৈর্ঘ্য</a:t>
              </a:r>
              <a:r>
                <a:rPr lang="en-US" sz="2800" dirty="0"/>
                <a:t> ও </a:t>
              </a:r>
              <a:r>
                <a:rPr lang="en-US" sz="2800" dirty="0" err="1"/>
                <a:t>প্র</a:t>
              </a:r>
              <a:r>
                <a:rPr lang="as-IN" sz="2800" dirty="0"/>
                <a:t>স্থ নির্ণয় কর। 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652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5919" y="436988"/>
            <a:ext cx="21563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2800" dirty="0">
                <a:latin typeface="Google Sans Text"/>
              </a:rPr>
              <a:t>আমরা জানি</a:t>
            </a:r>
            <a:r>
              <a:rPr lang="en-US" sz="2800" dirty="0">
                <a:latin typeface="Google Sans Text"/>
                <a:cs typeface="Vrinda"/>
              </a:rPr>
              <a:t>,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21032" y="980954"/>
                <a:ext cx="483555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US" sz="36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(</m:t>
                            </m:r>
                            <m:r>
                              <a:rPr lang="en-US" sz="36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en-US" sz="36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+</m:t>
                            </m:r>
                            <m:r>
                              <a:rPr lang="en-US" sz="36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𝑦</m:t>
                            </m:r>
                            <m:r>
                              <a:rPr lang="en-US" sz="36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= </m:t>
                        </m:r>
                        <m:r>
                          <a:rPr lang="en-US" sz="36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36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3600" i="1" dirty="0">
                        <a:latin typeface="Cambria Math"/>
                        <a:ea typeface="Cambria Math"/>
                        <a:cs typeface="Arial" pitchFamily="34" charset="0"/>
                      </a:rPr>
                      <m:t>+</m:t>
                    </m:r>
                    <m:sSup>
                      <m:sSupPr>
                        <m:ctrlPr>
                          <a:rPr lang="en-US" sz="36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𝑦</m:t>
                        </m:r>
                      </m:e>
                      <m:sup>
                        <m:r>
                          <a:rPr lang="en-US" sz="36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 smtClean="0"/>
                  <a:t>+2xy</a:t>
                </a:r>
                <a:endParaRPr lang="en-US" sz="3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2" y="980954"/>
                <a:ext cx="4835555" cy="646331"/>
              </a:xfrm>
              <a:prstGeom prst="rect">
                <a:avLst/>
              </a:prstGeom>
              <a:blipFill rotWithShape="1">
                <a:blip r:embed="rId2"/>
                <a:stretch>
                  <a:fillRect t="-13208" r="-2774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21032" y="1828800"/>
                <a:ext cx="746326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⇒(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𝑥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𝑦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250000</m:t>
                      </m:r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2</m:t>
                      </m:r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×</m:t>
                      </m:r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120000</m:t>
                      </m:r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2" y="1828800"/>
                <a:ext cx="7463262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21032" y="2815650"/>
                <a:ext cx="459388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⇒(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𝑥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𝑦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490000</m:t>
                      </m:r>
                      <m:r>
                        <a:rPr lang="en-US" sz="36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2" y="2815650"/>
                <a:ext cx="4593886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21032" y="3733800"/>
                <a:ext cx="4709623" cy="711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(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𝑥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360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490000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2" y="3733800"/>
                <a:ext cx="4709623" cy="7116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621032" y="4835640"/>
            <a:ext cx="6540181" cy="661636"/>
            <a:chOff x="621032" y="4835640"/>
            <a:chExt cx="6540181" cy="6616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621032" y="4835640"/>
                  <a:ext cx="3641766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⇒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𝑦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)=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700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032" y="4835640"/>
                  <a:ext cx="3641766" cy="64633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/>
            <p:cNvSpPr txBox="1"/>
            <p:nvPr/>
          </p:nvSpPr>
          <p:spPr>
            <a:xfrm>
              <a:off x="4366157" y="4850945"/>
              <a:ext cx="2795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------------(i)</a:t>
              </a:r>
              <a:endParaRPr 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288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9719" y="228600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dirty="0">
                <a:latin typeface="Google Sans Text"/>
              </a:rPr>
              <a:t>আবার</a:t>
            </a:r>
            <a:r>
              <a:rPr lang="en-US" dirty="0">
                <a:latin typeface="Google Sans Text"/>
                <a:cs typeface="Vrinda"/>
              </a:rPr>
              <a:t>,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73392" y="1001948"/>
                <a:ext cx="431586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320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(</m:t>
                            </m:r>
                            <m:r>
                              <a:rPr lang="en-US" sz="32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en-US" sz="32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−</m:t>
                            </m:r>
                            <m:r>
                              <a:rPr lang="en-US" sz="32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𝑦</m:t>
                            </m:r>
                            <m:r>
                              <a:rPr lang="en-US" sz="32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3200" b="0" i="1" dirty="0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= </m:t>
                        </m:r>
                        <m:r>
                          <a:rPr lang="en-US" sz="32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latin typeface="Cambria Math"/>
                        <a:ea typeface="Cambria Math"/>
                        <a:cs typeface="Arial" pitchFamily="34" charset="0"/>
                      </a:rPr>
                      <m:t>+</m:t>
                    </m:r>
                    <m:sSup>
                      <m:sSupPr>
                        <m:ctrlPr>
                          <a:rPr lang="en-US" sz="32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ea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/>
                  <a:t>- 2xy</a:t>
                </a:r>
                <a:endParaRPr lang="en-US" sz="32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92" y="1001948"/>
                <a:ext cx="4315861" cy="584775"/>
              </a:xfrm>
              <a:prstGeom prst="rect">
                <a:avLst/>
              </a:prstGeom>
              <a:blipFill rotWithShape="1">
                <a:blip r:embed="rId2"/>
                <a:stretch>
                  <a:fillRect t="-12500" r="-2825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73392" y="1794349"/>
                <a:ext cx="666605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⇒(</m:t>
                          </m:r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𝑥</m:t>
                          </m:r>
                          <m: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−</m:t>
                          </m:r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𝑦</m:t>
                          </m:r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250000</m:t>
                      </m:r>
                      <m:r>
                        <a:rPr lang="en-US" sz="32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−</m:t>
                      </m:r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2</m:t>
                      </m:r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×</m:t>
                      </m:r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120000</m:t>
                      </m:r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92" y="1794349"/>
                <a:ext cx="6666056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73392" y="2611794"/>
                <a:ext cx="38808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⇒(</m:t>
                          </m:r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𝑥</m:t>
                          </m:r>
                          <m:r>
                            <a:rPr lang="en-US" sz="32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−</m:t>
                          </m:r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𝑦</m:t>
                          </m:r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2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10000</m:t>
                      </m:r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92" y="2611794"/>
                <a:ext cx="3880806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73392" y="3754794"/>
                <a:ext cx="4454746" cy="711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(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𝑥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−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3600" b="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360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3600" b="0" i="1" dirty="0" smtClean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10</m:t>
                          </m:r>
                          <m:r>
                            <a:rPr lang="en-US" sz="3600" i="1" dirty="0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000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92" y="3754794"/>
                <a:ext cx="4454746" cy="7116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773392" y="4856634"/>
            <a:ext cx="6268316" cy="646331"/>
            <a:chOff x="621032" y="4835640"/>
            <a:chExt cx="6268316" cy="6463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621032" y="4835640"/>
                  <a:ext cx="3641766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⇒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−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𝑦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)=</m:t>
                        </m:r>
                        <m:r>
                          <a:rPr lang="en-US" sz="3600" b="0" i="1" dirty="0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100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032" y="4835640"/>
                  <a:ext cx="3641766" cy="64633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4358089" y="4918190"/>
              <a:ext cx="25312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----------------(ii)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545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8319" y="467380"/>
            <a:ext cx="4349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Google Sans Text"/>
              </a:rPr>
              <a:t> (i)   </a:t>
            </a:r>
            <a:r>
              <a:rPr lang="en-US" sz="2800" dirty="0" smtClean="0">
                <a:latin typeface="Google Sans Text"/>
              </a:rPr>
              <a:t>ও   </a:t>
            </a:r>
            <a:r>
              <a:rPr lang="en-US" sz="2800" dirty="0" smtClean="0">
                <a:latin typeface="Google Sans Text"/>
              </a:rPr>
              <a:t>(ii)   </a:t>
            </a:r>
            <a:r>
              <a:rPr lang="en-US" sz="2800" dirty="0" err="1" smtClean="0">
                <a:latin typeface="Google Sans Text"/>
              </a:rPr>
              <a:t>যোগ</a:t>
            </a:r>
            <a:r>
              <a:rPr lang="bn-IN" sz="2800" dirty="0" smtClean="0">
                <a:latin typeface="Google Sans Text"/>
              </a:rPr>
              <a:t> </a:t>
            </a:r>
            <a:r>
              <a:rPr lang="bn-IN" sz="2800" dirty="0">
                <a:latin typeface="Google Sans Text"/>
              </a:rPr>
              <a:t>করে পাই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94519" y="1066800"/>
                <a:ext cx="639546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3200" i="1" dirty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  <m:r>
                            <a:rPr lang="en-US" sz="3200" i="1" dirty="0">
                              <a:latin typeface="Cambria Math"/>
                              <a:cs typeface="Arial" pitchFamily="34" charset="0"/>
                            </a:rPr>
                            <m:t> + </m:t>
                          </m:r>
                          <m:r>
                            <a:rPr lang="en-US" sz="3200" i="1" dirty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</m:d>
                      <m:r>
                        <a:rPr lang="en-US" sz="3200" b="0" i="1" dirty="0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3200" i="1" dirty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3200" i="1" dirty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  <m:r>
                            <a:rPr lang="en-US" sz="3200" i="1" dirty="0">
                              <a:latin typeface="Cambria Math"/>
                              <a:cs typeface="Arial" pitchFamily="34" charset="0"/>
                            </a:rPr>
                            <m:t> − </m:t>
                          </m:r>
                          <m:r>
                            <a:rPr lang="en-US" sz="3200" i="1" dirty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</m:d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= 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700</m:t>
                      </m:r>
                      <m:r>
                        <a:rPr lang="en-US" sz="3200" b="0" i="1" dirty="0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100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19" y="1066800"/>
                <a:ext cx="6395469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3119" y="1752600"/>
                <a:ext cx="2267929" cy="573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2800" i="1" dirty="0" smtClean="0">
                          <a:latin typeface="Cambria Math"/>
                          <a:cs typeface="Arial" pitchFamily="34" charset="0"/>
                        </a:rPr>
                        <m:t>2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US" sz="2800" i="1" dirty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800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19" y="1752600"/>
                <a:ext cx="2267929" cy="5734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855669" y="2362200"/>
                <a:ext cx="2024850" cy="573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US" sz="2800" i="1" dirty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400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669" y="2362200"/>
                <a:ext cx="2024850" cy="5734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94519" y="3581400"/>
                <a:ext cx="666323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 + 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) − (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 − 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) = 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700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 − </m:t>
                      </m:r>
                      <m:r>
                        <a:rPr lang="en-US" sz="3200" i="1" dirty="0">
                          <a:latin typeface="Cambria Math"/>
                          <a:cs typeface="Arial" pitchFamily="34" charset="0"/>
                        </a:rPr>
                        <m:t>100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19" y="3581400"/>
                <a:ext cx="6663234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23119" y="4267200"/>
                <a:ext cx="2223621" cy="573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2800" i="1" dirty="0" smtClean="0">
                          <a:latin typeface="Cambria Math"/>
                          <a:cs typeface="Arial" pitchFamily="34" charset="0"/>
                        </a:rPr>
                        <m:t>2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2800" i="1" dirty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600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19" y="4267200"/>
                <a:ext cx="2223621" cy="57342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55669" y="4800600"/>
                <a:ext cx="2024850" cy="573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2800" i="1" dirty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/>
                          <a:cs typeface="Arial" pitchFamily="34" charset="0"/>
                        </a:rPr>
                        <m:t>300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669" y="4800600"/>
                <a:ext cx="2024850" cy="57342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421662" y="3048000"/>
            <a:ext cx="52501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Google Sans Text"/>
              </a:rPr>
              <a:t> (i)   </a:t>
            </a:r>
            <a:r>
              <a:rPr lang="en-US" sz="2800" dirty="0" err="1" smtClean="0">
                <a:latin typeface="Google Sans Text"/>
              </a:rPr>
              <a:t>থেকে</a:t>
            </a:r>
            <a:r>
              <a:rPr lang="en-US" sz="2800" dirty="0" smtClean="0">
                <a:latin typeface="Google Sans Text"/>
              </a:rPr>
              <a:t>   (ii)   </a:t>
            </a:r>
            <a:r>
              <a:rPr lang="bn-IN" sz="2800" dirty="0" smtClean="0">
                <a:latin typeface="Google Sans Text"/>
              </a:rPr>
              <a:t>বিয়োগ </a:t>
            </a:r>
            <a:r>
              <a:rPr lang="bn-IN" sz="2800" dirty="0">
                <a:latin typeface="Google Sans Text"/>
              </a:rPr>
              <a:t>করে পাই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3762884" y="4953000"/>
            <a:ext cx="5622925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2800" dirty="0">
                <a:latin typeface="Google Sans Text"/>
              </a:rPr>
              <a:t>সুতরাং</a:t>
            </a:r>
            <a:r>
              <a:rPr lang="en-US" sz="2800" dirty="0">
                <a:latin typeface="Google Sans Text"/>
                <a:cs typeface="Vrinda"/>
              </a:rPr>
              <a:t>,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>
                <a:latin typeface="Google Sans Text"/>
              </a:rPr>
              <a:t>প্রদত্ত জমিটির </a:t>
            </a:r>
            <a:r>
              <a:rPr lang="bn-IN" sz="2800" b="1" dirty="0">
                <a:latin typeface="Google Sans Text"/>
              </a:rPr>
              <a:t>দৈর্ঘ্য</a:t>
            </a:r>
            <a:r>
              <a:rPr lang="en-US" sz="2800" dirty="0">
                <a:latin typeface="Google Sans Text"/>
                <a:cs typeface="Arial" pitchFamily="34" charset="0"/>
              </a:rPr>
              <a:t> </a:t>
            </a:r>
            <a:r>
              <a:rPr lang="en-US" sz="2800" dirty="0" smtClean="0">
                <a:latin typeface="Google Sans Text"/>
                <a:cs typeface="Arial" pitchFamily="34" charset="0"/>
              </a:rPr>
              <a:t>=400  </a:t>
            </a:r>
            <a:r>
              <a:rPr lang="bn-IN" sz="2800" dirty="0" smtClean="0">
                <a:latin typeface="Google Sans Text"/>
              </a:rPr>
              <a:t>মিটার</a:t>
            </a:r>
            <a:endParaRPr lang="en-US" sz="2800" dirty="0">
              <a:latin typeface="Google Sans Tex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>
                <a:latin typeface="Google Sans Text"/>
              </a:rPr>
              <a:t>প্রদত্ত জমিটির </a:t>
            </a:r>
            <a:r>
              <a:rPr lang="bn-IN" sz="2800" b="1" dirty="0">
                <a:latin typeface="Google Sans Text"/>
              </a:rPr>
              <a:t>প্রস্থ</a:t>
            </a:r>
            <a:r>
              <a:rPr lang="en-US" sz="2800" dirty="0">
                <a:latin typeface="Google Sans Text"/>
                <a:cs typeface="Arial" pitchFamily="34" charset="0"/>
              </a:rPr>
              <a:t> </a:t>
            </a:r>
            <a:r>
              <a:rPr lang="en-US" sz="2800" dirty="0" smtClean="0">
                <a:latin typeface="Google Sans Text"/>
                <a:cs typeface="Arial" pitchFamily="34" charset="0"/>
              </a:rPr>
              <a:t>=300 </a:t>
            </a:r>
            <a:r>
              <a:rPr lang="bn-IN" sz="2800" dirty="0" smtClean="0">
                <a:latin typeface="Google Sans Text"/>
              </a:rPr>
              <a:t>মিটার</a:t>
            </a:r>
            <a:endParaRPr lang="en-US" sz="2800" dirty="0">
              <a:latin typeface="Google Sans Tex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3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5919" y="238452"/>
            <a:ext cx="61205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/>
              <a:t>গ) অপর জমিটির ক্ষেত্রফল নির্ণয় কর।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"/>
              <p:cNvSpPr>
                <a:spLocks noChangeArrowheads="1"/>
              </p:cNvSpPr>
              <p:nvPr/>
            </p:nvSpPr>
            <p:spPr bwMode="auto">
              <a:xfrm>
                <a:off x="1813719" y="3886200"/>
                <a:ext cx="4155688" cy="12938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bn-IN" sz="3200" dirty="0">
                              <a:latin typeface="Google Sans Text"/>
                            </a:rPr>
                            <m:t>প্রদত্ত জমির দৈর্ঘ্য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bn-IN" sz="3200" dirty="0">
                              <a:latin typeface="Google Sans Text"/>
                            </a:rPr>
                            <m:t>অপর জমির দৈর্ঘ্য</m:t>
                          </m:r>
                        </m:den>
                      </m:f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7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3719" y="3886200"/>
                <a:ext cx="4155688" cy="12938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46919" y="838200"/>
            <a:ext cx="2579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latin typeface="Google Sans Text"/>
                <a:cs typeface="Arial" pitchFamily="34" charset="0"/>
              </a:rPr>
              <a:t>(</a:t>
            </a:r>
            <a:r>
              <a:rPr lang="en-US" sz="3200" dirty="0" smtClean="0">
                <a:latin typeface="Google Sans Text"/>
              </a:rPr>
              <a:t>খ</a:t>
            </a:r>
            <a:r>
              <a:rPr lang="en-US" sz="3200" dirty="0" smtClean="0">
                <a:latin typeface="Google Sans Text"/>
                <a:cs typeface="Arial" pitchFamily="34" charset="0"/>
              </a:rPr>
              <a:t>)' </a:t>
            </a:r>
            <a:r>
              <a:rPr lang="bn-IN" sz="3200" dirty="0">
                <a:latin typeface="Google Sans Text"/>
              </a:rPr>
              <a:t>হতে পাই</a:t>
            </a:r>
            <a:r>
              <a:rPr lang="en-US" sz="3200" dirty="0">
                <a:latin typeface="Google Sans Text"/>
                <a:cs typeface="Arial" pitchFamily="34" charset="0"/>
              </a:rPr>
              <a:t>,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3580" y="1524000"/>
            <a:ext cx="83415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dirty="0">
                <a:latin typeface="Google Sans Text"/>
              </a:rPr>
              <a:t>প্রদত্ত জমিটির দৈর্ঘ্য </a:t>
            </a:r>
            <a:r>
              <a:rPr lang="en-US" sz="3200" dirty="0">
                <a:latin typeface="Google Sans Text"/>
                <a:cs typeface="Vrinda"/>
              </a:rPr>
              <a:t>= </a:t>
            </a:r>
            <a:r>
              <a:rPr lang="en-US" sz="3200" dirty="0">
                <a:latin typeface="Google Sans Text"/>
                <a:cs typeface="Arial" pitchFamily="34" charset="0"/>
              </a:rPr>
              <a:t>400  </a:t>
            </a:r>
            <a:r>
              <a:rPr lang="bn-IN" sz="3200" dirty="0">
                <a:latin typeface="Google Sans Text"/>
              </a:rPr>
              <a:t>মিটার</a:t>
            </a:r>
            <a:endParaRPr lang="en-US" sz="3200" dirty="0">
              <a:latin typeface="Google Sans Tex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dirty="0" smtClean="0">
                <a:latin typeface="Google Sans Text"/>
              </a:rPr>
              <a:t>প্রদত্ত </a:t>
            </a:r>
            <a:r>
              <a:rPr lang="bn-IN" sz="3200" dirty="0">
                <a:latin typeface="Google Sans Text"/>
              </a:rPr>
              <a:t>জমিটির প্রস্থ </a:t>
            </a:r>
            <a:r>
              <a:rPr lang="en-US" sz="3200" dirty="0">
                <a:latin typeface="Google Sans Text"/>
                <a:cs typeface="Vrinda"/>
              </a:rPr>
              <a:t>= </a:t>
            </a:r>
            <a:r>
              <a:rPr lang="en-US" sz="3200" dirty="0">
                <a:latin typeface="Google Sans Text"/>
                <a:cs typeface="Arial" pitchFamily="34" charset="0"/>
              </a:rPr>
              <a:t>300  </a:t>
            </a:r>
            <a:r>
              <a:rPr lang="bn-IN" sz="3200" dirty="0">
                <a:latin typeface="Google Sans Text"/>
              </a:rPr>
              <a:t>মিটার</a:t>
            </a:r>
            <a:endParaRPr lang="en-US" sz="3200" dirty="0">
              <a:latin typeface="Google Sans Text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4855" y="2743200"/>
            <a:ext cx="9595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dirty="0">
                <a:latin typeface="Google Sans Text"/>
              </a:rPr>
              <a:t>দেওয়া আছে</a:t>
            </a:r>
            <a:r>
              <a:rPr lang="en-US" sz="3200" dirty="0">
                <a:latin typeface="Google Sans Text"/>
                <a:cs typeface="Vrinda"/>
              </a:rPr>
              <a:t>,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dirty="0">
                <a:latin typeface="Google Sans Text"/>
              </a:rPr>
              <a:t>প্রদত্ত জমি ও অপর জমির দৈর্ঘ্যের অনুপাত </a:t>
            </a:r>
            <a:r>
              <a:rPr lang="en-US" sz="3200" dirty="0">
                <a:latin typeface="Google Sans Text"/>
                <a:cs typeface="Vrinda"/>
              </a:rPr>
              <a:t>= </a:t>
            </a:r>
            <a:r>
              <a:rPr lang="en-US" sz="3200" dirty="0">
                <a:latin typeface="Google Sans Text"/>
                <a:cs typeface="Arial" pitchFamily="34" charset="0"/>
              </a:rPr>
              <a:t>3 : 4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"/>
              <p:cNvSpPr>
                <a:spLocks noChangeArrowheads="1"/>
              </p:cNvSpPr>
              <p:nvPr/>
            </p:nvSpPr>
            <p:spPr bwMode="auto">
              <a:xfrm>
                <a:off x="1813719" y="5257800"/>
                <a:ext cx="4625561" cy="114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f>
                        <m:fPr>
                          <m:ctrlPr>
                            <a:rPr lang="en-US" sz="320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200" b="0" i="0" dirty="0" smtClean="0">
                              <a:latin typeface="Google Sans Text"/>
                            </a:rPr>
                            <m:t>400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bn-IN" sz="3200" dirty="0">
                              <a:latin typeface="Google Sans Text"/>
                            </a:rPr>
                            <m:t>অপর জমির দৈর্ঘ্য</m:t>
                          </m:r>
                        </m:den>
                      </m:f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3719" y="5257800"/>
                <a:ext cx="4625561" cy="11448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3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"/>
              <p:cNvSpPr>
                <a:spLocks noChangeArrowheads="1"/>
              </p:cNvSpPr>
              <p:nvPr/>
            </p:nvSpPr>
            <p:spPr bwMode="auto">
              <a:xfrm>
                <a:off x="584200" y="381000"/>
                <a:ext cx="6317948" cy="6403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3200" i="1" smtClean="0">
                          <a:latin typeface="Cambria Math"/>
                          <a:cs typeface="Arial" pitchFamily="34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bn-IN" sz="3200" dirty="0">
                          <a:latin typeface="Google Sans Text"/>
                        </a:rPr>
                        <m:t>অপর জমির দৈর্ঘ্</m:t>
                      </m:r>
                      <m:r>
                        <m:rPr>
                          <m:nor/>
                        </m:rPr>
                        <a:rPr lang="bn-IN" sz="3200" dirty="0" smtClean="0">
                          <a:latin typeface="Google Sans Text"/>
                        </a:rPr>
                        <m:t>য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)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/>
                          <a:ea typeface="Cambria Math"/>
                          <a:cs typeface="Arial" pitchFamily="34" charset="0"/>
                        </a:rPr>
                        <m:t>×</m:t>
                      </m:r>
                      <m:r>
                        <a:rPr lang="en-US" sz="3200" b="0" i="1" smtClean="0">
                          <a:latin typeface="Cambria Math"/>
                          <a:ea typeface="Cambria Math"/>
                          <a:cs typeface="Arial" pitchFamily="34" charset="0"/>
                        </a:rPr>
                        <m:t>400</m:t>
                      </m:r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7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200" y="381000"/>
                <a:ext cx="6317948" cy="6403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/>
              <p:cNvSpPr>
                <a:spLocks noChangeArrowheads="1"/>
              </p:cNvSpPr>
              <p:nvPr/>
            </p:nvSpPr>
            <p:spPr bwMode="auto">
              <a:xfrm>
                <a:off x="542505" y="1143000"/>
                <a:ext cx="5614614" cy="9713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bn-IN" sz="3200" dirty="0">
                          <a:latin typeface="Google Sans Text"/>
                        </a:rPr>
                        <m:t>অপর জমির দৈর্ঘ্</m:t>
                      </m:r>
                      <m:r>
                        <m:rPr>
                          <m:nor/>
                        </m:rPr>
                        <a:rPr lang="bn-IN" sz="3200" dirty="0" smtClean="0">
                          <a:latin typeface="Google Sans Text"/>
                        </a:rPr>
                        <m:t>য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)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1600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505" y="1143000"/>
                <a:ext cx="5614614" cy="9713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86515" y="2484418"/>
            <a:ext cx="75825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আবার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প্রদত্ত জমি ও অপর জমির প্রস্থের অনুপাত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/>
              </a:rPr>
              <a:t>=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2 : 3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"/>
              <p:cNvSpPr>
                <a:spLocks noChangeArrowheads="1"/>
              </p:cNvSpPr>
              <p:nvPr/>
            </p:nvSpPr>
            <p:spPr bwMode="auto">
              <a:xfrm>
                <a:off x="1325170" y="3657600"/>
                <a:ext cx="4298549" cy="12571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/>
                          <a:ea typeface="Cambria Math"/>
                          <a:cs typeface="Arial" pitchFamily="34" charset="0"/>
                        </a:rPr>
                        <m:t>∴</m:t>
                      </m:r>
                      <m:f>
                        <m:fPr>
                          <m:ctrlPr>
                            <a:rPr lang="en-US" sz="320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bn-IN" sz="3200" dirty="0">
                              <a:latin typeface="Google Sans Text"/>
                            </a:rPr>
                            <m:t>প্রদত্ত জমির </m:t>
                          </m:r>
                          <m:r>
                            <m:rPr>
                              <m:nor/>
                            </m:rPr>
                            <a:rPr lang="en-US" sz="3200" b="0" i="0" dirty="0" smtClean="0">
                              <a:latin typeface="Google Sans Text"/>
                            </a:rPr>
                            <m:t>প্রস্থ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bn-IN" sz="3200" dirty="0">
                              <a:latin typeface="Google Sans Text"/>
                            </a:rPr>
                            <m:t>অপর জমির </m:t>
                          </m:r>
                          <m:r>
                            <m:rPr>
                              <m:nor/>
                            </m:rPr>
                            <a:rPr lang="en-US" sz="3200" b="0" i="0" dirty="0" smtClean="0">
                              <a:latin typeface="Google Sans Text"/>
                            </a:rPr>
                            <m:t>প্রস্থ</m:t>
                          </m:r>
                        </m:den>
                      </m:f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5170" y="3657600"/>
                <a:ext cx="4298549" cy="12571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"/>
              <p:cNvSpPr>
                <a:spLocks noChangeArrowheads="1"/>
              </p:cNvSpPr>
              <p:nvPr/>
            </p:nvSpPr>
            <p:spPr bwMode="auto">
              <a:xfrm>
                <a:off x="1533787" y="5106100"/>
                <a:ext cx="4418774" cy="1142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f>
                        <m:fPr>
                          <m:ctrlPr>
                            <a:rPr lang="en-US" sz="320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200" i="1" dirty="0" smtClean="0">
                              <a:latin typeface="Google Sans Text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3200" b="0" i="1" dirty="0" smtClean="0">
                              <a:latin typeface="Google Sans Text"/>
                            </a:rPr>
                            <m:t>00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bn-IN" sz="3200" dirty="0">
                              <a:latin typeface="Google Sans Text"/>
                            </a:rPr>
                            <m:t>অপর জমির </m:t>
                          </m:r>
                          <m:r>
                            <m:rPr>
                              <m:nor/>
                            </m:rPr>
                            <a:rPr lang="en-US" sz="3200" b="0" i="0" dirty="0" smtClean="0">
                              <a:latin typeface="Google Sans Text"/>
                            </a:rPr>
                            <m:t>প্রস্থ</m:t>
                          </m:r>
                        </m:den>
                      </m:f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3787" y="5106100"/>
                <a:ext cx="4418774" cy="11423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508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11:10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/>
              <p:cNvSpPr>
                <a:spLocks noChangeArrowheads="1"/>
              </p:cNvSpPr>
              <p:nvPr/>
            </p:nvSpPr>
            <p:spPr bwMode="auto">
              <a:xfrm>
                <a:off x="365919" y="228600"/>
                <a:ext cx="6426055" cy="1099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bn-IN" sz="3200" dirty="0">
                          <a:latin typeface="Google Sans Text"/>
                        </a:rPr>
                        <m:t>অপর জমির 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প্রস্থ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)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3</m:t>
                      </m:r>
                      <m:r>
                        <a:rPr lang="en-US" sz="3200" i="1">
                          <a:latin typeface="Cambria Math"/>
                          <a:ea typeface="Cambria Math"/>
                          <a:cs typeface="Arial" pitchFamily="34" charset="0"/>
                        </a:rPr>
                        <m:t>×</m:t>
                      </m:r>
                      <m:r>
                        <a:rPr lang="en-US" sz="3200" b="0" i="1" smtClean="0">
                          <a:latin typeface="Cambria Math"/>
                          <a:ea typeface="Cambria Math"/>
                          <a:cs typeface="Arial" pitchFamily="34" charset="0"/>
                        </a:rPr>
                        <m:t>3</m:t>
                      </m:r>
                      <m:r>
                        <a:rPr lang="en-US" sz="3200" i="1">
                          <a:latin typeface="Cambria Math"/>
                          <a:ea typeface="Cambria Math"/>
                          <a:cs typeface="Arial" pitchFamily="34" charset="0"/>
                        </a:rPr>
                        <m:t>00</m:t>
                      </m:r>
                    </m:oMath>
                  </m:oMathPara>
                </a14:m>
                <a:endParaRPr lang="en-US" sz="3200" dirty="0">
                  <a:latin typeface="Arial" pitchFamily="34" charset="0"/>
                  <a:cs typeface="Arial" pitchFamily="34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8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919" y="228600"/>
                <a:ext cx="6426055" cy="10997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1"/>
              <p:cNvSpPr>
                <a:spLocks noChangeArrowheads="1"/>
              </p:cNvSpPr>
              <p:nvPr/>
            </p:nvSpPr>
            <p:spPr bwMode="auto">
              <a:xfrm>
                <a:off x="746919" y="933644"/>
                <a:ext cx="5180201" cy="9713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bn-IN" sz="3200" dirty="0">
                          <a:latin typeface="Google Sans Text"/>
                        </a:rPr>
                        <m:t>অপর জমির 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প্রস্থ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)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900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919" y="933644"/>
                <a:ext cx="5180201" cy="9713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"/>
              <p:cNvSpPr>
                <a:spLocks noChangeArrowheads="1"/>
              </p:cNvSpPr>
              <p:nvPr/>
            </p:nvSpPr>
            <p:spPr bwMode="auto">
              <a:xfrm>
                <a:off x="746918" y="2087037"/>
                <a:ext cx="5180201" cy="6072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/>
                          <a:ea typeface="Cambria Math"/>
                          <a:cs typeface="Arial" pitchFamily="34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bn-IN" sz="3200" dirty="0">
                          <a:latin typeface="Google Sans Text"/>
                        </a:rPr>
                        <m:t>অপর জমির 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প্রস্থ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latin typeface="Google Sans Text"/>
                        </a:rPr>
                        <m:t>)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  <a:cs typeface="Arial" pitchFamily="34" charset="0"/>
                        </a:rPr>
                        <m:t>450</m:t>
                      </m:r>
                    </m:oMath>
                  </m:oMathPara>
                </a14:m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918" y="2087037"/>
                <a:ext cx="5180201" cy="60728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"/>
              <p:cNvSpPr>
                <a:spLocks noChangeArrowheads="1"/>
              </p:cNvSpPr>
              <p:nvPr/>
            </p:nvSpPr>
            <p:spPr bwMode="auto">
              <a:xfrm>
                <a:off x="899319" y="3032910"/>
                <a:ext cx="5908990" cy="4770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bn-IN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Vrinda"/>
                  </a:rPr>
                  <a:t>অপর জমিটির ক্ষেত্রফল</a:t>
                </a:r>
                <a:r>
                  <a:rPr kumimoji="0" 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Arial" pitchFamily="34" charset="0"/>
                  </a:rPr>
                  <a:t> = </a:t>
                </a:r>
                <a:r>
                  <a:rPr kumimoji="0" lang="bn-IN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Vrinda"/>
                  </a:rPr>
                  <a:t>দৈর্ঘ্য</a:t>
                </a:r>
                <a:r>
                  <a:rPr lang="en-US" sz="2800" dirty="0" smtClean="0">
                    <a:latin typeface="Google Sans Text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Arial" pitchFamily="34" charset="0"/>
                      </a:rPr>
                      <m:t>×</m:t>
                    </m:r>
                  </m:oMath>
                </a14:m>
                <a:r>
                  <a:rPr kumimoji="0" lang="bn-IN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Vrinda"/>
                  </a:rPr>
                  <a:t>প্রস্থ</a:t>
                </a:r>
                <a:endParaRPr kumimoji="0" lang="en-US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319" y="3032910"/>
                <a:ext cx="5908990" cy="477054"/>
              </a:xfrm>
              <a:prstGeom prst="rect">
                <a:avLst/>
              </a:prstGeom>
              <a:blipFill rotWithShape="1">
                <a:blip r:embed="rId5"/>
                <a:stretch>
                  <a:fillRect l="-2167" t="-23077" r="-1135" b="-3589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"/>
              <p:cNvSpPr>
                <a:spLocks noChangeArrowheads="1"/>
              </p:cNvSpPr>
              <p:nvPr/>
            </p:nvSpPr>
            <p:spPr bwMode="auto">
              <a:xfrm>
                <a:off x="4480719" y="3607048"/>
                <a:ext cx="2664512" cy="832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Arial" pitchFamily="34" charset="0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kumimoji="0" lang="en-US" sz="3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pitchFamily="34" charset="0"/>
                          </a:rPr>
                          <m:t>1600</m:t>
                        </m:r>
                      </m:num>
                      <m:den>
                        <m:r>
                          <a:rPr kumimoji="0" lang="en-US" sz="3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pitchFamily="34" charset="0"/>
                          </a:rPr>
                          <m:t>3</m:t>
                        </m:r>
                      </m:den>
                    </m:f>
                    <m:r>
                      <a:rPr kumimoji="0" lang="en-US" sz="3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Arial" pitchFamily="34" charset="0"/>
                      </a:rPr>
                      <m:t>×</m:t>
                    </m:r>
                    <m:r>
                      <a:rPr kumimoji="0" lang="en-US" sz="3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Arial" pitchFamily="34" charset="0"/>
                      </a:rPr>
                      <m:t>450</m:t>
                    </m:r>
                  </m:oMath>
                </a14:m>
                <a:endParaRPr kumimoji="0" lang="en-US" sz="3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3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0719" y="3607048"/>
                <a:ext cx="2664512" cy="832407"/>
              </a:xfrm>
              <a:prstGeom prst="rect">
                <a:avLst/>
              </a:prstGeom>
              <a:blipFill rotWithShape="1">
                <a:blip r:embed="rId6"/>
                <a:stretch>
                  <a:fillRect l="-2059" t="-3676" b="-125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"/>
              <p:cNvSpPr>
                <a:spLocks noChangeArrowheads="1"/>
              </p:cNvSpPr>
              <p:nvPr/>
            </p:nvSpPr>
            <p:spPr bwMode="auto">
              <a:xfrm>
                <a:off x="4629798" y="4439455"/>
                <a:ext cx="2366353" cy="6617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4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  <a:cs typeface="Arial" pitchFamily="34" charset="0"/>
                  </a:rPr>
                  <a:t> =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600"/>
                      <m:t> 2</m:t>
                    </m:r>
                    <m:r>
                      <m:rPr>
                        <m:nor/>
                      </m:rPr>
                      <a:rPr lang="en-US" sz="3600"/>
                      <m:t>,</m:t>
                    </m:r>
                    <m:r>
                      <m:rPr>
                        <m:nor/>
                      </m:rPr>
                      <a:rPr lang="en-US" sz="3600"/>
                      <m:t>40</m:t>
                    </m:r>
                    <m:r>
                      <m:rPr>
                        <m:nor/>
                      </m:rPr>
                      <a:rPr lang="en-US" sz="3600"/>
                      <m:t>,</m:t>
                    </m:r>
                    <m:r>
                      <m:rPr>
                        <m:nor/>
                      </m:rPr>
                      <a:rPr lang="en-US" sz="3600"/>
                      <m:t>000</m:t>
                    </m:r>
                  </m:oMath>
                </a14:m>
                <a:endParaRPr kumimoji="0" lang="en-US" sz="4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4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9798" y="4439455"/>
                <a:ext cx="2366353" cy="661720"/>
              </a:xfrm>
              <a:prstGeom prst="rect">
                <a:avLst/>
              </a:prstGeom>
              <a:blipFill rotWithShape="1">
                <a:blip r:embed="rId7"/>
                <a:stretch>
                  <a:fillRect l="-3085" t="-22018" b="-3945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993958" y="4495800"/>
                <a:ext cx="1436612" cy="5379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as-IN" sz="2400"/>
                        <m:t>বর্গমিটার</m:t>
                      </m:r>
                    </m:oMath>
                  </m:oMathPara>
                </a14:m>
                <a:endParaRPr lang="as-IN" sz="2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958" y="4495800"/>
                <a:ext cx="1436612" cy="5379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791974" y="5334000"/>
                <a:ext cx="8529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𝐴𝑛𝑠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as-IN" sz="2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974" y="5334000"/>
                <a:ext cx="852990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392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75919" y="743634"/>
            <a:ext cx="25651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latin typeface="Google Sans Text"/>
              </a:rPr>
              <a:t>বাড়ির</a:t>
            </a:r>
            <a:r>
              <a:rPr lang="en-US" sz="3600" dirty="0" smtClean="0">
                <a:latin typeface="Google Sans Text"/>
              </a:rPr>
              <a:t> </a:t>
            </a:r>
            <a:r>
              <a:rPr lang="en-US" sz="3600" dirty="0" err="1" smtClean="0">
                <a:latin typeface="Google Sans Text"/>
              </a:rPr>
              <a:t>কাজ</a:t>
            </a:r>
            <a:r>
              <a:rPr lang="en-US" sz="3600" dirty="0" smtClean="0">
                <a:latin typeface="Google Sans Text"/>
              </a:rPr>
              <a:t>: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89719" y="2667000"/>
            <a:ext cx="10668000" cy="3254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s-IN" sz="2800" dirty="0" smtClean="0"/>
              <a:t>ক. </a:t>
            </a:r>
            <a:r>
              <a:rPr lang="as-IN" sz="2800" dirty="0"/>
              <a:t>ত্রিভুজটি অঙ্কন কর এবং কোণভেদে ত্রিভুজটি কী ধরনের তা লিখ।</a:t>
            </a:r>
            <a:br>
              <a:rPr lang="as-IN" sz="2800" dirty="0"/>
            </a:br>
            <a:r>
              <a:rPr lang="as-IN" sz="2800" dirty="0"/>
              <a:t>খ. বৃহত্তর বাহুকে দৈর্ঘ্য এবং ক্ষুদ্রতর বাহুকে প্রস্থ ধরে অঙ্কিত আয়তক্ষেত্রের কর্ণের সমান বাহুবিশিষ্ট বর্গের ক্ষেত্রফল নির্ণয় কর।</a:t>
            </a:r>
            <a:br>
              <a:rPr lang="as-IN" sz="2800" dirty="0"/>
            </a:br>
            <a:r>
              <a:rPr lang="as-IN" sz="2800" dirty="0"/>
              <a:t>গ. উক্ত আয়তক্ষেত্রের দৈর্ঘ্য 10% এবং প্রস্থ 20% বৃদ্ধি পেলে ক্ষেত্রফল শতকরা কত বৃদ্ধি পাবে? 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46919" y="1524000"/>
            <a:ext cx="975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b="1" dirty="0" smtClean="0"/>
              <a:t>একটি </a:t>
            </a:r>
            <a:r>
              <a:rPr lang="as-IN" sz="3600" b="1" dirty="0"/>
              <a:t>ত্রিভুজের বাহুগুলোর অনুপাত 5:12:13 এবং পরিসীমা 30 সে. মি.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250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54C2-9ECF-4CBA-A1CE-54E7B0D5F58E}" type="datetime12">
              <a:rPr lang="en-US" smtClean="0"/>
              <a:t>10:17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SAFIQ SiQ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247438" cy="6858000"/>
          </a:xfrm>
          <a:prstGeom prst="rect">
            <a:avLst/>
          </a:prstGeom>
          <a:noFill/>
          <a:ln w="190500" cmpd="tri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9719" y="1524000"/>
            <a:ext cx="10668000" cy="3124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সকলকে</a:t>
            </a:r>
            <a:r>
              <a:rPr lang="en-US" sz="9600" b="1" dirty="0" smtClean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b="1" dirty="0" err="1" smtClean="0">
                <a:ln>
                  <a:solidFill>
                    <a:srgbClr val="FF0000"/>
                  </a:solidFill>
                </a:ln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ধন্যবাদ</a:t>
            </a:r>
            <a:endParaRPr lang="en-US" sz="9600" b="1" dirty="0">
              <a:ln>
                <a:solidFill>
                  <a:srgbClr val="FF0000"/>
                </a:solidFill>
              </a:ln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7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1441</Words>
  <Application>Microsoft Office PowerPoint</Application>
  <PresentationFormat>Custom</PresentationFormat>
  <Paragraphs>225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Safiq</dc:creator>
  <cp:lastModifiedBy>Safiq</cp:lastModifiedBy>
  <cp:revision>29</cp:revision>
  <dcterms:created xsi:type="dcterms:W3CDTF">2006-08-16T00:00:00Z</dcterms:created>
  <dcterms:modified xsi:type="dcterms:W3CDTF">2026-08-09T05:10:21Z</dcterms:modified>
</cp:coreProperties>
</file>