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12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709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93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610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3929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542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089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394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72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57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12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004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44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707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41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00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6F6B9-6822-4918-9136-1E952666FEF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6B969AE-ED26-4D95-BA6B-67F923DE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32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DA908D-E80D-D6A6-CB01-F8E66D771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07" y="1006344"/>
            <a:ext cx="8760085" cy="455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38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85E71D-CA90-4636-FE9E-F2AC8ECE3CBA}"/>
              </a:ext>
            </a:extLst>
          </p:cNvPr>
          <p:cNvSpPr txBox="1"/>
          <p:nvPr/>
        </p:nvSpPr>
        <p:spPr>
          <a:xfrm>
            <a:off x="765109" y="1399592"/>
            <a:ext cx="585029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Complete the tag questions:</a:t>
            </a:r>
          </a:p>
          <a:p>
            <a:endParaRPr lang="en-GB" sz="2800" dirty="0">
              <a:solidFill>
                <a:srgbClr val="FF0000"/>
              </a:solidFill>
            </a:endParaRPr>
          </a:p>
          <a:p>
            <a:pPr lvl="0"/>
            <a:r>
              <a:rPr lang="en-GB" sz="2800" dirty="0"/>
              <a:t>1.She is a teacher, ______? </a:t>
            </a:r>
          </a:p>
          <a:p>
            <a:pPr lvl="0"/>
            <a:r>
              <a:rPr lang="en-GB" sz="2800" dirty="0"/>
              <a:t>2.They don’t play football, ______? </a:t>
            </a:r>
          </a:p>
          <a:p>
            <a:pPr lvl="0"/>
            <a:r>
              <a:rPr lang="en-GB" sz="2800" dirty="0"/>
              <a:t>3.You can speak English, ______? </a:t>
            </a:r>
          </a:p>
          <a:p>
            <a:pPr lvl="0"/>
            <a:r>
              <a:rPr lang="en-GB" sz="2800" dirty="0"/>
              <a:t>4.He went to school, ______? </a:t>
            </a:r>
          </a:p>
          <a:p>
            <a:pPr lvl="0"/>
            <a:r>
              <a:rPr lang="en-GB" sz="2800" dirty="0"/>
              <a:t>5.Let’s have some tea, ______?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32A4D6-4B98-9178-F059-F8A1A2888FEE}"/>
              </a:ext>
            </a:extLst>
          </p:cNvPr>
          <p:cNvSpPr txBox="1"/>
          <p:nvPr/>
        </p:nvSpPr>
        <p:spPr>
          <a:xfrm>
            <a:off x="7268547" y="1399592"/>
            <a:ext cx="284634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Answers:</a:t>
            </a:r>
          </a:p>
          <a:p>
            <a:endParaRPr lang="en-GB" sz="2800" dirty="0">
              <a:solidFill>
                <a:srgbClr val="00B050"/>
              </a:solidFill>
            </a:endParaRPr>
          </a:p>
          <a:p>
            <a:pPr lvl="0"/>
            <a:r>
              <a:rPr lang="en-GB" sz="2800" dirty="0"/>
              <a:t>1.</a:t>
            </a:r>
            <a:r>
              <a:rPr lang="en-GB" sz="2800" u="sng" dirty="0"/>
              <a:t>isn’t she? </a:t>
            </a:r>
          </a:p>
          <a:p>
            <a:pPr lvl="0"/>
            <a:r>
              <a:rPr lang="en-GB" sz="2800" dirty="0"/>
              <a:t>2.</a:t>
            </a:r>
            <a:r>
              <a:rPr lang="en-GB" sz="2800" u="sng" dirty="0"/>
              <a:t>do they? </a:t>
            </a:r>
          </a:p>
          <a:p>
            <a:pPr lvl="0"/>
            <a:r>
              <a:rPr lang="en-GB" sz="2800" dirty="0"/>
              <a:t>3.</a:t>
            </a:r>
            <a:r>
              <a:rPr lang="en-GB" sz="2800" u="sng" dirty="0"/>
              <a:t>can’t you? </a:t>
            </a:r>
          </a:p>
          <a:p>
            <a:pPr lvl="0"/>
            <a:r>
              <a:rPr lang="en-GB" sz="2800" dirty="0"/>
              <a:t>4.</a:t>
            </a:r>
            <a:r>
              <a:rPr lang="en-GB" sz="2800" u="sng" dirty="0"/>
              <a:t>didn’t he? </a:t>
            </a:r>
          </a:p>
          <a:p>
            <a:pPr lvl="0"/>
            <a:r>
              <a:rPr lang="en-GB" sz="2800" dirty="0"/>
              <a:t>5.</a:t>
            </a:r>
            <a:r>
              <a:rPr lang="en-GB" sz="2800" u="sng" dirty="0"/>
              <a:t>shall we?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86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B23CE9-2F3F-55BC-204D-CF4C80F12EA8}"/>
              </a:ext>
            </a:extLst>
          </p:cNvPr>
          <p:cNvSpPr txBox="1"/>
          <p:nvPr/>
        </p:nvSpPr>
        <p:spPr>
          <a:xfrm>
            <a:off x="1576873" y="2724539"/>
            <a:ext cx="73991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00B050"/>
                </a:solidFill>
              </a:rPr>
              <a:t>We use tag questions to:</a:t>
            </a:r>
          </a:p>
          <a:p>
            <a:pPr lvl="0"/>
            <a:r>
              <a:rPr lang="en-GB" sz="4000" dirty="0">
                <a:solidFill>
                  <a:srgbClr val="00B050"/>
                </a:solidFill>
              </a:rPr>
              <a:t>1.Confirm information </a:t>
            </a:r>
          </a:p>
          <a:p>
            <a:pPr lvl="0"/>
            <a:r>
              <a:rPr lang="en-GB" sz="4000" dirty="0">
                <a:solidFill>
                  <a:srgbClr val="00B050"/>
                </a:solidFill>
              </a:rPr>
              <a:t>2.Ask for agreement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05F2AE-0569-2C6B-D60F-E738A76185E7}"/>
              </a:ext>
            </a:extLst>
          </p:cNvPr>
          <p:cNvSpPr txBox="1"/>
          <p:nvPr/>
        </p:nvSpPr>
        <p:spPr>
          <a:xfrm>
            <a:off x="1390262" y="1194318"/>
            <a:ext cx="72037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Why Do We Use Tag Questions?</a:t>
            </a:r>
          </a:p>
        </p:txBody>
      </p:sp>
    </p:spTree>
    <p:extLst>
      <p:ext uri="{BB962C8B-B14F-4D97-AF65-F5344CB8AC3E}">
        <p14:creationId xmlns:p14="http://schemas.microsoft.com/office/powerpoint/2010/main" val="357765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4306F2-945E-6D43-7A8C-556F4EC6A4F6}"/>
              </a:ext>
            </a:extLst>
          </p:cNvPr>
          <p:cNvSpPr txBox="1"/>
          <p:nvPr/>
        </p:nvSpPr>
        <p:spPr>
          <a:xfrm>
            <a:off x="3228392" y="1147665"/>
            <a:ext cx="40957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E8EE63-AA6E-9336-B3EF-264714F84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734" y="2467944"/>
            <a:ext cx="6643397" cy="373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B0A901A-36F4-1EFA-CA08-61B402334A8E}"/>
              </a:ext>
            </a:extLst>
          </p:cNvPr>
          <p:cNvSpPr txBox="1"/>
          <p:nvPr/>
        </p:nvSpPr>
        <p:spPr>
          <a:xfrm>
            <a:off x="5639251" y="2313992"/>
            <a:ext cx="524316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/>
              <a:t>Manik Sutradhar</a:t>
            </a:r>
          </a:p>
          <a:p>
            <a:endParaRPr lang="en-GB" sz="3200" dirty="0"/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Senior Teacher(English)</a:t>
            </a:r>
          </a:p>
          <a:p>
            <a:r>
              <a:rPr lang="en-GB" sz="2800" b="1" dirty="0" err="1"/>
              <a:t>Prattasha</a:t>
            </a:r>
            <a:r>
              <a:rPr lang="en-GB" sz="2800" b="1" dirty="0"/>
              <a:t> Adarsha High School</a:t>
            </a:r>
          </a:p>
          <a:p>
            <a:pPr algn="ctr"/>
            <a:r>
              <a:rPr lang="en-GB" sz="2400" b="1" i="1" dirty="0"/>
              <a:t>01689177939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E94370-52F8-AC5C-781D-9DBB7C1F4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84" y="970384"/>
            <a:ext cx="4203398" cy="57663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7E133C-526C-DF8E-B8D3-FA66A5644F37}"/>
              </a:ext>
            </a:extLst>
          </p:cNvPr>
          <p:cNvSpPr txBox="1"/>
          <p:nvPr/>
        </p:nvSpPr>
        <p:spPr>
          <a:xfrm>
            <a:off x="4669273" y="335902"/>
            <a:ext cx="26459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IDENTITY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201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D575C9-EBD3-A1DF-B265-B4565F32D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26" y="976798"/>
            <a:ext cx="4234738" cy="25408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29D3FB-A342-0B26-DA4B-F34CA6279FC5}"/>
              </a:ext>
            </a:extLst>
          </p:cNvPr>
          <p:cNvSpPr txBox="1"/>
          <p:nvPr/>
        </p:nvSpPr>
        <p:spPr>
          <a:xfrm>
            <a:off x="597159" y="3732245"/>
            <a:ext cx="45129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Tea is very hot, </a:t>
            </a:r>
            <a:r>
              <a:rPr lang="en-GB" sz="3200" u="sng" dirty="0"/>
              <a:t>isn’t it?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206D8B-3D7E-1581-021C-B087841AB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636" y="976798"/>
            <a:ext cx="3886200" cy="26574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FFC774-E1D0-3743-D6A4-F7C4920ECBA9}"/>
              </a:ext>
            </a:extLst>
          </p:cNvPr>
          <p:cNvSpPr txBox="1"/>
          <p:nvPr/>
        </p:nvSpPr>
        <p:spPr>
          <a:xfrm>
            <a:off x="5727636" y="3800698"/>
            <a:ext cx="5673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Boys are playing, aren’t they?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00D10D-E6BA-38E4-9125-B026868B4345}"/>
              </a:ext>
            </a:extLst>
          </p:cNvPr>
          <p:cNvSpPr txBox="1"/>
          <p:nvPr/>
        </p:nvSpPr>
        <p:spPr>
          <a:xfrm>
            <a:off x="1891105" y="4483445"/>
            <a:ext cx="80050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Can you guess today’s topic?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63F6F6-635D-F26A-DB4B-221A1ED05E31}"/>
              </a:ext>
            </a:extLst>
          </p:cNvPr>
          <p:cNvSpPr/>
          <p:nvPr/>
        </p:nvSpPr>
        <p:spPr>
          <a:xfrm>
            <a:off x="2231922" y="5594555"/>
            <a:ext cx="6518787" cy="91440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YES, TAG QUESTIONS</a:t>
            </a:r>
          </a:p>
        </p:txBody>
      </p:sp>
    </p:spTree>
    <p:extLst>
      <p:ext uri="{BB962C8B-B14F-4D97-AF65-F5344CB8AC3E}">
        <p14:creationId xmlns:p14="http://schemas.microsoft.com/office/powerpoint/2010/main" val="380091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4F93B2-FDB7-357E-4226-27C92E89F3C1}"/>
              </a:ext>
            </a:extLst>
          </p:cNvPr>
          <p:cNvSpPr txBox="1"/>
          <p:nvPr/>
        </p:nvSpPr>
        <p:spPr>
          <a:xfrm>
            <a:off x="2379306" y="1203649"/>
            <a:ext cx="6008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What is a Tag Question?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F511A9-83F4-37A7-D265-9F4BE5C3F4BF}"/>
              </a:ext>
            </a:extLst>
          </p:cNvPr>
          <p:cNvSpPr txBox="1"/>
          <p:nvPr/>
        </p:nvSpPr>
        <p:spPr>
          <a:xfrm>
            <a:off x="2052736" y="2024742"/>
            <a:ext cx="877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A tag question is a short question </a:t>
            </a:r>
          </a:p>
          <a:p>
            <a:r>
              <a:rPr lang="en-GB" sz="2400" b="1" dirty="0">
                <a:solidFill>
                  <a:srgbClr val="FF0000"/>
                </a:solidFill>
              </a:rPr>
              <a:t>which is placed to the end of a statement.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5D545F-9853-93E2-9153-914B266A54EB}"/>
              </a:ext>
            </a:extLst>
          </p:cNvPr>
          <p:cNvSpPr txBox="1"/>
          <p:nvPr/>
        </p:nvSpPr>
        <p:spPr>
          <a:xfrm>
            <a:off x="2136711" y="3592286"/>
            <a:ext cx="766043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/>
              <a:t>Examples:</a:t>
            </a:r>
          </a:p>
          <a:p>
            <a:pPr lvl="0"/>
            <a:r>
              <a:rPr lang="en-GB" sz="3200" b="1" i="1" dirty="0"/>
              <a:t>1. You are a student, aren’t you? </a:t>
            </a:r>
          </a:p>
          <a:p>
            <a:pPr lvl="0"/>
            <a:r>
              <a:rPr lang="en-GB" sz="3200" b="1" i="1" dirty="0"/>
              <a:t>2. She likes music, doesn’t she? </a:t>
            </a:r>
          </a:p>
          <a:p>
            <a:pPr lvl="0"/>
            <a:r>
              <a:rPr lang="en-GB" sz="3200" b="1" i="1" dirty="0"/>
              <a:t>3. They went home, didn’t they?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286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D9543C-4667-4F16-DC40-EA26E21A75AF}"/>
              </a:ext>
            </a:extLst>
          </p:cNvPr>
          <p:cNvSpPr txBox="1"/>
          <p:nvPr/>
        </p:nvSpPr>
        <p:spPr>
          <a:xfrm>
            <a:off x="1362270" y="1212980"/>
            <a:ext cx="848152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Positive statement → Negative tag</a:t>
            </a:r>
          </a:p>
          <a:p>
            <a:endParaRPr lang="en-GB" sz="2800" b="1" dirty="0">
              <a:solidFill>
                <a:srgbClr val="00B050"/>
              </a:solidFill>
            </a:endParaRPr>
          </a:p>
          <a:p>
            <a:pPr lvl="0"/>
            <a:r>
              <a:rPr lang="en-GB" sz="2800" b="1" dirty="0">
                <a:solidFill>
                  <a:srgbClr val="00B050"/>
                </a:solidFill>
              </a:rPr>
              <a:t> 1. He is happy, </a:t>
            </a:r>
            <a:r>
              <a:rPr lang="en-GB" sz="2800" b="1" u="sng" dirty="0">
                <a:solidFill>
                  <a:srgbClr val="00B050"/>
                </a:solidFill>
              </a:rPr>
              <a:t>isn’t he? </a:t>
            </a:r>
          </a:p>
          <a:p>
            <a:pPr lvl="0"/>
            <a:r>
              <a:rPr lang="en-GB" sz="2800" b="1" dirty="0">
                <a:solidFill>
                  <a:srgbClr val="00B050"/>
                </a:solidFill>
              </a:rPr>
              <a:t> 2. You can swim, </a:t>
            </a:r>
            <a:r>
              <a:rPr lang="en-GB" sz="2800" b="1" u="sng" dirty="0">
                <a:solidFill>
                  <a:srgbClr val="00B050"/>
                </a:solidFill>
              </a:rPr>
              <a:t>can’t you?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7D2E3A-BD09-53B2-B5B3-54ACA3A4A1B2}"/>
              </a:ext>
            </a:extLst>
          </p:cNvPr>
          <p:cNvSpPr txBox="1"/>
          <p:nvPr/>
        </p:nvSpPr>
        <p:spPr>
          <a:xfrm>
            <a:off x="1362270" y="3722914"/>
            <a:ext cx="762311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Negative statement → Positive tag</a:t>
            </a:r>
          </a:p>
          <a:p>
            <a:endParaRPr lang="en-GB" sz="2800" b="1" dirty="0">
              <a:solidFill>
                <a:srgbClr val="FF0000"/>
              </a:solidFill>
            </a:endParaRPr>
          </a:p>
          <a:p>
            <a:pPr lvl="0"/>
            <a:r>
              <a:rPr lang="en-GB" sz="2800" b="1" dirty="0">
                <a:solidFill>
                  <a:srgbClr val="FF0000"/>
                </a:solidFill>
              </a:rPr>
              <a:t> 1. He isn’t happy, </a:t>
            </a:r>
            <a:r>
              <a:rPr lang="en-GB" sz="2800" b="1" u="sng" dirty="0">
                <a:solidFill>
                  <a:srgbClr val="FF0000"/>
                </a:solidFill>
              </a:rPr>
              <a:t>is he? </a:t>
            </a:r>
          </a:p>
          <a:p>
            <a:pPr lvl="0"/>
            <a:r>
              <a:rPr lang="en-GB" sz="2800" b="1" dirty="0">
                <a:solidFill>
                  <a:srgbClr val="FF0000"/>
                </a:solidFill>
              </a:rPr>
              <a:t> 2. You can’t swim, </a:t>
            </a:r>
            <a:r>
              <a:rPr lang="en-GB" sz="2800" b="1" u="sng" dirty="0">
                <a:solidFill>
                  <a:srgbClr val="FF0000"/>
                </a:solidFill>
              </a:rPr>
              <a:t>can you?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87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4849E5-041D-B8DA-4B5D-38F1AB82D031}"/>
              </a:ext>
            </a:extLst>
          </p:cNvPr>
          <p:cNvSpPr txBox="1"/>
          <p:nvPr/>
        </p:nvSpPr>
        <p:spPr>
          <a:xfrm>
            <a:off x="1166327" y="1035698"/>
            <a:ext cx="8752113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Use the same auxiliary verb in the tag.</a:t>
            </a:r>
          </a:p>
          <a:p>
            <a:endParaRPr lang="en-GB" sz="3600" dirty="0">
              <a:solidFill>
                <a:srgbClr val="FF0000"/>
              </a:solidFill>
            </a:endParaRPr>
          </a:p>
          <a:p>
            <a:pPr lvl="0"/>
            <a:r>
              <a:rPr lang="en-GB" sz="3200" dirty="0"/>
              <a:t>1.She </a:t>
            </a:r>
            <a:r>
              <a:rPr lang="en-GB" sz="3200" b="1" dirty="0"/>
              <a:t>is</a:t>
            </a:r>
            <a:r>
              <a:rPr lang="en-GB" sz="3200" dirty="0"/>
              <a:t> beautiful, </a:t>
            </a:r>
            <a:r>
              <a:rPr lang="en-GB" sz="3200" b="1" u="sng" dirty="0"/>
              <a:t>isn’t she?</a:t>
            </a:r>
            <a:r>
              <a:rPr lang="en-GB" sz="3200" u="sng" dirty="0"/>
              <a:t> </a:t>
            </a:r>
          </a:p>
          <a:p>
            <a:pPr lvl="0"/>
            <a:r>
              <a:rPr lang="en-GB" sz="3200" dirty="0"/>
              <a:t>2.They </a:t>
            </a:r>
            <a:r>
              <a:rPr lang="en-GB" sz="3200" b="1" dirty="0"/>
              <a:t>have</a:t>
            </a:r>
            <a:r>
              <a:rPr lang="en-GB" sz="3200" dirty="0"/>
              <a:t> finished, </a:t>
            </a:r>
            <a:r>
              <a:rPr lang="en-GB" sz="3200" b="1" u="sng" dirty="0"/>
              <a:t>haven’t they?</a:t>
            </a:r>
            <a:r>
              <a:rPr lang="en-GB" sz="3200" u="sng" dirty="0"/>
              <a:t> </a:t>
            </a:r>
          </a:p>
          <a:p>
            <a:pPr lvl="0"/>
            <a:r>
              <a:rPr lang="en-GB" sz="3200" dirty="0"/>
              <a:t>3.He </a:t>
            </a:r>
            <a:r>
              <a:rPr lang="en-GB" sz="3200" b="1" dirty="0"/>
              <a:t>will</a:t>
            </a:r>
            <a:r>
              <a:rPr lang="en-GB" sz="3200" dirty="0"/>
              <a:t> come, </a:t>
            </a:r>
            <a:r>
              <a:rPr lang="en-GB" sz="3200" b="1" u="sng" dirty="0"/>
              <a:t>won’t he?</a:t>
            </a:r>
            <a:r>
              <a:rPr lang="en-GB" sz="3200" u="sng" dirty="0"/>
              <a:t> </a:t>
            </a:r>
          </a:p>
          <a:p>
            <a:pPr lvl="0"/>
            <a:r>
              <a:rPr lang="en-GB" sz="3200" dirty="0"/>
              <a:t>4.You </a:t>
            </a:r>
            <a:r>
              <a:rPr lang="en-GB" sz="3200" b="1" dirty="0"/>
              <a:t>can</a:t>
            </a:r>
            <a:r>
              <a:rPr lang="en-GB" sz="3200" dirty="0"/>
              <a:t> drive, </a:t>
            </a:r>
            <a:r>
              <a:rPr lang="en-GB" sz="3200" b="1" u="sng" dirty="0"/>
              <a:t>can’t you?</a:t>
            </a:r>
            <a:endParaRPr lang="en-GB" sz="3200" u="sng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2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6AC2D8-C9E7-2AE3-14AC-E75C6C865C41}"/>
              </a:ext>
            </a:extLst>
          </p:cNvPr>
          <p:cNvSpPr txBox="1"/>
          <p:nvPr/>
        </p:nvSpPr>
        <p:spPr>
          <a:xfrm>
            <a:off x="1203648" y="933061"/>
            <a:ext cx="1038497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rgbClr val="FF0000"/>
                </a:solidFill>
              </a:rPr>
              <a:t>When There Is No Auxiliary Verb</a:t>
            </a:r>
          </a:p>
          <a:p>
            <a:r>
              <a:rPr lang="en-GB" sz="3200" dirty="0">
                <a:solidFill>
                  <a:srgbClr val="00B050"/>
                </a:solidFill>
              </a:rPr>
              <a:t>Use </a:t>
            </a:r>
            <a:r>
              <a:rPr lang="en-GB" sz="3200" b="1" dirty="0">
                <a:solidFill>
                  <a:srgbClr val="00B050"/>
                </a:solidFill>
              </a:rPr>
              <a:t>do, does, or did</a:t>
            </a:r>
            <a:r>
              <a:rPr lang="en-GB" sz="3200" dirty="0">
                <a:solidFill>
                  <a:srgbClr val="00B050"/>
                </a:solidFill>
              </a:rPr>
              <a:t>.</a:t>
            </a:r>
          </a:p>
          <a:p>
            <a:endParaRPr lang="en-GB" sz="3200" dirty="0">
              <a:solidFill>
                <a:srgbClr val="00B050"/>
              </a:solidFill>
            </a:endParaRPr>
          </a:p>
          <a:p>
            <a:endParaRPr lang="en-GB" sz="3200" dirty="0">
              <a:solidFill>
                <a:srgbClr val="00B050"/>
              </a:solidFill>
            </a:endParaRPr>
          </a:p>
          <a:p>
            <a:pPr lvl="0"/>
            <a:r>
              <a:rPr lang="en-GB" sz="3200" dirty="0"/>
              <a:t>1.You like tea, </a:t>
            </a:r>
            <a:r>
              <a:rPr lang="en-GB" sz="3200" b="1" u="sng" dirty="0"/>
              <a:t>don’t you?</a:t>
            </a:r>
            <a:r>
              <a:rPr lang="en-GB" sz="3200" u="sng" dirty="0"/>
              <a:t> </a:t>
            </a:r>
          </a:p>
          <a:p>
            <a:pPr lvl="0"/>
            <a:r>
              <a:rPr lang="en-GB" sz="3200" dirty="0"/>
              <a:t>2.She plays tennis, </a:t>
            </a:r>
            <a:r>
              <a:rPr lang="en-GB" sz="3200" b="1" u="sng" dirty="0"/>
              <a:t>doesn’t she?</a:t>
            </a:r>
            <a:r>
              <a:rPr lang="en-GB" sz="3200" u="sng" dirty="0"/>
              <a:t> </a:t>
            </a:r>
          </a:p>
          <a:p>
            <a:pPr lvl="0"/>
            <a:r>
              <a:rPr lang="en-GB" sz="3200" dirty="0"/>
              <a:t>3.They went there, </a:t>
            </a:r>
            <a:r>
              <a:rPr lang="en-GB" sz="3200" b="1" u="sng" dirty="0"/>
              <a:t>didn’t they?</a:t>
            </a:r>
            <a:endParaRPr lang="en-GB" sz="3200" u="sng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6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FF293-016D-4DB4-086F-162E2E1CA541}"/>
              </a:ext>
            </a:extLst>
          </p:cNvPr>
          <p:cNvSpPr txBox="1"/>
          <p:nvPr/>
        </p:nvSpPr>
        <p:spPr>
          <a:xfrm>
            <a:off x="1278294" y="886408"/>
            <a:ext cx="869612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Special Cases</a:t>
            </a:r>
          </a:p>
          <a:p>
            <a:endParaRPr lang="en-GB" sz="3600" b="1" dirty="0">
              <a:solidFill>
                <a:srgbClr val="FF0000"/>
              </a:solidFill>
            </a:endParaRPr>
          </a:p>
          <a:p>
            <a:r>
              <a:rPr lang="en-GB" sz="3200" b="1" dirty="0">
                <a:solidFill>
                  <a:srgbClr val="00B050"/>
                </a:solidFill>
              </a:rPr>
              <a:t>am → aren’t</a:t>
            </a:r>
            <a:endParaRPr lang="en-GB" sz="3200" dirty="0">
              <a:solidFill>
                <a:srgbClr val="00B050"/>
              </a:solidFill>
            </a:endParaRPr>
          </a:p>
          <a:p>
            <a:pPr lvl="0"/>
            <a:r>
              <a:rPr lang="en-GB" sz="3200" dirty="0"/>
              <a:t>I am late, </a:t>
            </a:r>
            <a:r>
              <a:rPr lang="en-GB" sz="3200" b="1" u="sng" dirty="0"/>
              <a:t>aren’t I?</a:t>
            </a:r>
            <a:r>
              <a:rPr lang="en-GB" sz="3200" u="sng" dirty="0"/>
              <a:t> </a:t>
            </a:r>
          </a:p>
          <a:p>
            <a:r>
              <a:rPr lang="en-GB" sz="3200" b="1" dirty="0">
                <a:solidFill>
                  <a:srgbClr val="00B050"/>
                </a:solidFill>
              </a:rPr>
              <a:t>Let’s → shall we</a:t>
            </a:r>
            <a:endParaRPr lang="en-GB" sz="3200" dirty="0">
              <a:solidFill>
                <a:srgbClr val="00B050"/>
              </a:solidFill>
            </a:endParaRPr>
          </a:p>
          <a:p>
            <a:pPr lvl="0"/>
            <a:r>
              <a:rPr lang="en-GB" sz="3200" dirty="0"/>
              <a:t>Let’s go outside, </a:t>
            </a:r>
            <a:r>
              <a:rPr lang="en-GB" sz="3200" b="1" u="sng" dirty="0"/>
              <a:t>shall we?</a:t>
            </a:r>
            <a:r>
              <a:rPr lang="en-GB" sz="3200" u="sng" dirty="0"/>
              <a:t> </a:t>
            </a:r>
          </a:p>
          <a:p>
            <a:r>
              <a:rPr lang="en-GB" sz="3200" b="1" dirty="0">
                <a:solidFill>
                  <a:srgbClr val="00B050"/>
                </a:solidFill>
              </a:rPr>
              <a:t>Imperative → will you</a:t>
            </a:r>
            <a:endParaRPr lang="en-GB" sz="3200" dirty="0">
              <a:solidFill>
                <a:srgbClr val="00B050"/>
              </a:solidFill>
            </a:endParaRPr>
          </a:p>
          <a:p>
            <a:pPr lvl="0"/>
            <a:r>
              <a:rPr lang="en-GB" sz="3200" dirty="0"/>
              <a:t>Open the door, </a:t>
            </a:r>
            <a:r>
              <a:rPr lang="en-GB" sz="3200" b="1" u="sng" dirty="0"/>
              <a:t>will you?</a:t>
            </a:r>
            <a:endParaRPr lang="en-GB" sz="3200" u="sng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49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D2E18D-7090-72B6-C9F5-A9E058C24629}"/>
              </a:ext>
            </a:extLst>
          </p:cNvPr>
          <p:cNvSpPr txBox="1"/>
          <p:nvPr/>
        </p:nvSpPr>
        <p:spPr>
          <a:xfrm>
            <a:off x="1006464" y="1119673"/>
            <a:ext cx="95091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More Examples</a:t>
            </a:r>
          </a:p>
          <a:p>
            <a:endParaRPr lang="en-GB" sz="3600" b="1" dirty="0">
              <a:solidFill>
                <a:srgbClr val="FF0000"/>
              </a:solidFill>
            </a:endParaRPr>
          </a:p>
          <a:p>
            <a:pPr lvl="0"/>
            <a:r>
              <a:rPr lang="en-GB" sz="3600" dirty="0"/>
              <a:t>1.Rahim is a good boy, </a:t>
            </a:r>
            <a:r>
              <a:rPr lang="en-GB" sz="3600" b="1" u="sng" dirty="0"/>
              <a:t>isn’t he?</a:t>
            </a:r>
            <a:r>
              <a:rPr lang="en-GB" sz="3600" u="sng" dirty="0"/>
              <a:t> </a:t>
            </a:r>
          </a:p>
          <a:p>
            <a:pPr lvl="0"/>
            <a:r>
              <a:rPr lang="en-GB" sz="3600" dirty="0"/>
              <a:t>2.You don’t like coffee, </a:t>
            </a:r>
            <a:r>
              <a:rPr lang="en-GB" sz="3600" b="1" u="sng" dirty="0"/>
              <a:t>do you?</a:t>
            </a:r>
            <a:r>
              <a:rPr lang="en-GB" sz="3600" u="sng" dirty="0"/>
              <a:t> </a:t>
            </a:r>
          </a:p>
          <a:p>
            <a:pPr lvl="0"/>
            <a:r>
              <a:rPr lang="en-GB" sz="3600" dirty="0"/>
              <a:t>3.They have finished eating, </a:t>
            </a:r>
            <a:r>
              <a:rPr lang="en-GB" sz="3600" b="1" u="sng" dirty="0"/>
              <a:t>haven’t they?</a:t>
            </a:r>
            <a:r>
              <a:rPr lang="en-GB" sz="3600" u="sng" dirty="0"/>
              <a:t> </a:t>
            </a:r>
          </a:p>
          <a:p>
            <a:pPr lvl="0"/>
            <a:r>
              <a:rPr lang="en-GB" sz="3600" dirty="0"/>
              <a:t>4.She didn’t come yesterday, </a:t>
            </a:r>
            <a:r>
              <a:rPr lang="en-GB" sz="3600" b="1" u="sng" dirty="0"/>
              <a:t>did she?</a:t>
            </a:r>
            <a:r>
              <a:rPr lang="en-GB" sz="3600" u="sng" dirty="0"/>
              <a:t> </a:t>
            </a:r>
          </a:p>
          <a:p>
            <a:pPr lvl="0"/>
            <a:r>
              <a:rPr lang="en-GB" sz="3600" dirty="0"/>
              <a:t>5.We should help them, </a:t>
            </a:r>
            <a:r>
              <a:rPr lang="en-GB" sz="3600" b="1" u="sng" dirty="0"/>
              <a:t>shouldn’t we?</a:t>
            </a:r>
            <a:endParaRPr lang="en-GB" sz="3600" u="sng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8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109</TotalTime>
  <Words>410</Words>
  <Application>Microsoft Office PowerPoint</Application>
  <PresentationFormat>Widescreen</PresentationFormat>
  <Paragraphs>72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MANIK SD</dc:creator>
  <cp:lastModifiedBy>MANIK SD</cp:lastModifiedBy>
  <cp:revision>16</cp:revision>
  <dcterms:created xsi:type="dcterms:W3CDTF">2026-06-27T17:13:06Z</dcterms:created>
  <dcterms:modified xsi:type="dcterms:W3CDTF">2026-08-13T17:34:16Z</dcterms:modified>
</cp:coreProperties>
</file>