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77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Source Serif 4 SemiBold" charset="0"/>
      <p:regular r:id="rId13"/>
    </p:embeddedFont>
    <p:embeddedFont>
      <p:font typeface="Perpetua" pitchFamily="18" charset="0"/>
      <p:regular r:id="rId14"/>
      <p:bold r:id="rId15"/>
      <p:italic r:id="rId16"/>
      <p:boldItalic r:id="rId17"/>
    </p:embeddedFont>
    <p:embeddedFont>
      <p:font typeface="Source Sans 3" charset="0"/>
      <p:regular r:id="rId18"/>
    </p:embeddedFont>
    <p:embeddedFont>
      <p:font typeface="Source Sans 3 Bold" charset="0"/>
      <p:regular r:id="rId19"/>
    </p:embeddedFont>
    <p:embeddedFont>
      <p:font typeface="Calibri" pitchFamily="34" charset="0"/>
      <p:regular r:id="rId20"/>
      <p:bold r:id="rId21"/>
      <p:italic r:id="rId22"/>
      <p:boldItalic r:id="rId23"/>
    </p:embeddedFont>
    <p:embeddedFont>
      <p:font typeface="Wingdings 2" pitchFamily="18" charset="2"/>
      <p:regular r:id="rId24"/>
    </p:embeddedFont>
    <p:embeddedFont>
      <p:font typeface="Franklin Gothic Book" pitchFamily="34" charset="0"/>
      <p:regular r:id="rId25"/>
      <p:italic r:id="rId2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-576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52317"/>
            <a:ext cx="9013372" cy="501915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2400300"/>
            <a:ext cx="6400800" cy="120015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sz="1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932" y="1086978"/>
            <a:ext cx="9021537" cy="114551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2" y="1047540"/>
            <a:ext cx="9021537" cy="90435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2" y="2232487"/>
            <a:ext cx="9021537" cy="82899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129448"/>
            <a:ext cx="8229600" cy="1102519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11680" cy="4388644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05980"/>
            <a:ext cx="5562600" cy="438864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085850"/>
            <a:ext cx="7772400" cy="3429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52317"/>
            <a:ext cx="9013372" cy="501915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714376"/>
            <a:ext cx="7772400" cy="1021556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910953"/>
            <a:ext cx="7772400" cy="1003697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4629150"/>
            <a:ext cx="4000500" cy="3429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69413" y="1782623"/>
            <a:ext cx="9013515" cy="6858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7" y="1756107"/>
            <a:ext cx="9013781" cy="3428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7" y="1851660"/>
            <a:ext cx="9014621" cy="3429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4656582"/>
            <a:ext cx="457200" cy="3429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085850"/>
            <a:ext cx="3749040" cy="3429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085850"/>
            <a:ext cx="3749040" cy="3429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04788"/>
            <a:ext cx="7772400" cy="85725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085850"/>
            <a:ext cx="3733800" cy="5715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085850"/>
            <a:ext cx="3733800" cy="5715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1685925"/>
            <a:ext cx="3733800" cy="291465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1685925"/>
            <a:ext cx="3733800" cy="291465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52316"/>
            <a:ext cx="9013372" cy="5020056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04788"/>
            <a:ext cx="7772400" cy="85725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200150"/>
            <a:ext cx="1905000" cy="337185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200150"/>
            <a:ext cx="5715000" cy="337185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675413"/>
            <a:ext cx="7315200" cy="391716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84369"/>
            <a:ext cx="7315200" cy="51435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4629150"/>
            <a:ext cx="3886200" cy="3429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4656582"/>
            <a:ext cx="457200" cy="3429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68307" y="3512666"/>
            <a:ext cx="9006840" cy="6858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9" y="3487856"/>
            <a:ext cx="9006639" cy="3428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1" y="3579919"/>
            <a:ext cx="9006637" cy="3660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9" y="50007"/>
            <a:ext cx="9001873" cy="3436144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52316"/>
            <a:ext cx="9013372" cy="5020056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05979"/>
            <a:ext cx="7772400" cy="85725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085850"/>
            <a:ext cx="7772400" cy="3429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4643437"/>
            <a:ext cx="2476500" cy="357188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564CF2E0-CCC4-4E1E-9902-C3C36AB3FDA4}" type="datetimeFigureOut">
              <a:rPr lang="en-US" smtClean="0"/>
              <a:pPr algn="r" eaLnBrk="1" latinLnBrk="0" hangingPunct="1"/>
              <a:t>8/13/2026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4629150"/>
            <a:ext cx="3962400" cy="3429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4657725"/>
            <a:ext cx="457200" cy="3429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1" latinLnBrk="0" hangingPunct="1"/>
            <a:fld id="{6F42FDE4-A7DD-41A7-A0A6-9B649FB43336}" type="slidenum">
              <a:rPr kumimoji="0" lang="en-US" smtClean="0"/>
              <a:pPr algn="ctr" eaLnBrk="1" latinLnBrk="0" hangingPunct="1"/>
              <a:t>‹#›</a:t>
            </a:fld>
            <a:endParaRPr kumimoji="0" lang="en-US" sz="14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-2.svg"/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2-2.svg"/><Relationship Id="rId5" Type="http://schemas.openxmlformats.org/officeDocument/2006/relationships/image" Target="../media/image-2-2.svg"/><Relationship Id="rId4" Type="http://schemas.openxmlformats.org/officeDocument/2006/relationships/image" Target="../media/image-2-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-5-3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5-3.svg"/><Relationship Id="rId5" Type="http://schemas.openxmlformats.org/officeDocument/2006/relationships/image" Target="../media/image-5-3.sv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-9-6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9-4.svg"/><Relationship Id="rId5" Type="http://schemas.openxmlformats.org/officeDocument/2006/relationships/image" Target="../media/image13.png"/><Relationship Id="rId4" Type="http://schemas.openxmlformats.org/officeDocument/2006/relationships/image" Target="../media/image-9-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2119833"/>
            <a:ext cx="4667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kern="0" spc="-55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পরমাণুর ধারণার বিকাশ ও গঠন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523577" y="2784202"/>
            <a:ext cx="5125045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kern="0" spc="-24" dirty="0" err="1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বিজ্ঞান</a:t>
            </a:r>
            <a:r>
              <a:rPr lang="en-US" sz="200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2000" kern="0" spc="-24" dirty="0" smtClean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 </a:t>
            </a:r>
            <a:r>
              <a:rPr lang="en-US" sz="200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অষ্টম </a:t>
            </a:r>
            <a:r>
              <a:rPr lang="en-US" sz="2000" kern="0" spc="-24" dirty="0" err="1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শ্রেণি</a:t>
            </a:r>
            <a:r>
              <a:rPr lang="en-US" sz="200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2000" kern="0" spc="-24" dirty="0" smtClean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 ৬ষ্ঠ </a:t>
            </a:r>
            <a:r>
              <a:rPr lang="en-US" sz="200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অধ্যায়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826851" y="603115"/>
            <a:ext cx="4043558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Hubot Sans Bold" charset="0"/>
              </a:rPr>
              <a:t>   </a:t>
            </a:r>
            <a:r>
              <a:rPr lang="en-US" dirty="0" err="1" smtClean="0">
                <a:latin typeface="Hubot Sans Bold" charset="0"/>
              </a:rPr>
              <a:t>মোছাঃ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নাসরিন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নাহার</a:t>
            </a:r>
            <a:endParaRPr lang="en-US" dirty="0" smtClean="0">
              <a:latin typeface="Hubot Sans Bold" charset="0"/>
            </a:endParaRPr>
          </a:p>
          <a:p>
            <a:r>
              <a:rPr lang="en-US" dirty="0" smtClean="0">
                <a:latin typeface="Hubot Sans Bold" charset="0"/>
              </a:rPr>
              <a:t>   </a:t>
            </a:r>
            <a:r>
              <a:rPr lang="en-US" dirty="0" err="1" smtClean="0">
                <a:latin typeface="Hubot Sans Bold" charset="0"/>
              </a:rPr>
              <a:t>সহকারী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শিক্ষক</a:t>
            </a:r>
            <a:r>
              <a:rPr lang="en-US" dirty="0" smtClean="0">
                <a:latin typeface="Hubot Sans Bold" charset="0"/>
              </a:rPr>
              <a:t>(ICT)</a:t>
            </a:r>
          </a:p>
          <a:p>
            <a:r>
              <a:rPr lang="en-US" dirty="0" smtClean="0">
                <a:latin typeface="Hubot Sans Bold" charset="0"/>
              </a:rPr>
              <a:t>   </a:t>
            </a:r>
            <a:r>
              <a:rPr lang="en-US" dirty="0" err="1" smtClean="0">
                <a:latin typeface="Hubot Sans Bold" charset="0"/>
              </a:rPr>
              <a:t>মকিমপুর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মাধ্যমিক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বিদ্যালয়</a:t>
            </a:r>
            <a:endParaRPr lang="en-US" dirty="0" smtClean="0">
              <a:latin typeface="Hubot Sans Bold" charset="0"/>
            </a:endParaRPr>
          </a:p>
          <a:p>
            <a:r>
              <a:rPr lang="en-US" dirty="0" smtClean="0">
                <a:latin typeface="Hubot Sans Bold" charset="0"/>
              </a:rPr>
              <a:t>   </a:t>
            </a:r>
            <a:r>
              <a:rPr lang="en-US" dirty="0" err="1" smtClean="0">
                <a:latin typeface="Hubot Sans Bold" charset="0"/>
              </a:rPr>
              <a:t>হরিণাকুন্ড,ঝিনাইদহ</a:t>
            </a:r>
            <a:r>
              <a:rPr lang="en-US" dirty="0" smtClean="0">
                <a:latin typeface="Hubot Sans Bold" charset="0"/>
              </a:rPr>
              <a:t>।</a:t>
            </a:r>
            <a:endParaRPr lang="en-US" dirty="0">
              <a:latin typeface="Hubot Sans Bold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3044757" y="503263"/>
            <a:ext cx="1254869" cy="4400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kern="0" spc="-55" dirty="0" err="1" smtClean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মূল্যায়ন</a:t>
            </a:r>
            <a:endParaRPr lang="en-US" sz="2750" dirty="0"/>
          </a:p>
        </p:txBody>
      </p:sp>
      <p:sp>
        <p:nvSpPr>
          <p:cNvPr id="5" name="Shape 3"/>
          <p:cNvSpPr/>
          <p:nvPr/>
        </p:nvSpPr>
        <p:spPr>
          <a:xfrm>
            <a:off x="523577" y="1607641"/>
            <a:ext cx="336575" cy="336575"/>
          </a:xfrm>
          <a:prstGeom prst="roundRect">
            <a:avLst>
              <a:gd name="adj" fmla="val 18670"/>
            </a:avLst>
          </a:prstGeom>
          <a:solidFill>
            <a:srgbClr val="F4D4F7"/>
          </a:solidFill>
          <a:ln w="4763">
            <a:solidFill>
              <a:srgbClr val="DABAD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86234" y="1643881"/>
            <a:ext cx="211187" cy="264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kern="0" spc="-33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1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1009724" y="1659062"/>
            <a:ext cx="7610698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Atomos শব্দের অর্থ কী?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523577" y="2243435"/>
            <a:ext cx="336575" cy="336575"/>
          </a:xfrm>
          <a:prstGeom prst="roundRect">
            <a:avLst>
              <a:gd name="adj" fmla="val 18670"/>
            </a:avLst>
          </a:prstGeom>
          <a:solidFill>
            <a:srgbClr val="F4D4F7"/>
          </a:solidFill>
          <a:ln w="4763">
            <a:solidFill>
              <a:srgbClr val="DABAD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86234" y="2279675"/>
            <a:ext cx="211187" cy="264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kern="0" spc="-33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2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1009724" y="2294855"/>
            <a:ext cx="7610698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ডাল্টনের দুটি মতবাদ লেখ।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523577" y="2879229"/>
            <a:ext cx="336575" cy="336575"/>
          </a:xfrm>
          <a:prstGeom prst="roundRect">
            <a:avLst>
              <a:gd name="adj" fmla="val 18670"/>
            </a:avLst>
          </a:prstGeom>
          <a:solidFill>
            <a:srgbClr val="F4D4F7"/>
          </a:solidFill>
          <a:ln w="4763">
            <a:solidFill>
              <a:srgbClr val="DABA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86234" y="2915469"/>
            <a:ext cx="211187" cy="264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kern="0" spc="-33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3</a:t>
            </a:r>
            <a:endParaRPr lang="en-US" sz="1650" dirty="0"/>
          </a:p>
        </p:txBody>
      </p:sp>
      <p:sp>
        <p:nvSpPr>
          <p:cNvPr id="13" name="Text 11"/>
          <p:cNvSpPr/>
          <p:nvPr/>
        </p:nvSpPr>
        <p:spPr>
          <a:xfrm>
            <a:off x="1009724" y="2930649"/>
            <a:ext cx="7610698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ইলেকট্রন কে আবিষ্কার করেন?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523577" y="3515023"/>
            <a:ext cx="336575" cy="336575"/>
          </a:xfrm>
          <a:prstGeom prst="roundRect">
            <a:avLst>
              <a:gd name="adj" fmla="val 18670"/>
            </a:avLst>
          </a:prstGeom>
          <a:solidFill>
            <a:srgbClr val="F4D4F7"/>
          </a:solidFill>
          <a:ln w="4763">
            <a:solidFill>
              <a:srgbClr val="DABADD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86234" y="3551262"/>
            <a:ext cx="211187" cy="264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kern="0" spc="-33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4</a:t>
            </a:r>
            <a:endParaRPr lang="en-US" sz="1650" dirty="0"/>
          </a:p>
        </p:txBody>
      </p:sp>
      <p:sp>
        <p:nvSpPr>
          <p:cNvPr id="16" name="Text 14"/>
          <p:cNvSpPr/>
          <p:nvPr/>
        </p:nvSpPr>
        <p:spPr>
          <a:xfrm>
            <a:off x="1009724" y="3566443"/>
            <a:ext cx="7610698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নিউক্লিয়াস কে আবিষ্কার করেন?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523577" y="4150816"/>
            <a:ext cx="336575" cy="336575"/>
          </a:xfrm>
          <a:prstGeom prst="roundRect">
            <a:avLst>
              <a:gd name="adj" fmla="val 18670"/>
            </a:avLst>
          </a:prstGeom>
          <a:solidFill>
            <a:srgbClr val="F4D4F7"/>
          </a:solidFill>
          <a:ln w="4763">
            <a:solidFill>
              <a:srgbClr val="DABAD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86234" y="4187056"/>
            <a:ext cx="211187" cy="264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kern="0" spc="-33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5</a:t>
            </a:r>
            <a:endParaRPr lang="en-US" sz="1650" dirty="0"/>
          </a:p>
        </p:txBody>
      </p:sp>
      <p:sp>
        <p:nvSpPr>
          <p:cNvPr id="19" name="Text 17"/>
          <p:cNvSpPr/>
          <p:nvPr/>
        </p:nvSpPr>
        <p:spPr>
          <a:xfrm>
            <a:off x="1009724" y="4202237"/>
            <a:ext cx="7610698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বোরের মডেলের প্রধান বৈশিষ্ট্য কী?</a:t>
            </a:r>
            <a:endParaRPr lang="en-US" sz="1350" dirty="0"/>
          </a:p>
        </p:txBody>
      </p:sp>
      <p:pic>
        <p:nvPicPr>
          <p:cNvPr id="20" name="Picture 19" descr="ুুুুুুুুু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8145" y="1108952"/>
            <a:ext cx="5117927" cy="372569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686023"/>
            <a:ext cx="620688" cy="227335"/>
          </a:xfrm>
          <a:prstGeom prst="roundRect">
            <a:avLst>
              <a:gd name="adj" fmla="val 22113"/>
            </a:avLst>
          </a:prstGeom>
          <a:solidFill>
            <a:srgbClr val="F4D4F7"/>
          </a:solidFill>
          <a:ln/>
        </p:spPr>
      </p:sp>
      <p:sp>
        <p:nvSpPr>
          <p:cNvPr id="3" name="Text 1"/>
          <p:cNvSpPr/>
          <p:nvPr/>
        </p:nvSpPr>
        <p:spPr>
          <a:xfrm>
            <a:off x="613321" y="730895"/>
            <a:ext cx="898401" cy="137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0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শিখনফল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23577" y="973187"/>
            <a:ext cx="8096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kern="0" spc="-55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এই পাঠ শেষে যা জানবে</a:t>
            </a:r>
            <a:endParaRPr lang="en-US" sz="2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577" y="1637556"/>
            <a:ext cx="3973637" cy="133513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398216" y="1738387"/>
            <a:ext cx="224358" cy="28046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1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692200" y="2254969"/>
            <a:ext cx="3636392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ইতিহাস ব্যাখ্যা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692200" y="2564681"/>
            <a:ext cx="3636392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পরমাণুর ধারণার ইতিহাস বিস্তারিত বর্ণনা করতে পারবে</a:t>
            </a:r>
            <a:endParaRPr lang="en-US" sz="11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46786" y="1637556"/>
            <a:ext cx="3973637" cy="1335137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521425" y="1738387"/>
            <a:ext cx="224358" cy="28046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2</a:t>
            </a:r>
            <a:endParaRPr lang="en-US" sz="1750" dirty="0"/>
          </a:p>
        </p:txBody>
      </p:sp>
      <p:sp>
        <p:nvSpPr>
          <p:cNvPr id="11" name="Text 7"/>
          <p:cNvSpPr/>
          <p:nvPr/>
        </p:nvSpPr>
        <p:spPr>
          <a:xfrm>
            <a:off x="4815408" y="2254969"/>
            <a:ext cx="3636392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বৈজ্ঞানিক অবদান</a:t>
            </a:r>
            <a:endParaRPr lang="en-US" sz="1350" dirty="0"/>
          </a:p>
        </p:txBody>
      </p:sp>
      <p:sp>
        <p:nvSpPr>
          <p:cNvPr id="12" name="Text 8"/>
          <p:cNvSpPr/>
          <p:nvPr/>
        </p:nvSpPr>
        <p:spPr>
          <a:xfrm>
            <a:off x="4815408" y="2564681"/>
            <a:ext cx="3636392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বিভিন্ন বিজ্ঞানীর অবদান চিহ্নিত ও ব্যাখ্যা করতে পারবে</a:t>
            </a:r>
            <a:endParaRPr lang="en-US" sz="115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3122265"/>
            <a:ext cx="3973637" cy="1335137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2398216" y="3223096"/>
            <a:ext cx="224358" cy="28046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3</a:t>
            </a:r>
            <a:endParaRPr lang="en-US" sz="1750" dirty="0"/>
          </a:p>
        </p:txBody>
      </p:sp>
      <p:sp>
        <p:nvSpPr>
          <p:cNvPr id="15" name="Text 10"/>
          <p:cNvSpPr/>
          <p:nvPr/>
        </p:nvSpPr>
        <p:spPr>
          <a:xfrm>
            <a:off x="692200" y="3739679"/>
            <a:ext cx="3636392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পরমাণুর গঠন</a:t>
            </a:r>
            <a:endParaRPr lang="en-US" sz="1350" dirty="0"/>
          </a:p>
        </p:txBody>
      </p:sp>
      <p:sp>
        <p:nvSpPr>
          <p:cNvPr id="16" name="Text 11"/>
          <p:cNvSpPr/>
          <p:nvPr/>
        </p:nvSpPr>
        <p:spPr>
          <a:xfrm>
            <a:off x="692200" y="4049390"/>
            <a:ext cx="3636392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পরমাণুর অভ্যন্তরীণ গঠন ও উপাদানগুলো বিশ্লেষণ করতে পারবে</a:t>
            </a:r>
            <a:endParaRPr lang="en-US" sz="1150" dirty="0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46786" y="3122265"/>
            <a:ext cx="3973637" cy="1335137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6521425" y="3223096"/>
            <a:ext cx="224358" cy="28046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4</a:t>
            </a:r>
            <a:endParaRPr lang="en-US" sz="1750" dirty="0"/>
          </a:p>
        </p:txBody>
      </p:sp>
      <p:sp>
        <p:nvSpPr>
          <p:cNvPr id="19" name="Text 13"/>
          <p:cNvSpPr/>
          <p:nvPr/>
        </p:nvSpPr>
        <p:spPr>
          <a:xfrm>
            <a:off x="4815408" y="3739679"/>
            <a:ext cx="3636392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মৌলিক কণা</a:t>
            </a:r>
            <a:endParaRPr lang="en-US" sz="1350" dirty="0"/>
          </a:p>
        </p:txBody>
      </p:sp>
      <p:sp>
        <p:nvSpPr>
          <p:cNvPr id="20" name="Text 14"/>
          <p:cNvSpPr/>
          <p:nvPr/>
        </p:nvSpPr>
        <p:spPr>
          <a:xfrm>
            <a:off x="4815408" y="4049390"/>
            <a:ext cx="3636392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প্রোটন, নিউট্রন ও ইলেকট্রনের অবস্থান ও বৈশিষ্ট্য বলতে পারবে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23577" y="1163389"/>
            <a:ext cx="826963" cy="227335"/>
          </a:xfrm>
          <a:prstGeom prst="roundRect">
            <a:avLst>
              <a:gd name="adj" fmla="val 22113"/>
            </a:avLst>
          </a:prstGeom>
          <a:noFill/>
          <a:ln w="4763">
            <a:solidFill>
              <a:srgbClr val="D75BE2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13321" y="1208261"/>
            <a:ext cx="1104677" cy="137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00" kern="0" spc="-24" dirty="0">
                <a:solidFill>
                  <a:srgbClr val="D75BE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পূর্বজ্ঞান যাচাই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523577" y="1450553"/>
            <a:ext cx="4667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kern="0" spc="-55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আগে থেকে কী জানো?</a:t>
            </a:r>
            <a:endParaRPr lang="en-US" sz="2750" dirty="0"/>
          </a:p>
        </p:txBody>
      </p:sp>
      <p:sp>
        <p:nvSpPr>
          <p:cNvPr id="6" name="Shape 3"/>
          <p:cNvSpPr/>
          <p:nvPr/>
        </p:nvSpPr>
        <p:spPr>
          <a:xfrm>
            <a:off x="523577" y="2114922"/>
            <a:ext cx="2259137" cy="857771"/>
          </a:xfrm>
          <a:prstGeom prst="roundRect">
            <a:avLst>
              <a:gd name="adj" fmla="val 7326"/>
            </a:avLst>
          </a:prstGeom>
          <a:solidFill>
            <a:srgbClr val="F4D4F7"/>
          </a:solidFill>
          <a:ln w="4763">
            <a:solidFill>
              <a:srgbClr val="DABADD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77912" y="2269257"/>
            <a:ext cx="1950467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প্রশ্ন ১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677912" y="2578968"/>
            <a:ext cx="1950467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পদার্থ কী দিয়ে গঠিত?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2932286" y="2114922"/>
            <a:ext cx="2259137" cy="857771"/>
          </a:xfrm>
          <a:prstGeom prst="roundRect">
            <a:avLst>
              <a:gd name="adj" fmla="val 7326"/>
            </a:avLst>
          </a:prstGeom>
          <a:solidFill>
            <a:srgbClr val="F4D4F7"/>
          </a:solidFill>
          <a:ln w="4763">
            <a:solidFill>
              <a:srgbClr val="DABADD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086621" y="2269257"/>
            <a:ext cx="1950467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প্রশ্ন ২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3086621" y="2578968"/>
            <a:ext cx="1950467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পরমাণু বলতে কী বোঝ?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523577" y="3122265"/>
            <a:ext cx="4667845" cy="857771"/>
          </a:xfrm>
          <a:prstGeom prst="roundRect">
            <a:avLst>
              <a:gd name="adj" fmla="val 7326"/>
            </a:avLst>
          </a:prstGeom>
          <a:solidFill>
            <a:srgbClr val="F4D4F7"/>
          </a:solidFill>
          <a:ln w="4763">
            <a:solidFill>
              <a:srgbClr val="DABADD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77912" y="3276600"/>
            <a:ext cx="435917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প্রশ্ন ৩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677912" y="3586311"/>
            <a:ext cx="4359176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পরমাণুর নাম কে প্রথম দেন?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472753"/>
            <a:ext cx="838200" cy="227335"/>
          </a:xfrm>
          <a:prstGeom prst="roundRect">
            <a:avLst>
              <a:gd name="adj" fmla="val 22113"/>
            </a:avLst>
          </a:prstGeom>
          <a:solidFill>
            <a:srgbClr val="F4D4F7"/>
          </a:solidFill>
          <a:ln/>
        </p:spPr>
      </p:sp>
      <p:sp>
        <p:nvSpPr>
          <p:cNvPr id="3" name="Text 1"/>
          <p:cNvSpPr/>
          <p:nvPr/>
        </p:nvSpPr>
        <p:spPr>
          <a:xfrm>
            <a:off x="613321" y="517624"/>
            <a:ext cx="1115913" cy="137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0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খ্রিস্টপূর্ব ~৪০০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23577" y="759916"/>
            <a:ext cx="8096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kern="0" spc="-55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ডেমোক্রিটাস ও Atomos ধারণা</a:t>
            </a:r>
            <a:endParaRPr lang="en-US" sz="2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77" y="1592535"/>
            <a:ext cx="5135166" cy="290988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028432" y="1759372"/>
            <a:ext cx="2596679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kern="0" spc="-28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Atomos — অবিভাজ্য কণা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6028432" y="2128912"/>
            <a:ext cx="2596679" cy="11969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গ্রিক দার্শনিক ডেমোক্রিটাস প্রথম ধারণা দেন যে সমস্ত পদার্থ অত্যন্ত ক্ষুদ্র ও </a:t>
            </a:r>
            <a:r>
              <a:rPr lang="en-US" sz="1150" b="1" kern="0" spc="-24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অবিভাজ্য কণা</a:t>
            </a: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দিয়ে গঠিত। তিনি এই কণার নাম দেন </a:t>
            </a:r>
            <a:r>
              <a:rPr lang="en-US" sz="1150" b="1" kern="0" spc="-24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"Atomos"</a:t>
            </a: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যার অর্থ "যা আর ভাগ করা যায় না।"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6028432" y="3494112"/>
            <a:ext cx="2596679" cy="822722"/>
          </a:xfrm>
          <a:prstGeom prst="roundRect">
            <a:avLst>
              <a:gd name="adj" fmla="val 7638"/>
            </a:avLst>
          </a:prstGeom>
          <a:solidFill>
            <a:srgbClr val="F4D4F7"/>
          </a:solidFill>
          <a:ln/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8004" y="3712071"/>
            <a:ext cx="187003" cy="14957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514579" y="3666083"/>
            <a:ext cx="1960959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kern="0" spc="-24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এটি ছিল পরমাণু তত্ত্বের প্রাচীনতম ধারণা — আধুনিক বিজ্ঞানের ভিত্তি!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042320" y="1017983"/>
            <a:ext cx="1551083" cy="242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Font typeface="Arial" pitchFamily="34" charset="0"/>
              <a:buChar char="•"/>
            </a:pPr>
            <a:r>
              <a:rPr lang="en-US" sz="200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জন ডাল্টন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3952577" y="1480282"/>
            <a:ext cx="4667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kern="0" spc="-55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ডাল্টনের পরমাণু তত্ত্ব</a:t>
            </a:r>
            <a:endParaRPr lang="en-US" sz="2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08686" y="1929296"/>
            <a:ext cx="224358" cy="22435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438724" y="1924645"/>
            <a:ext cx="4181698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সব পদার্থ পরমাণু দিয়ে গঠিত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4438724" y="2234357"/>
            <a:ext cx="4181698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প্রতিটি মৌল ক্ষুদ্র অবিভাজ্য কণা — পরমাণু — দিয়ে তৈরি</a:t>
            </a:r>
            <a:endParaRPr lang="en-US" sz="11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08686" y="2777617"/>
            <a:ext cx="224358" cy="22435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438724" y="2772966"/>
            <a:ext cx="4181698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একই মৌলের পরমাণু অভিন্ন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4438724" y="3082677"/>
            <a:ext cx="4181698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একই মৌলের সব পরমাণু ভর ও ধর্মে একই রকম</a:t>
            </a:r>
            <a:endParaRPr lang="en-US" sz="11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08686" y="3625937"/>
            <a:ext cx="224358" cy="22435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438724" y="3621286"/>
            <a:ext cx="4181698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রাসায়নিক বিক্রিয়ায় সংরক্ষণ</a:t>
            </a:r>
            <a:endParaRPr lang="en-US" sz="1350" dirty="0"/>
          </a:p>
        </p:txBody>
      </p:sp>
      <p:sp>
        <p:nvSpPr>
          <p:cNvPr id="14" name="Text 8"/>
          <p:cNvSpPr/>
          <p:nvPr/>
        </p:nvSpPr>
        <p:spPr>
          <a:xfrm>
            <a:off x="4438724" y="3930997"/>
            <a:ext cx="4181698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রাসায়নিক বিক্রিয়ায় পরমাণু সৃষ্টি বা ধ্বংস হয় না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68449" y="243191"/>
            <a:ext cx="1591091" cy="2817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600" kern="0" spc="-1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থমসন | রাদারফোর্ড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 rot="10800000" flipV="1">
            <a:off x="432346" y="744958"/>
            <a:ext cx="3701910" cy="2230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kern="0" spc="-28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প্লামন পুডিং ও নিউক্লিয়ার মডেল</a:t>
            </a:r>
            <a:endParaRPr lang="en-US" sz="20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77" y="1778558"/>
            <a:ext cx="7676797" cy="303662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546690" y="213705"/>
            <a:ext cx="2653684" cy="311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kern="0" spc="-14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থমসন — Plum Pudding Model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693336" y="524989"/>
            <a:ext cx="5729928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kern="0" spc="-1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ইলেকট্রন আবিষ্কার করেন। ধনাত্মক গোলকের মধ্যে ঋণাত্মক ইলেকট্রন ছড়িয়ে আছে — যেমন পুডিংয়ে কিসমিস।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5259776" y="857994"/>
            <a:ext cx="3269414" cy="1099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kern="0" spc="-14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রাদারফোর্ড — Nuclear Model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693336" y="1175657"/>
            <a:ext cx="4743207" cy="3516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kern="0" spc="-1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কেন্দ্রে ঘন </a:t>
            </a:r>
            <a:r>
              <a:rPr lang="en-US" sz="1400" b="1" kern="0" spc="-12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নিউক্লিয়াস</a:t>
            </a:r>
            <a:r>
              <a:rPr lang="en-US" sz="1400" kern="0" spc="-1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থাকে যেখানে প্রোটন থাকে। ইলেকট্রন নিউক্লিয়াসের চারদিকে ঘোরে।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23577" y="1163389"/>
            <a:ext cx="689893" cy="227335"/>
          </a:xfrm>
          <a:prstGeom prst="roundRect">
            <a:avLst>
              <a:gd name="adj" fmla="val 22113"/>
            </a:avLst>
          </a:prstGeom>
          <a:solidFill>
            <a:srgbClr val="F4D4F7"/>
          </a:solidFill>
          <a:ln/>
        </p:spPr>
      </p:sp>
      <p:sp>
        <p:nvSpPr>
          <p:cNvPr id="4" name="Text 1"/>
          <p:cNvSpPr/>
          <p:nvPr/>
        </p:nvSpPr>
        <p:spPr>
          <a:xfrm>
            <a:off x="613321" y="1208261"/>
            <a:ext cx="967606" cy="137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0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বোর মডেল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523577" y="1450553"/>
            <a:ext cx="4667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kern="0" spc="-55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বোরের পরমাণু মডেল</a:t>
            </a:r>
            <a:endParaRPr lang="en-US" sz="2750" dirty="0"/>
          </a:p>
        </p:txBody>
      </p:sp>
      <p:sp>
        <p:nvSpPr>
          <p:cNvPr id="6" name="Shape 3"/>
          <p:cNvSpPr/>
          <p:nvPr/>
        </p:nvSpPr>
        <p:spPr>
          <a:xfrm>
            <a:off x="523577" y="2114922"/>
            <a:ext cx="4667845" cy="857771"/>
          </a:xfrm>
          <a:prstGeom prst="roundRect">
            <a:avLst>
              <a:gd name="adj" fmla="val 7326"/>
            </a:avLst>
          </a:prstGeom>
          <a:solidFill>
            <a:srgbClr val="F4D4F7"/>
          </a:solidFill>
          <a:ln w="4763">
            <a:solidFill>
              <a:srgbClr val="DABADD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77912" y="2269257"/>
            <a:ext cx="435917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নির্দিষ্ট শক্তিস্তর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677912" y="2578968"/>
            <a:ext cx="4359176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ইলেকট্রন কেবল নির্দিষ্ট শক্তিস্তরে বা কক্ষপথে ঘুরতে পারে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523577" y="3122265"/>
            <a:ext cx="4667845" cy="857771"/>
          </a:xfrm>
          <a:prstGeom prst="roundRect">
            <a:avLst>
              <a:gd name="adj" fmla="val 7326"/>
            </a:avLst>
          </a:prstGeom>
          <a:solidFill>
            <a:srgbClr val="F4D4F7"/>
          </a:solidFill>
          <a:ln w="4763">
            <a:solidFill>
              <a:srgbClr val="DABADD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77912" y="3276600"/>
            <a:ext cx="435917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শক্তি গ্রহণ ও ত্যাগ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677912" y="3586311"/>
            <a:ext cx="4359176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শক্তিস্তর পরিবর্তনের সময় ইলেকট্রন শক্তি গ্রহণ বা ত্যাগ করে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67110"/>
            <a:ext cx="8096845" cy="4124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50" kern="0" spc="-52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পরমাণুর গঠন — তিনটি মৌলিক কণা</a:t>
            </a:r>
            <a:endParaRPr lang="en-US" sz="25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77" y="1419299"/>
            <a:ext cx="5143128" cy="2914427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013624" y="1324645"/>
            <a:ext cx="2611487" cy="2214488"/>
          </a:xfrm>
          <a:prstGeom prst="roundRect">
            <a:avLst>
              <a:gd name="adj" fmla="val 2660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013624" y="1716435"/>
            <a:ext cx="2611487" cy="8766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6013624" y="2323207"/>
            <a:ext cx="2611487" cy="8766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4"/>
          <p:cNvSpPr/>
          <p:nvPr/>
        </p:nvSpPr>
        <p:spPr>
          <a:xfrm>
            <a:off x="6013624" y="2929979"/>
            <a:ext cx="2611487" cy="8766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5"/>
          <p:cNvSpPr/>
          <p:nvPr/>
        </p:nvSpPr>
        <p:spPr>
          <a:xfrm>
            <a:off x="6903169" y="1324645"/>
            <a:ext cx="8766" cy="2214488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6"/>
          <p:cNvSpPr/>
          <p:nvPr/>
        </p:nvSpPr>
        <p:spPr>
          <a:xfrm>
            <a:off x="7761759" y="1324645"/>
            <a:ext cx="8766" cy="2214488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6158731" y="1413049"/>
            <a:ext cx="1059061" cy="217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100" b="1" kern="0" spc="-22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কণা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7045747" y="1413049"/>
            <a:ext cx="1030635" cy="217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100" b="1" kern="0" spc="-22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চার্জ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7904336" y="1413049"/>
            <a:ext cx="1033016" cy="217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100" b="1" kern="0" spc="-22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অবস্থান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6158731" y="1802457"/>
            <a:ext cx="1059061" cy="217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100" kern="0" spc="-2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প্রোটন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7045747" y="1802457"/>
            <a:ext cx="573435" cy="4347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100" kern="0" spc="-2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+ (ধনাত্মক)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7904336" y="1802457"/>
            <a:ext cx="575816" cy="4347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100" kern="0" spc="-2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নিউক্লিয়াস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6158731" y="2409230"/>
            <a:ext cx="1059061" cy="217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100" kern="0" spc="-2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নিউট্রন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7045747" y="2409230"/>
            <a:ext cx="573435" cy="4347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100" kern="0" spc="-2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০ (নিরপেক্ষ)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7904336" y="2409230"/>
            <a:ext cx="575816" cy="4347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100" kern="0" spc="-2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নিউক্লিয়াস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6158731" y="3016002"/>
            <a:ext cx="1059061" cy="217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100" kern="0" spc="-2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ইলেকট্রন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7045747" y="3016002"/>
            <a:ext cx="573435" cy="4347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100" kern="0" spc="-2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– (ঋণাত্মক)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7904336" y="3016002"/>
            <a:ext cx="575816" cy="4347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100" kern="0" spc="-2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নিউক্লিয়াসের বাইরে</a:t>
            </a:r>
            <a:endParaRPr lang="en-US" sz="1100" dirty="0"/>
          </a:p>
        </p:txBody>
      </p:sp>
      <p:sp>
        <p:nvSpPr>
          <p:cNvPr id="24" name="Text 20"/>
          <p:cNvSpPr/>
          <p:nvPr/>
        </p:nvSpPr>
        <p:spPr>
          <a:xfrm>
            <a:off x="6013624" y="4027363"/>
            <a:ext cx="2799635" cy="588095"/>
          </a:xfrm>
          <a:prstGeom prst="rect">
            <a:avLst/>
          </a:prstGeom>
          <a:solidFill>
            <a:schemeClr val="bg1"/>
          </a:solidFill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400" kern="0" spc="-22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নিউক্লিয়াসে প্রোটন ও নিউট্রন থাকে; ইলেকট্রন বাইরের শক্তিস্তরে ঘোরে।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506611"/>
            <a:ext cx="861789" cy="227335"/>
          </a:xfrm>
          <a:prstGeom prst="roundRect">
            <a:avLst>
              <a:gd name="adj" fmla="val 22113"/>
            </a:avLst>
          </a:prstGeom>
          <a:solidFill>
            <a:srgbClr val="F4D4F7"/>
          </a:solidFill>
          <a:ln/>
        </p:spPr>
      </p:sp>
      <p:sp>
        <p:nvSpPr>
          <p:cNvPr id="3" name="Text 1"/>
          <p:cNvSpPr/>
          <p:nvPr/>
        </p:nvSpPr>
        <p:spPr>
          <a:xfrm>
            <a:off x="613321" y="551483"/>
            <a:ext cx="1139503" cy="137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0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দৈনন্দিন জীবন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23577" y="793775"/>
            <a:ext cx="8096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kern="0" spc="-55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পরমাণুর গুরুত্ব ও বিজ্ঞানীদের অবদান</a:t>
            </a:r>
            <a:endParaRPr lang="en-US" sz="2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577" y="1458144"/>
            <a:ext cx="299219" cy="29921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09799" y="1509564"/>
            <a:ext cx="2088059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সব পদার্থ পরমাণু দিয়ে গঠিত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009799" y="1819275"/>
            <a:ext cx="2088059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পানি, লোহা, মোবাইল — সবকিছু পরমাণুর সমষ্টি</a:t>
            </a:r>
            <a:endParaRPr lang="en-US" sz="11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84860" y="1458144"/>
            <a:ext cx="299219" cy="29921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771081" y="1509564"/>
            <a:ext cx="2088059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চিকিৎসা ও প্রযুক্তি</a:t>
            </a:r>
            <a:endParaRPr lang="en-US" sz="1350" dirty="0"/>
          </a:p>
        </p:txBody>
      </p:sp>
      <p:sp>
        <p:nvSpPr>
          <p:cNvPr id="10" name="Text 6"/>
          <p:cNvSpPr/>
          <p:nvPr/>
        </p:nvSpPr>
        <p:spPr>
          <a:xfrm>
            <a:off x="3771081" y="1819275"/>
            <a:ext cx="2088059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ঔষধ, এক্স-রে, নিউক্লিয়ার প্রযুক্তিতে পরমাণু জ্ঞান অপরিহার্য</a:t>
            </a:r>
            <a:endParaRPr lang="en-US" sz="115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46143" y="1458144"/>
            <a:ext cx="299219" cy="299219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532364" y="1509564"/>
            <a:ext cx="2088059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নতুন পদার্থ তৈরি</a:t>
            </a:r>
            <a:endParaRPr lang="en-US" sz="1350" dirty="0"/>
          </a:p>
        </p:txBody>
      </p:sp>
      <p:sp>
        <p:nvSpPr>
          <p:cNvPr id="13" name="Text 8"/>
          <p:cNvSpPr/>
          <p:nvPr/>
        </p:nvSpPr>
        <p:spPr>
          <a:xfrm>
            <a:off x="6532364" y="1819275"/>
            <a:ext cx="2088059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নতুন উপাদান ও যৌগ তৈরিতে পরমাণু গঠন জ্ঞান গুরুত্বপূর্ণ</a:t>
            </a:r>
            <a:endParaRPr lang="en-US" sz="1150" dirty="0"/>
          </a:p>
        </p:txBody>
      </p:sp>
      <p:sp>
        <p:nvSpPr>
          <p:cNvPr id="14" name="Shape 9"/>
          <p:cNvSpPr/>
          <p:nvPr/>
        </p:nvSpPr>
        <p:spPr>
          <a:xfrm>
            <a:off x="523577" y="2466305"/>
            <a:ext cx="8096845" cy="2170584"/>
          </a:xfrm>
          <a:prstGeom prst="roundRect">
            <a:avLst>
              <a:gd name="adj" fmla="val 2895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15" name="Shape 10"/>
          <p:cNvSpPr/>
          <p:nvPr/>
        </p:nvSpPr>
        <p:spPr>
          <a:xfrm>
            <a:off x="523577" y="2901851"/>
            <a:ext cx="8096845" cy="9351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6" name="Shape 11"/>
          <p:cNvSpPr/>
          <p:nvPr/>
        </p:nvSpPr>
        <p:spPr>
          <a:xfrm>
            <a:off x="523577" y="3335015"/>
            <a:ext cx="8096845" cy="9351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7" name="Shape 12"/>
          <p:cNvSpPr/>
          <p:nvPr/>
        </p:nvSpPr>
        <p:spPr>
          <a:xfrm>
            <a:off x="523577" y="3768179"/>
            <a:ext cx="8096845" cy="9351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8" name="Shape 13"/>
          <p:cNvSpPr/>
          <p:nvPr/>
        </p:nvSpPr>
        <p:spPr>
          <a:xfrm>
            <a:off x="523577" y="4201344"/>
            <a:ext cx="8096845" cy="9351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9" name="Text 14"/>
          <p:cNvSpPr/>
          <p:nvPr/>
        </p:nvSpPr>
        <p:spPr>
          <a:xfrm>
            <a:off x="677912" y="2565574"/>
            <a:ext cx="3392984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b="1" kern="0" spc="-24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ডেমোক্রিটাস</a:t>
            </a:r>
            <a:endParaRPr lang="en-US" sz="1150" dirty="0"/>
          </a:p>
        </p:txBody>
      </p:sp>
      <p:sp>
        <p:nvSpPr>
          <p:cNvPr id="20" name="Text 15"/>
          <p:cNvSpPr/>
          <p:nvPr/>
        </p:nvSpPr>
        <p:spPr>
          <a:xfrm>
            <a:off x="3912840" y="2565574"/>
            <a:ext cx="5010448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Atomos ধারণা</a:t>
            </a:r>
            <a:endParaRPr lang="en-US" sz="1150" dirty="0"/>
          </a:p>
        </p:txBody>
      </p:sp>
      <p:sp>
        <p:nvSpPr>
          <p:cNvPr id="21" name="Text 16"/>
          <p:cNvSpPr/>
          <p:nvPr/>
        </p:nvSpPr>
        <p:spPr>
          <a:xfrm>
            <a:off x="677912" y="2998738"/>
            <a:ext cx="3392984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b="1" kern="0" spc="-24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ডাল্টন</a:t>
            </a:r>
            <a:endParaRPr lang="en-US" sz="1150" dirty="0"/>
          </a:p>
        </p:txBody>
      </p:sp>
      <p:sp>
        <p:nvSpPr>
          <p:cNvPr id="22" name="Text 17"/>
          <p:cNvSpPr/>
          <p:nvPr/>
        </p:nvSpPr>
        <p:spPr>
          <a:xfrm>
            <a:off x="3912840" y="2998738"/>
            <a:ext cx="5010448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পরমাণু তত্ত্ব</a:t>
            </a:r>
            <a:endParaRPr lang="en-US" sz="1150" dirty="0"/>
          </a:p>
        </p:txBody>
      </p:sp>
      <p:sp>
        <p:nvSpPr>
          <p:cNvPr id="23" name="Text 18"/>
          <p:cNvSpPr/>
          <p:nvPr/>
        </p:nvSpPr>
        <p:spPr>
          <a:xfrm>
            <a:off x="677912" y="3431902"/>
            <a:ext cx="3392984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b="1" kern="0" spc="-24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থমসন</a:t>
            </a:r>
            <a:endParaRPr lang="en-US" sz="1150" dirty="0"/>
          </a:p>
        </p:txBody>
      </p:sp>
      <p:sp>
        <p:nvSpPr>
          <p:cNvPr id="24" name="Text 19"/>
          <p:cNvSpPr/>
          <p:nvPr/>
        </p:nvSpPr>
        <p:spPr>
          <a:xfrm>
            <a:off x="3912840" y="3431902"/>
            <a:ext cx="5010448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ইলেকট্রন আবিষ্কার</a:t>
            </a:r>
            <a:endParaRPr lang="en-US" sz="1150" dirty="0"/>
          </a:p>
        </p:txBody>
      </p:sp>
      <p:sp>
        <p:nvSpPr>
          <p:cNvPr id="25" name="Text 20"/>
          <p:cNvSpPr/>
          <p:nvPr/>
        </p:nvSpPr>
        <p:spPr>
          <a:xfrm>
            <a:off x="677912" y="3865066"/>
            <a:ext cx="3392984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b="1" kern="0" spc="-24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রাদারফোর্ড</a:t>
            </a:r>
            <a:endParaRPr lang="en-US" sz="1150" dirty="0"/>
          </a:p>
        </p:txBody>
      </p:sp>
      <p:sp>
        <p:nvSpPr>
          <p:cNvPr id="26" name="Text 21"/>
          <p:cNvSpPr/>
          <p:nvPr/>
        </p:nvSpPr>
        <p:spPr>
          <a:xfrm>
            <a:off x="3912840" y="3865066"/>
            <a:ext cx="5010448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নিউক্লিয়াস আবিষ্কার</a:t>
            </a:r>
            <a:endParaRPr lang="en-US" sz="1150" dirty="0"/>
          </a:p>
        </p:txBody>
      </p:sp>
      <p:sp>
        <p:nvSpPr>
          <p:cNvPr id="27" name="Text 22"/>
          <p:cNvSpPr/>
          <p:nvPr/>
        </p:nvSpPr>
        <p:spPr>
          <a:xfrm>
            <a:off x="677912" y="4298231"/>
            <a:ext cx="3392984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b="1" kern="0" spc="-24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বোর</a:t>
            </a:r>
            <a:endParaRPr lang="en-US" sz="1150" dirty="0"/>
          </a:p>
        </p:txBody>
      </p:sp>
      <p:sp>
        <p:nvSpPr>
          <p:cNvPr id="28" name="Text 23"/>
          <p:cNvSpPr/>
          <p:nvPr/>
        </p:nvSpPr>
        <p:spPr>
          <a:xfrm>
            <a:off x="3912840" y="4298231"/>
            <a:ext cx="5010448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শক্তিস্তর মডেল</a:t>
            </a:r>
            <a:endParaRPr lang="en-US" sz="115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18</TotalTime>
  <Words>422</Words>
  <Application>Microsoft Office PowerPoint</Application>
  <PresentationFormat>On-screen Show (16:9)</PresentationFormat>
  <Paragraphs>106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Source Serif 4 SemiBold</vt:lpstr>
      <vt:lpstr>Perpetua</vt:lpstr>
      <vt:lpstr>Source Sans 3</vt:lpstr>
      <vt:lpstr>Hubot Sans Bold</vt:lpstr>
      <vt:lpstr>Source Sans 3 Bold</vt:lpstr>
      <vt:lpstr>Calibri</vt:lpstr>
      <vt:lpstr>Wingdings 2</vt:lpstr>
      <vt:lpstr>Franklin Gothic Book</vt:lpstr>
      <vt:lpstr>Equity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HP</cp:lastModifiedBy>
  <cp:revision>7</cp:revision>
  <dcterms:created xsi:type="dcterms:W3CDTF">2026-08-07T11:35:47Z</dcterms:created>
  <dcterms:modified xsi:type="dcterms:W3CDTF">2026-08-13T14:35:52Z</dcterms:modified>
</cp:coreProperties>
</file>