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408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B0CA-397B-49EE-AEFA-E0C229322B98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86FF2-B144-444D-88EF-F4D058A0EA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B0CA-397B-49EE-AEFA-E0C229322B98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86FF2-B144-444D-88EF-F4D058A0EA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B0CA-397B-49EE-AEFA-E0C229322B98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86FF2-B144-444D-88EF-F4D058A0EA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B0CA-397B-49EE-AEFA-E0C229322B98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86FF2-B144-444D-88EF-F4D058A0EA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B0CA-397B-49EE-AEFA-E0C229322B98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86FF2-B144-444D-88EF-F4D058A0EA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B0CA-397B-49EE-AEFA-E0C229322B98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86FF2-B144-444D-88EF-F4D058A0EA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B0CA-397B-49EE-AEFA-E0C229322B98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86FF2-B144-444D-88EF-F4D058A0EA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B0CA-397B-49EE-AEFA-E0C229322B98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86FF2-B144-444D-88EF-F4D058A0EA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B0CA-397B-49EE-AEFA-E0C229322B98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86FF2-B144-444D-88EF-F4D058A0EA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B0CA-397B-49EE-AEFA-E0C229322B98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86FF2-B144-444D-88EF-F4D058A0EA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B0CA-397B-49EE-AEFA-E0C229322B98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86FF2-B144-444D-88EF-F4D058A0EA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BB0CA-397B-49EE-AEFA-E0C229322B98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86FF2-B144-444D-88EF-F4D058A0EAC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 descr="1000043007 (1)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1261872" y="946404"/>
            <a:ext cx="6620256" cy="4965192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B05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133600" y="0"/>
            <a:ext cx="4419600" cy="1107996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পাঠের</a:t>
            </a:r>
            <a:r>
              <a:rPr lang="en-US" sz="6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বিষয়বস্তু</a:t>
            </a:r>
            <a:endParaRPr lang="en-US" sz="66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381000" y="533400"/>
            <a:ext cx="8458200" cy="7010400"/>
          </a:xfrm>
          <a:prstGeom prst="horizontalScroll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“আমাদের ছোটো নদী”কবিতাটিতে গ্রামের একটি ছোটো নদীর ঋতুভেদে পরিবর্তিত রূপ অত্যন্ত সুন্দরভাবে তুলে ধরা হয়েছে।নদীকে কেন্দ্র করে গ্রামের মানুষের জীবনযাত্রা,শিশুদের আনন্দ এবং প্রকৃতির মনোরম সৌন্দর্য সহজ ও প্রাণবন্ত ভাষায় বর্ণনা করা হয়েছে।</a:t>
            </a:r>
            <a:endParaRPr lang="en-US" sz="48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676400" y="1"/>
            <a:ext cx="6400800" cy="1323439"/>
          </a:xfrm>
          <a:prstGeom prst="rect">
            <a:avLst/>
          </a:prstGeom>
          <a:solidFill>
            <a:srgbClr val="FFC000"/>
          </a:solidFill>
          <a:ln w="76200">
            <a:solidFill>
              <a:srgbClr val="00B0F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শিক্ষকের</a:t>
            </a:r>
            <a:r>
              <a:rPr lang="en-US" sz="8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আবৃত্তি</a:t>
            </a:r>
            <a:endParaRPr lang="en-US" sz="8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Gallery_1780925783531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152401" y="1219200"/>
            <a:ext cx="4343400" cy="5410200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 descr="1000044535.jpg"/>
          <p:cNvPicPr>
            <a:picLocks noChangeAspect="1"/>
          </p:cNvPicPr>
          <p:nvPr/>
        </p:nvPicPr>
        <p:blipFill>
          <a:blip r:embed="rId4">
            <a:lum bright="-20000"/>
          </a:blip>
          <a:stretch>
            <a:fillRect/>
          </a:stretch>
        </p:blipFill>
        <p:spPr>
          <a:xfrm>
            <a:off x="4648200" y="1219200"/>
            <a:ext cx="4495800" cy="5443728"/>
          </a:xfrm>
          <a:prstGeom prst="rect">
            <a:avLst/>
          </a:prstGeom>
          <a:ln w="762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838200" y="0"/>
            <a:ext cx="7467600" cy="156966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rgbClr val="0070C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নতুন</a:t>
            </a:r>
            <a:r>
              <a:rPr lang="en-US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শব্দ</a:t>
            </a:r>
            <a:r>
              <a:rPr lang="en-US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খুঁজে</a:t>
            </a:r>
            <a:r>
              <a:rPr lang="en-US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বের</a:t>
            </a:r>
            <a:r>
              <a:rPr lang="en-US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করি</a:t>
            </a:r>
            <a:r>
              <a:rPr lang="en-US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8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অর্থ</a:t>
            </a:r>
            <a:r>
              <a:rPr lang="en-US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জেনে</a:t>
            </a:r>
            <a:r>
              <a:rPr lang="en-US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নেই</a:t>
            </a:r>
            <a:endParaRPr lang="en-US" sz="48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38400" y="1600200"/>
            <a:ext cx="4114800" cy="1200329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বাঁকে বাঁকে</a:t>
            </a:r>
            <a:endParaRPr lang="en-US" sz="72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5791200"/>
            <a:ext cx="7543800" cy="1107996"/>
          </a:xfrm>
          <a:prstGeom prst="rect">
            <a:avLst/>
          </a:prstGeom>
          <a:solidFill>
            <a:srgbClr val="002060"/>
          </a:solidFill>
          <a:ln w="762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আঁকাবাঁকা হয়ে চলা</a:t>
            </a:r>
            <a:endParaRPr lang="en-US" sz="6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1000044538.jpg"/>
          <p:cNvPicPr>
            <a:picLocks noChangeAspect="1"/>
          </p:cNvPicPr>
          <p:nvPr/>
        </p:nvPicPr>
        <p:blipFill>
          <a:blip r:embed="rId5">
            <a:lum bright="-20000"/>
          </a:blip>
          <a:stretch>
            <a:fillRect/>
          </a:stretch>
        </p:blipFill>
        <p:spPr>
          <a:xfrm>
            <a:off x="762000" y="2971800"/>
            <a:ext cx="7086600" cy="26471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438400" y="228600"/>
            <a:ext cx="4114800" cy="13234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হাঁটুজল</a:t>
            </a:r>
            <a:endParaRPr lang="en-US" sz="8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6800" y="5305961"/>
            <a:ext cx="6781800" cy="1323439"/>
          </a:xfrm>
          <a:prstGeom prst="rect">
            <a:avLst/>
          </a:prstGeom>
          <a:solidFill>
            <a:srgbClr val="92D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হাঁটু সমান পানি</a:t>
            </a:r>
            <a:endParaRPr lang="en-US" sz="8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1000044537.jpg"/>
          <p:cNvPicPr>
            <a:picLocks noChangeAspect="1"/>
          </p:cNvPicPr>
          <p:nvPr/>
        </p:nvPicPr>
        <p:blipFill>
          <a:blip r:embed="rId3">
            <a:lum bright="-20000"/>
          </a:blip>
          <a:stretch>
            <a:fillRect/>
          </a:stretch>
        </p:blipFill>
        <p:spPr>
          <a:xfrm>
            <a:off x="1066800" y="1828800"/>
            <a:ext cx="6858000" cy="3226308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3048000" y="228600"/>
            <a:ext cx="3276600" cy="1323439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ধার</a:t>
            </a:r>
            <a:endParaRPr lang="en-US" sz="8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24200" y="5410200"/>
            <a:ext cx="3276600" cy="1323439"/>
          </a:xfrm>
          <a:prstGeom prst="rect">
            <a:avLst/>
          </a:prstGeom>
          <a:solidFill>
            <a:srgbClr val="FFC000"/>
          </a:solidFill>
          <a:ln w="762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তীর</a:t>
            </a:r>
            <a:endParaRPr lang="en-US" sz="8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1000044538.jpg"/>
          <p:cNvPicPr>
            <a:picLocks noChangeAspect="1"/>
          </p:cNvPicPr>
          <p:nvPr/>
        </p:nvPicPr>
        <p:blipFill>
          <a:blip r:embed="rId3">
            <a:lum bright="-20000"/>
          </a:blip>
          <a:stretch>
            <a:fillRect/>
          </a:stretch>
        </p:blipFill>
        <p:spPr>
          <a:xfrm>
            <a:off x="762000" y="1752600"/>
            <a:ext cx="7086600" cy="3505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206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057400" y="0"/>
            <a:ext cx="5105400" cy="1323439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সমবেত</a:t>
            </a:r>
            <a:r>
              <a:rPr lang="en-US" sz="8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আবৃত্তি</a:t>
            </a:r>
            <a:endParaRPr lang="en-US" sz="80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100004072.jpe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304800" y="1828800"/>
            <a:ext cx="8305800" cy="44958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609600" y="4876800"/>
            <a:ext cx="8153400" cy="1754326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আমাদের ছোটো নদী চলে বাঁকে বাঁকে,</a:t>
            </a:r>
          </a:p>
          <a:p>
            <a:pPr algn="ctr"/>
            <a:r>
              <a:rPr lang="en-US" sz="54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বৈশাখ মাসে তার হাঁটুজল থাকে।</a:t>
            </a:r>
            <a:endParaRPr lang="en-US" sz="5400" dirty="0" smtClean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1000044538.jpg"/>
          <p:cNvPicPr>
            <a:picLocks noChangeAspect="1"/>
          </p:cNvPicPr>
          <p:nvPr/>
        </p:nvPicPr>
        <p:blipFill>
          <a:blip r:embed="rId3">
            <a:lum bright="-20000"/>
          </a:blip>
          <a:stretch>
            <a:fillRect/>
          </a:stretch>
        </p:blipFill>
        <p:spPr>
          <a:xfrm>
            <a:off x="457200" y="685800"/>
            <a:ext cx="7848600" cy="3886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838200" y="4724400"/>
            <a:ext cx="7086600" cy="17543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পার হয়ে যায় গরু,পার হয় গাড়ি,</a:t>
            </a:r>
          </a:p>
          <a:p>
            <a:pPr algn="ctr"/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দুই ধার উঁচু তার,ঢালু তার পাড়ি</a:t>
            </a:r>
            <a:r>
              <a:rPr lang="en-US" sz="48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8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1000044537.jpg"/>
          <p:cNvPicPr>
            <a:picLocks noChangeAspect="1"/>
          </p:cNvPicPr>
          <p:nvPr/>
        </p:nvPicPr>
        <p:blipFill>
          <a:blip r:embed="rId3">
            <a:lum bright="-20000"/>
          </a:blip>
          <a:stretch>
            <a:fillRect/>
          </a:stretch>
        </p:blipFill>
        <p:spPr>
          <a:xfrm>
            <a:off x="914400" y="228600"/>
            <a:ext cx="7239000" cy="42169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514600" y="228600"/>
            <a:ext cx="4343400" cy="1200329"/>
          </a:xfrm>
          <a:prstGeom prst="rect">
            <a:avLst/>
          </a:prstGeom>
          <a:solidFill>
            <a:srgbClr val="002060"/>
          </a:solidFill>
          <a:ln w="76200">
            <a:solidFill>
              <a:srgbClr val="FFFF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72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আবৃত্তি</a:t>
            </a:r>
            <a:endParaRPr lang="en-US" sz="72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1600200"/>
            <a:ext cx="7772400" cy="1446550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কবিতার</a:t>
            </a:r>
            <a:r>
              <a:rPr lang="en-US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অংশটুকু</a:t>
            </a:r>
            <a:r>
              <a:rPr lang="en-US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শুদ্ধ</a:t>
            </a:r>
            <a:r>
              <a:rPr lang="en-US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স্পষ্ট</a:t>
            </a:r>
            <a:r>
              <a:rPr lang="en-US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উচ্চারণে</a:t>
            </a:r>
            <a:r>
              <a:rPr lang="en-US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দলে</a:t>
            </a:r>
            <a:r>
              <a:rPr lang="en-US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আবৃত্তি</a:t>
            </a:r>
            <a:r>
              <a:rPr lang="en-US" sz="4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করো এবং বানান করে পড়ো।</a:t>
            </a:r>
            <a:endParaRPr lang="en-US" sz="44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3200400"/>
            <a:ext cx="7620000" cy="1569660"/>
          </a:xfrm>
          <a:prstGeom prst="rect">
            <a:avLst/>
          </a:prstGeom>
          <a:solidFill>
            <a:srgbClr val="FFFF00"/>
          </a:solidFill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শব্দগুলো</a:t>
            </a:r>
            <a:r>
              <a:rPr lang="en-US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খুঁজে</a:t>
            </a:r>
            <a:r>
              <a:rPr lang="en-US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বের</a:t>
            </a:r>
            <a:r>
              <a:rPr lang="en-US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করো</a:t>
            </a:r>
            <a:r>
              <a:rPr lang="en-US" sz="4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4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304800" y="3962400"/>
            <a:ext cx="8839200" cy="2895600"/>
          </a:xfrm>
          <a:prstGeom prst="rightArrow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বাঁকে বাঁকে,বৈশাখ, হাঁটুজল,পাড়ি</a:t>
            </a:r>
            <a:endParaRPr lang="en-US" sz="6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685800" y="228600"/>
            <a:ext cx="7772400" cy="1938992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দলে আলোচনা করে নিচের শব্দগুলো দিয়ে বাক্য তৈরি করো।</a:t>
            </a:r>
            <a:endParaRPr lang="en-US" sz="6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0" y="3124200"/>
            <a:ext cx="9144000" cy="2057400"/>
          </a:xfrm>
          <a:prstGeom prst="horizontalScroll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রোদ,বৈশাখ,বাঁকে বাঁকে,ঢালু,হাঁটুজল</a:t>
            </a:r>
            <a:endParaRPr lang="en-US" sz="6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629400"/>
          </a:xfrm>
          <a:prstGeom prst="rect">
            <a:avLst/>
          </a:prstGeom>
          <a:ln w="2286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3" descr="100004434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" y="1088136"/>
            <a:ext cx="7022592" cy="46817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362200" y="0"/>
            <a:ext cx="4419600" cy="110799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6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আবৃত্তি</a:t>
            </a:r>
            <a:endParaRPr lang="en-US" sz="6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1219200"/>
            <a:ext cx="8229600" cy="1569660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সুর,তাল,লয়</a:t>
            </a:r>
            <a:r>
              <a:rPr lang="en-US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8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ছন্দে</a:t>
            </a:r>
            <a:r>
              <a:rPr lang="en-US" sz="48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কবিতার অংশটুকু </a:t>
            </a:r>
            <a:r>
              <a:rPr lang="en-US" sz="4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আবৃত্তি</a:t>
            </a:r>
            <a:r>
              <a:rPr lang="en-US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করো</a:t>
            </a:r>
            <a:r>
              <a:rPr lang="en-US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8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0" y="2819400"/>
            <a:ext cx="5791200" cy="923330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পরের চরণ </a:t>
            </a:r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বলো</a:t>
            </a:r>
            <a:r>
              <a:rPr lang="en-US" sz="4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33600" y="5867400"/>
            <a:ext cx="6324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smtClean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400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47800" y="5726668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>
              <a:solidFill>
                <a:srgbClr val="FFC000"/>
              </a:solidFill>
            </a:endParaRPr>
          </a:p>
        </p:txBody>
      </p:sp>
      <p:sp>
        <p:nvSpPr>
          <p:cNvPr id="15" name="Horizontal Scroll 14"/>
          <p:cNvSpPr/>
          <p:nvPr/>
        </p:nvSpPr>
        <p:spPr>
          <a:xfrm>
            <a:off x="0" y="3200400"/>
            <a:ext cx="9144000" cy="4267200"/>
          </a:xfrm>
          <a:prstGeom prst="horizontalScroll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আমাদের ছোটো নদী চলে বাঁকে বাঁকে,</a:t>
            </a:r>
          </a:p>
          <a:p>
            <a:pPr algn="ctr"/>
            <a:endParaRPr lang="en-US" sz="480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8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-------------------------------------।</a:t>
            </a:r>
            <a:endParaRPr lang="en-US" sz="48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95400" y="5257800"/>
            <a:ext cx="693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বৈশাখ মাসে তার হাঁটুজল থাকে</a:t>
            </a:r>
            <a:endParaRPr lang="en-US" sz="54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1" grpId="0"/>
      <p:bldP spid="15" grpId="0" animBg="1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133600" y="0"/>
            <a:ext cx="4267200" cy="1107996"/>
          </a:xfrm>
          <a:prstGeom prst="rect">
            <a:avLst/>
          </a:prstGeom>
          <a:solidFill>
            <a:srgbClr val="00B0F0"/>
          </a:solidFill>
          <a:ln w="76200">
            <a:solidFill>
              <a:srgbClr val="00206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solidFill>
                  <a:srgbClr val="FFFF00"/>
                </a:solidFill>
              </a:rPr>
              <a:t>মূল্যায়ন</a:t>
            </a:r>
            <a:endParaRPr lang="en-US" sz="6600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143000"/>
            <a:ext cx="9144000" cy="1446550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সুর,তাল,লয়</a:t>
            </a:r>
            <a:r>
              <a:rPr lang="en-US" sz="4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ছন্দে</a:t>
            </a:r>
            <a:r>
              <a:rPr lang="en-US" sz="44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কবিতার অংশটুকু একাকী </a:t>
            </a:r>
            <a:r>
              <a:rPr lang="en-US" sz="44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আবৃত্তি</a:t>
            </a:r>
            <a:r>
              <a:rPr lang="en-US" sz="44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করো এবং পাঠ্যাংশটুকুর বিষয়বস্তু বলো।</a:t>
            </a:r>
            <a:endParaRPr lang="en-US" sz="44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00200" y="2590800"/>
            <a:ext cx="5791200" cy="923330"/>
          </a:xfrm>
          <a:prstGeom prst="rect">
            <a:avLst/>
          </a:prstGeom>
          <a:solidFill>
            <a:srgbClr val="00B0F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প্রশ্নগুলোর</a:t>
            </a:r>
            <a:r>
              <a:rPr lang="en-US" sz="54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54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দাও</a:t>
            </a:r>
            <a:r>
              <a:rPr lang="en-US" sz="54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54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71600" y="3657600"/>
            <a:ext cx="7391400" cy="923330"/>
          </a:xfrm>
          <a:prstGeom prst="rect">
            <a:avLst/>
          </a:prstGeom>
          <a:solidFill>
            <a:srgbClr val="92D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-ছোটো নদী কীভাবে চলে?</a:t>
            </a:r>
            <a:endParaRPr lang="en-US" sz="5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4800600"/>
            <a:ext cx="7848600" cy="923330"/>
          </a:xfrm>
          <a:prstGeom prst="rect">
            <a:avLst/>
          </a:prstGeom>
          <a:solidFill>
            <a:srgbClr val="FFFF00"/>
          </a:solidFill>
          <a:ln w="762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কোন মাসে নদীতে হাঁটুজল থাকে?</a:t>
            </a:r>
            <a:endParaRPr lang="en-US" sz="54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76400" y="5842337"/>
            <a:ext cx="5791200" cy="1015663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নদীর দুই ধার কেমন?</a:t>
            </a:r>
            <a:endParaRPr lang="en-US" sz="60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533400" y="0"/>
            <a:ext cx="8153400" cy="1323439"/>
          </a:xfrm>
          <a:prstGeom prst="rect">
            <a:avLst/>
          </a:prstGeom>
          <a:solidFill>
            <a:srgbClr val="0070C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নিরাময়মূলক</a:t>
            </a:r>
            <a:r>
              <a:rPr lang="en-US" sz="8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কার্যক্রম</a:t>
            </a:r>
            <a:r>
              <a:rPr lang="en-US" sz="8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80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1000042494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838200" y="1524000"/>
            <a:ext cx="7848600" cy="2743200"/>
          </a:xfrm>
          <a:prstGeom prst="ellipse">
            <a:avLst/>
          </a:prstGeom>
          <a:ln w="762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0" y="4572000"/>
            <a:ext cx="9144000" cy="2123658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যেসব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শিক্ষার্থী</a:t>
            </a:r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পাঠ্যাংশটুকু সঠিকভাবে আয়ত্ত করতে পারেনি,তাদের ছবি প্রদর্শন,পুনরায় আবৃত্তি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অতিরিক্ত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অনুশীলনের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সহায়তা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প্রদান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457200" y="0"/>
            <a:ext cx="8153400" cy="1323439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পাঠের</a:t>
            </a:r>
            <a:r>
              <a:rPr lang="en-US" sz="8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সারসংক্ষেপ</a:t>
            </a:r>
            <a:endParaRPr lang="en-US" sz="80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Vertical Scroll 3"/>
          <p:cNvSpPr/>
          <p:nvPr/>
        </p:nvSpPr>
        <p:spPr>
          <a:xfrm>
            <a:off x="0" y="1600200"/>
            <a:ext cx="9144000" cy="1295400"/>
          </a:xfrm>
          <a:prstGeom prst="verticalScroll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কী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শিখলাম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5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304800" y="2590800"/>
            <a:ext cx="8686800" cy="4724400"/>
          </a:xfrm>
          <a:prstGeom prst="horizontalScroll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6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6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6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60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‘আমাদের ছোটো নদী’কবিতার ভাব , নদীর সৌন্দর্য ও ঋতুভেদে নদীর পরিবর্তন সম্পর্কে জেনেছি।</a:t>
            </a:r>
            <a:endParaRPr lang="en-US" sz="6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514600" y="304800"/>
            <a:ext cx="4191000" cy="1107996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6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6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download (2).jpg"/>
          <p:cNvPicPr>
            <a:picLocks noChangeAspect="1"/>
          </p:cNvPicPr>
          <p:nvPr/>
        </p:nvPicPr>
        <p:blipFill>
          <a:blip r:embed="rId3">
            <a:lum bright="-20000"/>
          </a:blip>
          <a:stretch>
            <a:fillRect/>
          </a:stretch>
        </p:blipFill>
        <p:spPr>
          <a:xfrm>
            <a:off x="1143000" y="1905000"/>
            <a:ext cx="6400800" cy="26093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85800" y="4953000"/>
            <a:ext cx="8077200" cy="1754326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ছোটো নদী </a:t>
            </a:r>
            <a:r>
              <a:rPr lang="en-US" sz="54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54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৩ </a:t>
            </a:r>
            <a:r>
              <a:rPr lang="en-US" sz="54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54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বাক্য</a:t>
            </a:r>
            <a:r>
              <a:rPr lang="en-US" sz="54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লিখে</a:t>
            </a:r>
            <a:r>
              <a:rPr lang="en-US" sz="54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আনবে</a:t>
            </a:r>
            <a:r>
              <a:rPr lang="en-US" sz="54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54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 descr="1000043006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1261872" y="946404"/>
            <a:ext cx="6620256" cy="496519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Rounded Rectangle 2"/>
          <p:cNvSpPr/>
          <p:nvPr/>
        </p:nvSpPr>
        <p:spPr>
          <a:xfrm>
            <a:off x="1981200" y="0"/>
            <a:ext cx="4495800" cy="1295400"/>
          </a:xfrm>
          <a:prstGeom prst="roundRect">
            <a:avLst/>
          </a:prstGeom>
          <a:solidFill>
            <a:srgbClr val="002060"/>
          </a:solidFill>
          <a:ln w="76200">
            <a:solidFill>
              <a:srgbClr val="C0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8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667000"/>
            <a:ext cx="3505200" cy="1938992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শ্রেণি-২য়</a:t>
            </a:r>
          </a:p>
          <a:p>
            <a:r>
              <a:rPr lang="en-US" sz="60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বিষয়-বাংলা</a:t>
            </a:r>
            <a:endParaRPr lang="en-US" sz="60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14800" y="2362200"/>
            <a:ext cx="5029200" cy="3785652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পাঠ-২৩</a:t>
            </a:r>
            <a:endParaRPr lang="en-US" sz="48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8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8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শিরোনাম-আমাদের ছোটো নদী</a:t>
            </a:r>
            <a:endParaRPr lang="en-US" sz="48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পাঠ্যাংশ</a:t>
            </a:r>
            <a:r>
              <a:rPr lang="en-US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48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(পিরিয়ড-১০৪) আমাদের</a:t>
            </a:r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-----------পাড়ি।</a:t>
            </a:r>
            <a:endParaRPr lang="en-US" sz="4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images (8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400" y="1295400"/>
            <a:ext cx="457200" cy="5562600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438400" y="0"/>
            <a:ext cx="4343400" cy="1200329"/>
          </a:xfrm>
          <a:prstGeom prst="rect">
            <a:avLst/>
          </a:prstGeom>
          <a:solidFill>
            <a:srgbClr val="002060"/>
          </a:solidFill>
          <a:ln w="76200">
            <a:solidFill>
              <a:srgbClr val="FFFF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rgbClr val="FFFF00"/>
                </a:solidFill>
                <a:latin typeface="NikoshBAN"/>
              </a:rPr>
              <a:t>শিখনফল</a:t>
            </a:r>
            <a:endParaRPr lang="en-US" sz="7200" dirty="0">
              <a:solidFill>
                <a:srgbClr val="FFFF00"/>
              </a:solidFill>
              <a:latin typeface="NikoshB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9200" y="1295400"/>
            <a:ext cx="6477000" cy="9233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পিরিয়ড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</a:t>
            </a:r>
            <a:endParaRPr lang="en-US" sz="5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0" y="1600200"/>
            <a:ext cx="9144000" cy="5715000"/>
          </a:xfrm>
          <a:prstGeom prst="horizontalScroll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৪.১.২ কবিতা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শুনে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আনন্দের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নিজের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মতো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4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৮.১.২ শুদ্ধ 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ও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স্পষ্ট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উচ্চারণে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কবিতা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4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১২.১.৩ বানান করে কবিতার চরণ </a:t>
            </a:r>
            <a:r>
              <a:rPr lang="en-US" sz="40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পড়তে</a:t>
            </a:r>
            <a:r>
              <a:rPr lang="en-US" sz="4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পারবে ।</a:t>
            </a:r>
            <a:endParaRPr lang="en-US" sz="40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১২.১.৪ স্পষ্ট ও শুদ্ধস্বরে আনন্দ সহকারে কবিতা পড়তে পারবে।</a:t>
            </a:r>
          </a:p>
          <a:p>
            <a:r>
              <a:rPr lang="en-US" sz="4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১২.২.২ কবিতা পড়ে বিষয়বস্তু বুঝে বলতে পারবে।</a:t>
            </a:r>
            <a:endParaRPr lang="en-US" sz="4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209800" y="228600"/>
            <a:ext cx="5105400" cy="120032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পূর্বজ্ঞান</a:t>
            </a:r>
            <a:r>
              <a:rPr lang="en-US" sz="7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যাচাই</a:t>
            </a:r>
            <a:endParaRPr lang="en-US" sz="72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0" y="1752600"/>
            <a:ext cx="9144000" cy="4876800"/>
          </a:xfrm>
          <a:prstGeom prst="horizontalScroll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62000" y="2743200"/>
            <a:ext cx="8382000" cy="1015663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-তোমরা কি কখনও নদী দেখেছ?</a:t>
            </a:r>
            <a:endParaRPr lang="en-US" sz="6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4572000"/>
            <a:ext cx="8382000" cy="1107996"/>
          </a:xfrm>
          <a:prstGeom prst="rect">
            <a:avLst/>
          </a:prstGeom>
          <a:solidFill>
            <a:srgbClr val="0070C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-নদী তোমাদের কেমন লাগে?</a:t>
            </a:r>
            <a:endParaRPr lang="en-US" sz="66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381000" y="4572000"/>
            <a:ext cx="8001000" cy="1015663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-</a:t>
            </a:r>
            <a:r>
              <a:rPr lang="en-US" sz="6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ছবিতে</a:t>
            </a:r>
            <a:r>
              <a:rPr lang="en-US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দেখা</a:t>
            </a:r>
            <a:r>
              <a:rPr lang="en-US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যাচ্ছে</a:t>
            </a:r>
            <a:r>
              <a:rPr lang="en-US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3400" y="5715000"/>
            <a:ext cx="8001000" cy="10156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mtClean="0"/>
              <a:t>-</a:t>
            </a:r>
            <a:r>
              <a:rPr lang="en-US" sz="6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ছবিতে নদীতে কে কী করছে?</a:t>
            </a:r>
            <a:endParaRPr lang="en-US" sz="60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 descr="1000044538.jpg"/>
          <p:cNvPicPr>
            <a:picLocks noChangeAspect="1"/>
          </p:cNvPicPr>
          <p:nvPr/>
        </p:nvPicPr>
        <p:blipFill>
          <a:blip r:embed="rId3">
            <a:lum bright="-20000"/>
          </a:blip>
          <a:stretch>
            <a:fillRect/>
          </a:stretch>
        </p:blipFill>
        <p:spPr>
          <a:xfrm>
            <a:off x="0" y="0"/>
            <a:ext cx="9144000" cy="4323588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304800" y="4648200"/>
            <a:ext cx="8839200" cy="193899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কবিতার নাম কী হতে পারে বলে তোমরা মনে করো?</a:t>
            </a:r>
            <a:endParaRPr lang="en-US" sz="60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1000044538.jpg"/>
          <p:cNvPicPr>
            <a:picLocks noChangeAspect="1"/>
          </p:cNvPicPr>
          <p:nvPr/>
        </p:nvPicPr>
        <p:blipFill>
          <a:blip r:embed="rId4">
            <a:lum bright="-20000"/>
          </a:blip>
          <a:stretch>
            <a:fillRect/>
          </a:stretch>
        </p:blipFill>
        <p:spPr>
          <a:xfrm>
            <a:off x="228600" y="304800"/>
            <a:ext cx="8610600" cy="4018788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057400" y="0"/>
            <a:ext cx="4419600" cy="1323439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8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পাঠ</a:t>
            </a:r>
            <a:endParaRPr lang="en-US" sz="80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28800" y="4572000"/>
            <a:ext cx="5715000" cy="2123658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আমাদের ছোটো নদী</a:t>
            </a:r>
          </a:p>
          <a:p>
            <a:pPr algn="ctr"/>
            <a:r>
              <a:rPr lang="en-US" sz="66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রবীন্দ্রনাথ ঠাকুর</a:t>
            </a:r>
            <a:endParaRPr lang="en-US" sz="6600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1000044538.jpg"/>
          <p:cNvPicPr>
            <a:picLocks noChangeAspect="1"/>
          </p:cNvPicPr>
          <p:nvPr/>
        </p:nvPicPr>
        <p:blipFill>
          <a:blip r:embed="rId3">
            <a:lum bright="-20000"/>
          </a:blip>
          <a:stretch>
            <a:fillRect/>
          </a:stretch>
        </p:blipFill>
        <p:spPr>
          <a:xfrm>
            <a:off x="914400" y="1524000"/>
            <a:ext cx="7086600" cy="28757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362200" y="0"/>
            <a:ext cx="4038600" cy="1107996"/>
          </a:xfrm>
          <a:prstGeom prst="rect">
            <a:avLst/>
          </a:prstGeom>
          <a:solidFill>
            <a:srgbClr val="0070C0"/>
          </a:solidFill>
          <a:ln w="76200">
            <a:solidFill>
              <a:srgbClr val="FFFF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কবি</a:t>
            </a:r>
            <a:r>
              <a:rPr lang="en-US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5486400"/>
            <a:ext cx="3505200" cy="9233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রবীন্দ্রনাথ ঠাকুর</a:t>
            </a:r>
            <a:endParaRPr lang="en-US" sz="5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57600" y="1447801"/>
            <a:ext cx="5181600" cy="5016758"/>
          </a:xfrm>
          <a:prstGeom prst="rect">
            <a:avLst/>
          </a:prstGeom>
          <a:solidFill>
            <a:srgbClr val="FFC000"/>
          </a:solidFill>
          <a:ln w="762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রবীন্দ্রনাথ ঠাকুরকে বিশ্বকবি বলা হয়।তিনি একজন অনেক বড়ো কবি ও লেখক।তিনি ১৮৬১ সালের ৭ মে জন্মগ্রহণ করেন এবং ১৯৪১ সালের ৭ আগস্ট মৃত্যুবরণ করেন। ১৯১৩ সালে তিনি সাহিত্যে নোবেল পুরস্কার লাভ করেন।</a:t>
            </a:r>
            <a:endParaRPr lang="en-US" sz="40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image-23562-1715140479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0" y="1143000"/>
            <a:ext cx="3514725" cy="4286250"/>
          </a:xfrm>
          <a:prstGeom prst="ellipse">
            <a:avLst/>
          </a:prstGeom>
          <a:ln w="762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406</Words>
  <Application>Microsoft Office PowerPoint</Application>
  <PresentationFormat>On-screen Show (4:3)</PresentationFormat>
  <Paragraphs>66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MAKSUDA</dc:creator>
  <cp:lastModifiedBy>MAKSUDA</cp:lastModifiedBy>
  <cp:revision>242</cp:revision>
  <dcterms:created xsi:type="dcterms:W3CDTF">2026-08-03T16:33:40Z</dcterms:created>
  <dcterms:modified xsi:type="dcterms:W3CDTF">2026-08-13T12:46:17Z</dcterms:modified>
</cp:coreProperties>
</file>