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Alice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Lora" charset="0"/>
      <p:regular r:id="rId18"/>
    </p:embeddedFont>
    <p:embeddedFont>
      <p:font typeface="Lora Bold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Wingdings 2" pitchFamily="18" charset="2"/>
      <p:regular r:id="rId24"/>
    </p:embeddedFont>
    <p:embeddedFont>
      <p:font typeface="Franklin Gothic Book" pitchFamily="34" charset="0"/>
      <p:regular r:id="rId25"/>
      <p: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-5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8/12/2026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-3-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3-3.svg"/><Relationship Id="rId5" Type="http://schemas.openxmlformats.org/officeDocument/2006/relationships/image" Target="../media/image-3-3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8-4.svg"/><Relationship Id="rId5" Type="http://schemas.openxmlformats.org/officeDocument/2006/relationships/image" Target="../media/image12.png"/><Relationship Id="rId4" Type="http://schemas.openxmlformats.org/officeDocument/2006/relationships/image" Target="../media/image-8-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0EDE6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84" y="0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2975907"/>
            <a:ext cx="1337545" cy="442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স্নায়ুতন্ত্র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3925119" y="3489152"/>
            <a:ext cx="3020430" cy="3727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বিজ্ঞান — অষ্টম শ্রোণি — অধ্যায় ৫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3925119" y="924128"/>
            <a:ext cx="3166345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মোছাঃ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নাসরিন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নাহার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সহকারী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শিক্ষক</a:t>
            </a:r>
            <a:r>
              <a:rPr lang="en-US" dirty="0" smtClean="0">
                <a:latin typeface="Hubot Sans Bold" charset="0"/>
              </a:rPr>
              <a:t>(ICT)</a:t>
            </a: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মকিমপুর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মাধ্যমিক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বিদ্যালয়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হরিণাকুন্ড,ঝিনাইদহ</a:t>
            </a:r>
            <a:r>
              <a:rPr lang="en-US" dirty="0" smtClean="0">
                <a:latin typeface="Hubot Sans Bold" charset="0"/>
              </a:rPr>
              <a:t>।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38884" y="240730"/>
            <a:ext cx="1650479" cy="4429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মূল্যায়ন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8171" y="1262211"/>
            <a:ext cx="6571622" cy="16086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137920" lvl="2" indent="-223520">
              <a:lnSpc>
                <a:spcPct val="133000"/>
              </a:lnSpc>
              <a:buSzPct val="100000"/>
            </a:pPr>
            <a:r>
              <a:rPr lang="en-US" sz="2000" dirty="0" smtClean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1.স্নায়ুতন্ত্র </a:t>
            </a: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কী?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স্নায়ুতন্ত্রের প্রধান দুটি অংশ কী?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মস্তিষ্কের প্রধান তিনটি অংশের নাম লেখ।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নিউরন কী?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মেরুরজ্জুর দুটি কাজ লেখ।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6"/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প্রতিবর্তী ক্রিয়া কী?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789363" y="1840334"/>
            <a:ext cx="382361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7406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শিখনফল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163910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পাঠ শেষে শিক্ষার্থীরা—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550194"/>
            <a:ext cx="4004965" cy="150703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92263" y="1648941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56927" y="2136279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স্নায়ুতন্ত্রের ধারণা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56927" y="2442790"/>
            <a:ext cx="36833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স্নায়ুতন্ত্র কী তা ব্যাখ্যা করতে পারবে এবং এর প্রধান অংশগুলো শনাক্ত করতে পারবে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2842" y="1550194"/>
            <a:ext cx="4005039" cy="150703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39061" y="1648941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4803651" y="2136279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মস্তিষ্ক ও মেরুরজ্জু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03651" y="2442790"/>
            <a:ext cx="3683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মস্তিষ্কের প্রধান অংশ ও কাজ এবং মেরুরজ্জুর ভূমিকা ব্যাখ্যা করতে পারবে</a:t>
            </a:r>
            <a:endParaRPr lang="en-US" sz="11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198986"/>
            <a:ext cx="4004965" cy="150703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92263" y="329773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656927" y="3785071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নিউরন ও স্নায়ু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56927" y="4091583"/>
            <a:ext cx="36833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নিউরন কী তা ব্যাখ্যা করতে পারবে এবং সংবেদী ও মোটর স্নায়ুর ধারণা বলতে পারবে</a:t>
            </a:r>
            <a:endParaRPr lang="en-US" sz="11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2842" y="3198986"/>
            <a:ext cx="4005039" cy="150703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39061" y="329773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4</a:t>
            </a:r>
            <a:endParaRPr lang="en-US" sz="1650" dirty="0"/>
          </a:p>
        </p:txBody>
      </p:sp>
      <p:sp>
        <p:nvSpPr>
          <p:cNvPr id="18" name="Text 12"/>
          <p:cNvSpPr/>
          <p:nvPr/>
        </p:nvSpPr>
        <p:spPr>
          <a:xfrm>
            <a:off x="4803651" y="3785071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প্রতিবর্তী ক্রিয়া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803651" y="4091583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প্রতিবর্তী ক্রিয়া বা Reflex Action কী তা ব্যাখ্যা করতে পারবে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0EDE6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610" y="102915"/>
            <a:ext cx="3291780" cy="493767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30485"/>
            <a:ext cx="4722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পূর্বজ্ঞান যাচাই</a:t>
            </a:r>
            <a:endParaRPr lang="en-US" sz="27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1059135"/>
            <a:ext cx="4722763" cy="8280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28663" y="1215479"/>
            <a:ext cx="4333875" cy="219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🤔</a:t>
            </a: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প্রশ্ন ১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728663" y="1514549"/>
            <a:ext cx="4333875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গরম কোনো বস্তু স্পর্শ করলে আমরা দ্রুত হাত সরিয়ে নিই কেন?</a:t>
            </a:r>
            <a:endParaRPr lang="en-US" sz="16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020193"/>
            <a:ext cx="4722763" cy="8280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28663" y="2176537"/>
            <a:ext cx="4333875" cy="219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🤔</a:t>
            </a: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প্রশ্ন ২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728663" y="2475607"/>
            <a:ext cx="4333875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চোখ দিয়ে দেখা তথ্য মস্তিষ্কে কীভাবে পৌঁছায়?</a:t>
            </a:r>
            <a:endParaRPr lang="en-US" sz="16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2981251"/>
            <a:ext cx="4722763" cy="82808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28663" y="3137595"/>
            <a:ext cx="4333875" cy="219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🤔</a:t>
            </a: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প্রশ্ন ৩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728663" y="3436665"/>
            <a:ext cx="4333875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আমরা কীভাবে হাঁটা, দৌড়ানো বা লেখা নিয়ন্ত্রণ করি?</a:t>
            </a:r>
            <a:endParaRPr lang="en-US" sz="1600" dirty="0"/>
          </a:p>
        </p:txBody>
      </p:sp>
      <p:sp>
        <p:nvSpPr>
          <p:cNvPr id="14" name="Shape 8"/>
          <p:cNvSpPr/>
          <p:nvPr/>
        </p:nvSpPr>
        <p:spPr>
          <a:xfrm>
            <a:off x="496119" y="3958977"/>
            <a:ext cx="4722763" cy="753963"/>
          </a:xfrm>
          <a:prstGeom prst="roundRect">
            <a:avLst>
              <a:gd name="adj" fmla="val 2732"/>
            </a:avLst>
          </a:prstGeom>
          <a:solidFill>
            <a:srgbClr val="D7F4E4"/>
          </a:solidFill>
          <a:ln/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413" y="4148956"/>
            <a:ext cx="171599" cy="13729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33411" y="4126260"/>
            <a:ext cx="8140938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গরম বস্তু স্পর্শ করলে আমরা চিন্তা করার আগেই হাত সরিয়ে নিই। শরীরের এই দ্রুত প্রতিক্রিয়ার পেছনে স্নায়ুতন্ত্র গুরুত্বপূর্ণ ভূমিকা পালন করে।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033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স্নায়ুতন্ত্র কী?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336587" y="986507"/>
            <a:ext cx="517758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যে তন্ত্রের মাধ্যমে দেহের বিভিন্ন অংশের মধ্যে </a:t>
            </a:r>
            <a:r>
              <a:rPr lang="en-US" sz="160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তথ্য আদান-প্রদান, সমন্বয় ও নিয়ন্ত্রণ</a:t>
            </a: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সম্পন্ন হয়, তাকে স্নায়ুতন্ত্র বলে।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336587" y="1867711"/>
            <a:ext cx="134241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প্রধান কাজ: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3336587" y="2645923"/>
            <a:ext cx="5177582" cy="1055936"/>
          </a:xfrm>
          <a:prstGeom prst="rect">
            <a:avLst/>
          </a:prstGeom>
          <a:noFill/>
          <a:ln/>
        </p:spPr>
        <p:txBody>
          <a:bodyPr wrap="square" lIns="0" tIns="56707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উদ্দীপনা গ্রহণ</a:t>
            </a:r>
            <a:endParaRPr lang="en-US" sz="16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তথ্য পরিবহন ও বিশ্লেষণ</a:t>
            </a:r>
            <a:endParaRPr lang="en-US" sz="16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উপযুক্ত প্রতিক্রিয়া সৃষ্টি</a:t>
            </a:r>
            <a:endParaRPr lang="en-US" sz="16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দেহের বিভিন্ন কাজের সমন্বয়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80060" y="187151"/>
            <a:ext cx="2392996" cy="2837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স্নায়ুতন্ত্রের প্রধান অংশ</a:t>
            </a:r>
            <a:endParaRPr lang="en-US" sz="1750" dirty="0"/>
          </a:p>
        </p:txBody>
      </p:sp>
      <p:sp>
        <p:nvSpPr>
          <p:cNvPr id="3" name="Text 1"/>
          <p:cNvSpPr/>
          <p:nvPr/>
        </p:nvSpPr>
        <p:spPr>
          <a:xfrm>
            <a:off x="712974" y="593387"/>
            <a:ext cx="3080814" cy="2431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স্নায়ুতন্ত্রকে প্রধানত দুই ভাগে ভাগ করা যায়—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05644" y="1084324"/>
            <a:ext cx="5097488" cy="477515"/>
          </a:xfrm>
          <a:custGeom>
            <a:avLst/>
            <a:gdLst/>
            <a:ahLst/>
            <a:cxnLst/>
            <a:rect l="l" t="t" r="r" b="b"/>
            <a:pathLst>
              <a:path w="4075881" h="477515">
                <a:moveTo>
                  <a:pt x="11352" y="0"/>
                </a:moveTo>
                <a:lnTo>
                  <a:pt x="4075881" y="0"/>
                </a:lnTo>
                <a:lnTo>
                  <a:pt x="4075881" y="477515"/>
                </a:lnTo>
                <a:lnTo>
                  <a:pt x="11352" y="477515"/>
                </a:lnTo>
                <a:arcTo wR="11352" hR="11352" stAng="5400000" swAng="5400000"/>
                <a:lnTo>
                  <a:pt x="0" y="11352"/>
                </a:lnTo>
                <a:arcTo wR="11352" hR="11352" stAng="10800000" swAng="5400000"/>
                <a:close/>
              </a:path>
            </a:pathLst>
          </a:custGeom>
          <a:solidFill>
            <a:srgbClr val="F0EDE6"/>
          </a:solidFill>
          <a:ln/>
        </p:spPr>
      </p:sp>
      <p:sp>
        <p:nvSpPr>
          <p:cNvPr id="6" name="Text 4"/>
          <p:cNvSpPr/>
          <p:nvPr/>
        </p:nvSpPr>
        <p:spPr>
          <a:xfrm>
            <a:off x="586904" y="1146273"/>
            <a:ext cx="4870313" cy="2959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কেন্দ্রীয় স্নায়ুতন্ত্র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86904" y="1323082"/>
            <a:ext cx="4753581" cy="119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মস্তিষ্ক ও মেরুরজ্জু নিয়ে গঠিত। এটি স্নায়ুতন্ত্রের প্রধান নিয়ন্ত্রণকেন্দ্র হিসেবে কাজ করে।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8931" y="1623789"/>
            <a:ext cx="7209930" cy="477515"/>
          </a:xfrm>
          <a:custGeom>
            <a:avLst/>
            <a:gdLst/>
            <a:ahLst/>
            <a:cxnLst/>
            <a:rect l="l" t="t" r="r" b="b"/>
            <a:pathLst>
              <a:path w="4075881" h="477515">
                <a:moveTo>
                  <a:pt x="0" y="0"/>
                </a:moveTo>
                <a:lnTo>
                  <a:pt x="4064529" y="0"/>
                </a:lnTo>
                <a:arcTo wR="11352" hR="11352" stAng="16200000" swAng="5400000"/>
                <a:lnTo>
                  <a:pt x="4075881" y="466163"/>
                </a:lnTo>
                <a:arcTo wR="11352" hR="11352" stAng="0" swAng="5400000"/>
                <a:lnTo>
                  <a:pt x="0" y="477515"/>
                </a:lnTo>
                <a:lnTo>
                  <a:pt x="0" y="0"/>
                </a:lnTo>
                <a:close/>
              </a:path>
            </a:pathLst>
          </a:custGeom>
          <a:solidFill>
            <a:srgbClr val="F0EDE6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1055489"/>
            <a:ext cx="9525" cy="477515"/>
          </a:xfrm>
          <a:prstGeom prst="roundRect">
            <a:avLst>
              <a:gd name="adj" fmla="val 50000"/>
            </a:avLst>
          </a:prstGeom>
          <a:solidFill>
            <a:srgbClr val="D6D3CC"/>
          </a:solidFill>
          <a:ln/>
        </p:spPr>
      </p:sp>
      <p:sp>
        <p:nvSpPr>
          <p:cNvPr id="10" name="Text 8"/>
          <p:cNvSpPr/>
          <p:nvPr/>
        </p:nvSpPr>
        <p:spPr>
          <a:xfrm>
            <a:off x="1060315" y="1623789"/>
            <a:ext cx="3894311" cy="141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প্রান্তীয় স্নায়ুতন্ত্র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78745" y="1890396"/>
            <a:ext cx="3894311" cy="119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বিভিন্ন স্নায়ু ও স্নায়ুগুচ্ছ নিয়ে গঠিত। এটি কেন্দ্রীয় স্নায়ুতন্ত্র ও দেহের বিভিন্ন অংশের মধ্যে যোগাযোগ রক্ষা করে।</a:t>
            </a:r>
            <a:endParaRPr lang="en-US" sz="120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188723"/>
            <a:ext cx="8151763" cy="248381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712973" y="2488869"/>
            <a:ext cx="1803238" cy="2254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প্রান্তীয় স্নায়ুতন্ত্র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88930" y="2778389"/>
            <a:ext cx="1827281" cy="2957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r">
              <a:lnSpc>
                <a:spcPct val="85000"/>
              </a:lnSpc>
              <a:buNone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বিভিন্ন স্নায়ু ও স্নায়ুগুচ্ছ—সংযোগ ও পরিবহক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467306" y="3122006"/>
            <a:ext cx="1803238" cy="2254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কেন্দ্রীয় স্নায়ুতন্ত্র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467306" y="3411525"/>
            <a:ext cx="1987569" cy="2957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85000"/>
              </a:lnSpc>
              <a:buNone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মস্তিষ্ক ও মেরুরজ্জু—প্রধান নিয়ন্ত্রণ কেন্দ্র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119" y="4553396"/>
            <a:ext cx="8608963" cy="119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উপরের চিত্রে দেখানো হয়েছে কীভাবে স্নায়ুতন্ত্র কেন্দ্রীয় ও প্রান্তীয়—এই দুই ভাগে বিভক্ত এবং কেন্দ্রীয় স্নায়ুতন্ত্রের আবার দুটি প্রধান উপাদান রয়েছে।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0EDE6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8265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মস্তিষ্কের প্রধান অংশ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54359" y="925637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মস্তিষ্ক হলো স্নায়ুতন্ত্রের প্রধান নিয়ন্ত্রণকেন্দ্র। আমাদের চিন্তা, স্মৃতি, অনুভূতি, চলাফেরা এবং দেহের অনেক গুরুত্বপূর্ণ কাজ নিয়ন্ত্রণে এটি ভূমিকা রাখে।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496119" y="1751335"/>
            <a:ext cx="2290465" cy="1724099"/>
          </a:xfrm>
          <a:prstGeom prst="roundRect">
            <a:avLst>
              <a:gd name="adj" fmla="val 1233"/>
            </a:avLst>
          </a:prstGeom>
          <a:solidFill>
            <a:srgbClr val="F0EDE6"/>
          </a:solidFill>
          <a:ln/>
        </p:spPr>
      </p:sp>
      <p:sp>
        <p:nvSpPr>
          <p:cNvPr id="7" name="Text 4"/>
          <p:cNvSpPr/>
          <p:nvPr/>
        </p:nvSpPr>
        <p:spPr>
          <a:xfrm>
            <a:off x="637877" y="1893094"/>
            <a:ext cx="20069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গুরুমস্তিষ্ক (Cerebrum</a:t>
            </a: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)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37877" y="2199605"/>
            <a:ext cx="2006947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মস্তিষ্কের সবচেয়ে বড় অংশ। চিন্তা, স্মৃতি সংরক্ষণ, শেখা, বুদ্ধিবৃত্তিক কাজ, ইচ্ছাধীন চলন নিয়ন্ত্রণ এবং বিভিন্ন অনুভূতি বিশ্লেষণে ভূমিকা রাখে।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928342" y="1751335"/>
            <a:ext cx="2290539" cy="1724099"/>
          </a:xfrm>
          <a:prstGeom prst="roundRect">
            <a:avLst>
              <a:gd name="adj" fmla="val 1233"/>
            </a:avLst>
          </a:prstGeom>
          <a:solidFill>
            <a:srgbClr val="F0EDE6"/>
          </a:solidFill>
          <a:ln/>
        </p:spPr>
      </p:sp>
      <p:sp>
        <p:nvSpPr>
          <p:cNvPr id="10" name="Text 7"/>
          <p:cNvSpPr/>
          <p:nvPr/>
        </p:nvSpPr>
        <p:spPr>
          <a:xfrm>
            <a:off x="3070101" y="1893094"/>
            <a:ext cx="2007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লঘুমস্তিষ্ক (Cerebellum)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070101" y="2199605"/>
            <a:ext cx="2007022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দেহের ভারসাম্য রক্ষা, পেশির কাজের সমন্বয় এবং চলন সমন্বয়ে ভূমিকা রাখে। হাঁটা, দৌড়ানো ও বল ছোড়ার সময় এটি গুরুত্বপূর্ণ ভূমিকা পালন করে।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96119" y="3617193"/>
            <a:ext cx="4722763" cy="1043657"/>
          </a:xfrm>
          <a:prstGeom prst="roundRect">
            <a:avLst>
              <a:gd name="adj" fmla="val 2038"/>
            </a:avLst>
          </a:prstGeom>
          <a:solidFill>
            <a:srgbClr val="F0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7877" y="3758952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মস্তিষ্ককাণ্ড (Brainstem)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37877" y="4065463"/>
            <a:ext cx="44392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মস্তিষ্ক ও মেরুরজ্জুর মধ্যে যোগাযোগে গুরুত্বপূর্ণ ভূমিকা পালন করে। শ্বাস-প্রশ্বাস, হৃদস্পন্দন ও গিলনসহ কিছু স্বয়ংক্রিয় কাজ নিয়ন্ত্রণ করে।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29035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মেরুরজ্জু ও নিউরন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82331" y="1464096"/>
            <a:ext cx="2726296" cy="2833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মেরুরজ্জু (Spinal Cord)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3474988" y="1889596"/>
            <a:ext cx="563478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মেরুদণ্ডের ভেতরে অবস্থিত দীর্ঘ স্নায়বিক গঠন।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3474988" y="2243956"/>
            <a:ext cx="5177582" cy="503188"/>
          </a:xfrm>
          <a:prstGeom prst="rect">
            <a:avLst/>
          </a:prstGeom>
          <a:noFill/>
          <a:ln/>
        </p:spPr>
        <p:txBody>
          <a:bodyPr wrap="square" lIns="0" tIns="56707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মস্তিষ্ক ও দেহের মধ্যে স্নায়বিক বার্তা আদান-প্রদান করে</a:t>
            </a:r>
            <a:endParaRPr lang="en-US" sz="1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অনেক প্রতিবর্তী ক্রিয়ায় ভূমিকা পালন করে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474988" y="2888903"/>
            <a:ext cx="1933591" cy="2214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নিউরন (Neuron)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3474988" y="3252118"/>
            <a:ext cx="5177582" cy="1034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স্নায়ুতন্ত্রের গঠন ও কাজের </a:t>
            </a:r>
            <a:r>
              <a:rPr lang="en-US" sz="140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মৌলিক একক</a:t>
            </a: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হলো নিউরন বা স্নায়ুকোষ। নিউরনের প্রধান অংশ—কোষদেহ, ডেনড্রাইট ও অ্যাক্সন।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ডেনড্রাইট → কোষদেহ → অ্যাক্সন → পরবর্তী নিউরন/পেশি/গ্রন্থি। নিউরন দেহের এক স্থান থেকে অন্য স্থানে স্নায়বিক সংকেত পরিবহন করতে সাহায্য করে।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9737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সংবেদী ও মোটর স্নায়ু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723876"/>
            <a:ext cx="4004965" cy="1695748"/>
          </a:xfrm>
          <a:prstGeom prst="roundRect">
            <a:avLst>
              <a:gd name="adj" fmla="val 1254"/>
            </a:avLst>
          </a:prstGeom>
          <a:solidFill>
            <a:srgbClr val="F0EDE6"/>
          </a:solidFill>
          <a:ln/>
        </p:spPr>
      </p:sp>
      <p:sp>
        <p:nvSpPr>
          <p:cNvPr id="4" name="Shape 2"/>
          <p:cNvSpPr/>
          <p:nvPr/>
        </p:nvSpPr>
        <p:spPr>
          <a:xfrm>
            <a:off x="637877" y="1865635"/>
            <a:ext cx="425276" cy="425276"/>
          </a:xfrm>
          <a:prstGeom prst="ellipse">
            <a:avLst/>
          </a:prstGeom>
          <a:solidFill>
            <a:srgbClr val="1B5F39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856" y="1982539"/>
            <a:ext cx="191319" cy="1913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7877" y="2432670"/>
            <a:ext cx="37214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সংবেদী স্নায়ু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37877" y="2739182"/>
            <a:ext cx="3721447" cy="5386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ইন্দ্রিয় থেকে স্নায়ুতন্ত্রের কেন্দ্রের দিকে তথ্য বহন করে।</a:t>
            </a:r>
            <a:endParaRPr lang="en-US" sz="16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উদাহরণ:</a:t>
            </a: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চোখ → মস্তিষ্ক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642842" y="1723876"/>
            <a:ext cx="4005039" cy="1695748"/>
          </a:xfrm>
          <a:prstGeom prst="roundRect">
            <a:avLst>
              <a:gd name="adj" fmla="val 1254"/>
            </a:avLst>
          </a:prstGeom>
          <a:solidFill>
            <a:srgbClr val="F0EDE6"/>
          </a:solidFill>
          <a:ln/>
        </p:spPr>
      </p:sp>
      <p:sp>
        <p:nvSpPr>
          <p:cNvPr id="9" name="Shape 6"/>
          <p:cNvSpPr/>
          <p:nvPr/>
        </p:nvSpPr>
        <p:spPr>
          <a:xfrm>
            <a:off x="4784601" y="1865635"/>
            <a:ext cx="425276" cy="425276"/>
          </a:xfrm>
          <a:prstGeom prst="ellipse">
            <a:avLst/>
          </a:prstGeom>
          <a:solidFill>
            <a:srgbClr val="1B5F39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01580" y="1982539"/>
            <a:ext cx="191319" cy="1913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84601" y="2432670"/>
            <a:ext cx="37215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মোটর স্নায়ু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4784601" y="2739182"/>
            <a:ext cx="3721522" cy="5386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কেন্দ্রীয় স্নায়ুতন্ত্র থেকে পেশি বা গ্রন্থির দিকে নির্দেশ বহন করে।</a:t>
            </a:r>
            <a:endParaRPr lang="en-US" sz="16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উদাহরণ:</a:t>
            </a: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মস্তিষ্ক → পেশি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566960" y="4205101"/>
            <a:ext cx="8151763" cy="566961"/>
          </a:xfrm>
          <a:prstGeom prst="roundRect">
            <a:avLst>
              <a:gd name="adj" fmla="val 3751"/>
            </a:avLst>
          </a:prstGeom>
          <a:solidFill>
            <a:srgbClr val="D7F4E4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877" y="3779862"/>
            <a:ext cx="177180" cy="141759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15057" y="4377469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সহজ সূত্র:</a:t>
            </a:r>
            <a:r>
              <a:rPr lang="en-US" sz="20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ইন্দ্রিয় → কেন্দ্র → পেশি/গ্রন্থি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7912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প্রতিবর্তী ক্রিয়া (Reflex Action)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96119" y="682154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কোনো উদ্দীপকের প্রতি দেহের </a:t>
            </a:r>
            <a:r>
              <a:rPr lang="en-US" sz="160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দ্রুত ও স্বয়ংক্রিয় প্রতিক্রিয়া</a:t>
            </a: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-কে প্রতিবর্তী ক্রিয়া বলে।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99" y="950657"/>
            <a:ext cx="3989412" cy="39894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485531" y="1614791"/>
            <a:ext cx="398941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উদাহরণ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4485531" y="2023353"/>
            <a:ext cx="4446612" cy="89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🔥</a:t>
            </a:r>
            <a:r>
              <a:rPr lang="en-US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গরম বস্তু স্পর্শ → </a:t>
            </a:r>
            <a:r>
              <a:rPr lang="en-US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✋</a:t>
            </a:r>
            <a:r>
              <a:rPr lang="en-US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হাত সরিয়ে নেওয়া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658470" y="2369825"/>
            <a:ext cx="398941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শ্রেণিকক্ষ কার্যক্রম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663232" y="2792611"/>
            <a:ext cx="3989412" cy="2870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spcAft>
                <a:spcPts val="250"/>
              </a:spcAft>
              <a:buNone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দুই শিক্ষার্থী জোড়ায় কাজ করবে। একজন একটি ছোট বস্তু/স্কেল ছেড়ে দেবে, অন্যজন ধরার চেষ্টা করবে। আলোচনা: "বস্তুটি পড়তে শুরু করার পর আমরা কীভাবে দ্রুত প্রতিক্রিয়া দেখালাম?"</a:t>
            </a:r>
            <a:endParaRPr lang="en-US" sz="140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শিক্ষক ব্যাখ্যা করবেন: চোখের মাধ্যমে তথ্য গ্রহণ → স্নায়ুতন্ত্রে সংকেত → মস্তিষ্কের প্রক্রিয়াকরণ → পেশির কার্যক্রম।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1454413" y="4436703"/>
            <a:ext cx="414553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কার্যক্রমটি নিরাপদ পরিবেশে করতে হবে এবং কোনো ধারালো/ভারী বস্তু ব্যবহার করা যাবে না</a:t>
            </a:r>
            <a:r>
              <a:rPr lang="en-US" sz="5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।</a:t>
            </a:r>
            <a:endParaRPr lang="en-US" sz="5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</TotalTime>
  <Words>642</Words>
  <Application>Microsoft Office PowerPoint</Application>
  <PresentationFormat>On-screen Show (16:9)</PresentationFormat>
  <Paragraphs>95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Alice</vt:lpstr>
      <vt:lpstr>Perpetua</vt:lpstr>
      <vt:lpstr>Lora</vt:lpstr>
      <vt:lpstr>Hubot Sans Bold</vt:lpstr>
      <vt:lpstr>Lora 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4</cp:revision>
  <dcterms:created xsi:type="dcterms:W3CDTF">2026-08-12T05:08:50Z</dcterms:created>
  <dcterms:modified xsi:type="dcterms:W3CDTF">2026-08-12T05:30:08Z</dcterms:modified>
</cp:coreProperties>
</file>