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70" d="100"/>
          <a:sy n="70" d="100"/>
        </p:scale>
        <p:origin x="-138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t>7/25/2026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t>7/25/2026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H="1">
            <a:off x="0" y="0"/>
            <a:ext cx="9144000" cy="1524000"/>
          </a:xfrm>
          <a:solidFill>
            <a:schemeClr val="accent2">
              <a:lumMod val="75000"/>
            </a:schemeClr>
          </a:solidFill>
        </p:spPr>
        <p:txBody>
          <a:bodyPr>
            <a:noAutofit/>
          </a:bodyPr>
          <a:lstStyle/>
          <a:p>
            <a:r>
              <a:rPr lang="en-US" sz="6000" b="1" dirty="0" smtClean="0">
                <a:solidFill>
                  <a:schemeClr val="bg1"/>
                </a:solidFill>
                <a:latin typeface="Nikosh" panose="02000000000000000000" charset="0"/>
                <a:cs typeface="Nikosh" panose="02000000000000000000" charset="0"/>
              </a:rPr>
              <a:t>স্বাগতম</a:t>
            </a:r>
            <a:r>
              <a:rPr lang="en-US" sz="6000" dirty="0" smtClean="0">
                <a:solidFill>
                  <a:schemeClr val="bg1"/>
                </a:solidFill>
                <a:latin typeface="Nikosh" panose="02000000000000000000" charset="0"/>
                <a:cs typeface="Nikosh" panose="02000000000000000000" charset="0"/>
              </a:rPr>
              <a:t> </a:t>
            </a:r>
            <a:r>
              <a:rPr lang="en-US" sz="4800" dirty="0" smtClean="0">
                <a:solidFill>
                  <a:schemeClr val="bg1"/>
                </a:solidFill>
                <a:latin typeface="Nikosh" panose="02000000000000000000" charset="0"/>
                <a:cs typeface="Nikosh" panose="02000000000000000000" charset="0"/>
              </a:rPr>
              <a:t>  </a:t>
            </a:r>
            <a:endParaRPr lang="en-US" sz="4800" dirty="0">
              <a:solidFill>
                <a:schemeClr val="bg1"/>
              </a:solidFill>
              <a:latin typeface="Nikosh" panose="02000000000000000000" charset="0"/>
              <a:cs typeface="Nikosh" panose="02000000000000000000" charset="0"/>
            </a:endParaRPr>
          </a:p>
        </p:txBody>
      </p:sp>
      <p:pic>
        <p:nvPicPr>
          <p:cNvPr id="1026" name="Picture 2" descr="C:\Users\Home\Downloads\images (4).jpg"/>
          <p:cNvPicPr>
            <a:picLocks noChangeAspect="1" noChangeArrowheads="1"/>
          </p:cNvPicPr>
          <p:nvPr/>
        </p:nvPicPr>
        <p:blipFill>
          <a:blip r:embed="rId2"/>
          <a:srcRect/>
          <a:stretch>
            <a:fillRect/>
          </a:stretch>
        </p:blipFill>
        <p:spPr bwMode="auto">
          <a:xfrm>
            <a:off x="1600200" y="1619250"/>
            <a:ext cx="6096000" cy="523875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743200"/>
            <a:ext cx="2590800" cy="1814830"/>
          </a:xfrm>
          <a:prstGeom prst="rect">
            <a:avLst/>
          </a:prstGeom>
        </p:spPr>
        <p:txBody>
          <a:bodyPr wrap="square">
            <a:spAutoFit/>
          </a:bodyPr>
          <a:lstStyle/>
          <a:p>
            <a:r>
              <a:rPr lang="en-US" sz="2800" b="1" dirty="0" smtClean="0">
                <a:solidFill>
                  <a:srgbClr val="FF0000"/>
                </a:solidFill>
                <a:latin typeface="Nikosh" panose="02000000000000000000" charset="0"/>
                <a:cs typeface="Nikosh" panose="02000000000000000000" charset="0"/>
              </a:rPr>
              <a:t>গ্রুপ-১</a:t>
            </a:r>
          </a:p>
          <a:p>
            <a:r>
              <a:rPr lang="en-US" sz="2800" dirty="0" smtClean="0">
                <a:latin typeface="Nikosh" panose="02000000000000000000" charset="0"/>
                <a:cs typeface="Nikosh" panose="02000000000000000000" charset="0"/>
              </a:rPr>
              <a:t>পানি ও মিথানলের মধ্যে হাইড্রোজেন বন্ধন দেখাও </a:t>
            </a:r>
            <a:endParaRPr lang="en-US" sz="2800" dirty="0">
              <a:latin typeface="Nikosh" panose="02000000000000000000" charset="0"/>
              <a:cs typeface="Nikosh" panose="02000000000000000000" charset="0"/>
            </a:endParaRPr>
          </a:p>
        </p:txBody>
      </p:sp>
      <p:sp>
        <p:nvSpPr>
          <p:cNvPr id="4" name="Rectangle 3"/>
          <p:cNvSpPr/>
          <p:nvPr/>
        </p:nvSpPr>
        <p:spPr>
          <a:xfrm>
            <a:off x="3581400" y="2667000"/>
            <a:ext cx="2743200" cy="1814830"/>
          </a:xfrm>
          <a:prstGeom prst="rect">
            <a:avLst/>
          </a:prstGeom>
        </p:spPr>
        <p:txBody>
          <a:bodyPr wrap="square">
            <a:spAutoFit/>
          </a:bodyPr>
          <a:lstStyle/>
          <a:p>
            <a:r>
              <a:rPr lang="en-US" sz="2800" b="1" dirty="0" smtClean="0">
                <a:solidFill>
                  <a:srgbClr val="FF0000"/>
                </a:solidFill>
                <a:latin typeface="Nikosh" panose="02000000000000000000" charset="0"/>
                <a:cs typeface="Nikosh" panose="02000000000000000000" charset="0"/>
              </a:rPr>
              <a:t>গ্রুপ-২</a:t>
            </a:r>
          </a:p>
          <a:p>
            <a:r>
              <a:rPr lang="en-US" sz="2800" dirty="0" smtClean="0">
                <a:latin typeface="Nikosh" panose="02000000000000000000" charset="0"/>
                <a:cs typeface="Nikosh" panose="02000000000000000000" charset="0"/>
              </a:rPr>
              <a:t>ইথানল ও মিথানলের মধ্যে হাইড্রোজেন বন্ধন দেখাও</a:t>
            </a:r>
            <a:endParaRPr lang="en-US" sz="2800" dirty="0">
              <a:latin typeface="Nikosh" panose="02000000000000000000" charset="0"/>
              <a:cs typeface="Nikosh" panose="02000000000000000000" charset="0"/>
            </a:endParaRPr>
          </a:p>
        </p:txBody>
      </p:sp>
      <p:sp>
        <p:nvSpPr>
          <p:cNvPr id="5" name="Rectangle 4"/>
          <p:cNvSpPr/>
          <p:nvPr/>
        </p:nvSpPr>
        <p:spPr>
          <a:xfrm>
            <a:off x="6400800" y="2514600"/>
            <a:ext cx="2743200" cy="1814830"/>
          </a:xfrm>
          <a:prstGeom prst="rect">
            <a:avLst/>
          </a:prstGeom>
        </p:spPr>
        <p:txBody>
          <a:bodyPr wrap="square">
            <a:spAutoFit/>
          </a:bodyPr>
          <a:lstStyle/>
          <a:p>
            <a:r>
              <a:rPr lang="en-US" sz="2800" b="1" dirty="0" smtClean="0">
                <a:solidFill>
                  <a:srgbClr val="FF0000"/>
                </a:solidFill>
                <a:latin typeface="Nikosh" panose="02000000000000000000" charset="0"/>
                <a:cs typeface="Nikosh" panose="02000000000000000000" charset="0"/>
              </a:rPr>
              <a:t>গ্রুপ-৩</a:t>
            </a:r>
            <a:r>
              <a:rPr lang="en-US" sz="2800" dirty="0" smtClean="0">
                <a:solidFill>
                  <a:srgbClr val="FF0000"/>
                </a:solidFill>
                <a:latin typeface="Nikosh" panose="02000000000000000000" charset="0"/>
                <a:cs typeface="Nikosh" panose="02000000000000000000" charset="0"/>
              </a:rPr>
              <a:t> </a:t>
            </a:r>
          </a:p>
          <a:p>
            <a:r>
              <a:rPr lang="en-US" sz="2800" dirty="0" smtClean="0">
                <a:latin typeface="Nikosh" panose="02000000000000000000" charset="0"/>
                <a:cs typeface="Nikosh" panose="02000000000000000000" charset="0"/>
              </a:rPr>
              <a:t>পানির অণুগুলোর  মধ্যে হাইড্রোজেন বন্ধন দেখাও</a:t>
            </a:r>
          </a:p>
        </p:txBody>
      </p:sp>
      <p:sp>
        <p:nvSpPr>
          <p:cNvPr id="6" name="Title 1"/>
          <p:cNvSpPr>
            <a:spLocks noGrp="1"/>
          </p:cNvSpPr>
          <p:nvPr>
            <p:ph type="title"/>
          </p:nvPr>
        </p:nvSpPr>
        <p:spPr>
          <a:xfrm>
            <a:off x="0" y="274638"/>
            <a:ext cx="9144000" cy="1143000"/>
          </a:xfrm>
          <a:solidFill>
            <a:schemeClr val="accent6">
              <a:lumMod val="50000"/>
            </a:schemeClr>
          </a:solidFill>
        </p:spPr>
        <p:txBody>
          <a:bodyPr/>
          <a:lstStyle/>
          <a:p>
            <a:r>
              <a:rPr lang="en-US" b="1" dirty="0" smtClean="0">
                <a:solidFill>
                  <a:schemeClr val="bg1"/>
                </a:solidFill>
              </a:rPr>
              <a:t>দলীয় কাজ </a:t>
            </a:r>
            <a:endParaRPr lang="en-US" b="1"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458200" cy="1524000"/>
          </a:xfrm>
          <a:solidFill>
            <a:schemeClr val="accent5">
              <a:lumMod val="50000"/>
            </a:schemeClr>
          </a:solidFill>
        </p:spPr>
        <p:txBody>
          <a:bodyPr>
            <a:normAutofit fontScale="90000"/>
          </a:bodyPr>
          <a:lstStyle/>
          <a:p>
            <a:r>
              <a:rPr lang="en-US" altLang="zh-CN" b="1" i="1" dirty="0" smtClean="0">
                <a:solidFill>
                  <a:schemeClr val="bg1"/>
                </a:solidFill>
                <a:latin typeface="Times New Roman" panose="02020603050405020304" pitchFamily="18" charset="0"/>
                <a:cs typeface="Times New Roman" panose="02020603050405020304" pitchFamily="18" charset="0"/>
              </a:rPr>
              <a:t/>
            </a:r>
            <a:br>
              <a:rPr lang="en-US" altLang="zh-CN" b="1" i="1" dirty="0" smtClean="0">
                <a:solidFill>
                  <a:schemeClr val="bg1"/>
                </a:solidFill>
                <a:latin typeface="Times New Roman" panose="02020603050405020304" pitchFamily="18" charset="0"/>
                <a:cs typeface="Times New Roman" panose="02020603050405020304" pitchFamily="18" charset="0"/>
              </a:rPr>
            </a:br>
            <a:r>
              <a:rPr lang="en-US" altLang="zh-CN" b="1" i="1" dirty="0" smtClean="0">
                <a:solidFill>
                  <a:schemeClr val="bg1"/>
                </a:solidFill>
                <a:latin typeface="Times New Roman" panose="02020603050405020304" pitchFamily="18" charset="0"/>
                <a:cs typeface="Times New Roman" panose="02020603050405020304" pitchFamily="18" charset="0"/>
              </a:rPr>
              <a:t/>
            </a:r>
            <a:br>
              <a:rPr lang="en-US" altLang="zh-CN" b="1" i="1" dirty="0" smtClean="0">
                <a:solidFill>
                  <a:schemeClr val="bg1"/>
                </a:solidFill>
                <a:latin typeface="Times New Roman" panose="02020603050405020304" pitchFamily="18" charset="0"/>
                <a:cs typeface="Times New Roman" panose="02020603050405020304" pitchFamily="18" charset="0"/>
              </a:rPr>
            </a:br>
            <a:r>
              <a:rPr lang="en-US" altLang="zh-CN" sz="9800" b="1" i="1" dirty="0" smtClean="0">
                <a:solidFill>
                  <a:schemeClr val="bg1"/>
                </a:solidFill>
                <a:latin typeface="Times New Roman" panose="02020603050405020304" pitchFamily="18" charset="0"/>
                <a:cs typeface="Times New Roman" panose="02020603050405020304" pitchFamily="18" charset="0"/>
              </a:rPr>
              <a:t>Thank you all</a:t>
            </a:r>
            <a:r>
              <a:rPr lang="en-US" altLang="zh-CN" sz="9800" b="1" dirty="0" smtClean="0">
                <a:solidFill>
                  <a:schemeClr val="bg1"/>
                </a:solidFill>
                <a:latin typeface="Arial" panose="020B0604020202020204" pitchFamily="34" charset="0"/>
                <a:cs typeface="Times New Roman" panose="02020603050405020304" pitchFamily="18" charset="0"/>
              </a:rPr>
              <a:t/>
            </a:r>
            <a:br>
              <a:rPr lang="en-US" altLang="zh-CN" sz="9800" b="1" dirty="0" smtClean="0">
                <a:solidFill>
                  <a:schemeClr val="bg1"/>
                </a:solidFill>
                <a:latin typeface="Arial" panose="020B0604020202020204" pitchFamily="34" charset="0"/>
                <a:cs typeface="Times New Roman" panose="02020603050405020304" pitchFamily="18" charset="0"/>
              </a:rPr>
            </a:br>
            <a:r>
              <a:rPr lang="en-US" dirty="0" smtClean="0"/>
              <a:t/>
            </a:r>
            <a:br>
              <a:rPr lang="en-US" dirty="0" smtClean="0"/>
            </a:br>
            <a:endParaRPr lang="en-US" dirty="0"/>
          </a:p>
        </p:txBody>
      </p:sp>
      <p:pic>
        <p:nvPicPr>
          <p:cNvPr id="21506" name="Picture 2" descr="C:\Users\Home\Downloads\images (35).jpg"/>
          <p:cNvPicPr>
            <a:picLocks noChangeAspect="1" noChangeArrowheads="1"/>
          </p:cNvPicPr>
          <p:nvPr/>
        </p:nvPicPr>
        <p:blipFill>
          <a:blip r:embed="rId2"/>
          <a:srcRect/>
          <a:stretch>
            <a:fillRect/>
          </a:stretch>
        </p:blipFill>
        <p:spPr bwMode="auto">
          <a:xfrm>
            <a:off x="2209800" y="1828800"/>
            <a:ext cx="4648200" cy="46482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75000"/>
            </a:schemeClr>
          </a:solidFill>
        </p:spPr>
        <p:txBody>
          <a:bodyPr>
            <a:normAutofit/>
          </a:bodyPr>
          <a:lstStyle/>
          <a:p>
            <a:r>
              <a:rPr lang="en-US" sz="4800" b="1" dirty="0" smtClean="0">
                <a:solidFill>
                  <a:schemeClr val="bg1"/>
                </a:solidFill>
                <a:latin typeface="Nikosh" panose="02000000000000000000" charset="0"/>
                <a:cs typeface="Nikosh" panose="02000000000000000000" charset="0"/>
              </a:rPr>
              <a:t>পরিচিতি </a:t>
            </a:r>
            <a:endParaRPr lang="en-US" sz="4800" b="1" dirty="0">
              <a:solidFill>
                <a:schemeClr val="bg1"/>
              </a:solidFill>
              <a:latin typeface="Nikosh" panose="02000000000000000000" charset="0"/>
              <a:cs typeface="Nikosh" panose="02000000000000000000" charset="0"/>
            </a:endParaRPr>
          </a:p>
        </p:txBody>
      </p:sp>
      <p:sp>
        <p:nvSpPr>
          <p:cNvPr id="3" name="Rectangle 2"/>
          <p:cNvSpPr/>
          <p:nvPr/>
        </p:nvSpPr>
        <p:spPr>
          <a:xfrm>
            <a:off x="533400" y="1905000"/>
            <a:ext cx="4495800" cy="2246769"/>
          </a:xfrm>
          <a:prstGeom prst="rect">
            <a:avLst/>
          </a:prstGeom>
        </p:spPr>
        <p:txBody>
          <a:bodyPr wrap="square">
            <a:spAutoFit/>
          </a:bodyPr>
          <a:lstStyle/>
          <a:p>
            <a:r>
              <a:rPr lang="en-US" sz="2800" dirty="0" smtClean="0">
                <a:latin typeface="SutonnyOMJ" panose="01010600010101010101" pitchFamily="2" charset="0"/>
                <a:cs typeface="SutonnyOMJ" panose="01010600010101010101" pitchFamily="2" charset="0"/>
              </a:rPr>
              <a:t>নামঃ নাসরীন হক</a:t>
            </a:r>
            <a:br>
              <a:rPr lang="en-US" sz="2800" dirty="0" smtClean="0">
                <a:latin typeface="SutonnyOMJ" panose="01010600010101010101" pitchFamily="2" charset="0"/>
                <a:cs typeface="SutonnyOMJ" panose="01010600010101010101" pitchFamily="2" charset="0"/>
              </a:rPr>
            </a:br>
            <a:r>
              <a:rPr lang="en-US" sz="2800" dirty="0" smtClean="0">
                <a:latin typeface="SutonnyOMJ" panose="01010600010101010101" pitchFamily="2" charset="0"/>
                <a:cs typeface="SutonnyOMJ" panose="01010600010101010101" pitchFamily="2" charset="0"/>
              </a:rPr>
              <a:t>প্রভাষক (রসায়ন)</a:t>
            </a:r>
            <a:br>
              <a:rPr lang="en-US" sz="2800" dirty="0" smtClean="0">
                <a:latin typeface="SutonnyOMJ" panose="01010600010101010101" pitchFamily="2" charset="0"/>
                <a:cs typeface="SutonnyOMJ" panose="01010600010101010101" pitchFamily="2" charset="0"/>
              </a:rPr>
            </a:br>
            <a:r>
              <a:rPr lang="en-US" sz="2800" dirty="0" smtClean="0">
                <a:latin typeface="SutonnyOMJ" panose="01010600010101010101" pitchFamily="2" charset="0"/>
                <a:cs typeface="SutonnyOMJ" panose="01010600010101010101" pitchFamily="2" charset="0"/>
              </a:rPr>
              <a:t>বিক্রমপুর আদর্শ কলেজ</a:t>
            </a:r>
            <a:br>
              <a:rPr lang="en-US" sz="2800" dirty="0" smtClean="0">
                <a:latin typeface="SutonnyOMJ" panose="01010600010101010101" pitchFamily="2" charset="0"/>
                <a:cs typeface="SutonnyOMJ" panose="01010600010101010101" pitchFamily="2" charset="0"/>
              </a:rPr>
            </a:br>
            <a:r>
              <a:rPr lang="en-US" sz="2800" dirty="0" smtClean="0">
                <a:latin typeface="SutonnyOMJ" panose="01010600010101010101" pitchFamily="2" charset="0"/>
                <a:cs typeface="SutonnyOMJ" panose="01010600010101010101" pitchFamily="2" charset="0"/>
              </a:rPr>
              <a:t>কুচিয়ামোড়া,সিরাজদিখান,</a:t>
            </a:r>
            <a:br>
              <a:rPr lang="en-US" sz="2800" dirty="0" smtClean="0">
                <a:latin typeface="SutonnyOMJ" panose="01010600010101010101" pitchFamily="2" charset="0"/>
                <a:cs typeface="SutonnyOMJ" panose="01010600010101010101" pitchFamily="2" charset="0"/>
              </a:rPr>
            </a:br>
            <a:r>
              <a:rPr lang="en-US" sz="2800" dirty="0" smtClean="0">
                <a:latin typeface="SutonnyOMJ" panose="01010600010101010101" pitchFamily="2" charset="0"/>
                <a:cs typeface="SutonnyOMJ" panose="01010600010101010101" pitchFamily="2" charset="0"/>
              </a:rPr>
              <a:t>মুন্সীগঞ্জ</a:t>
            </a:r>
            <a:r>
              <a:rPr lang="en-US" sz="2800" dirty="0" smtClean="0"/>
              <a:t>।</a:t>
            </a:r>
            <a:endParaRPr lang="en-US" sz="2800" dirty="0"/>
          </a:p>
        </p:txBody>
      </p:sp>
      <p:sp>
        <p:nvSpPr>
          <p:cNvPr id="4" name="Rectangle 3"/>
          <p:cNvSpPr/>
          <p:nvPr/>
        </p:nvSpPr>
        <p:spPr>
          <a:xfrm>
            <a:off x="4800600" y="2209800"/>
            <a:ext cx="4343400" cy="1077218"/>
          </a:xfrm>
          <a:prstGeom prst="rect">
            <a:avLst/>
          </a:prstGeom>
        </p:spPr>
        <p:txBody>
          <a:bodyPr wrap="square">
            <a:spAutoFit/>
          </a:bodyPr>
          <a:lstStyle/>
          <a:p>
            <a:r>
              <a:rPr lang="en-US" sz="3200" dirty="0" smtClean="0">
                <a:latin typeface="SutonnyOMJ" panose="01010600010101010101" pitchFamily="2" charset="0"/>
                <a:cs typeface="SutonnyOMJ" panose="01010600010101010101" pitchFamily="2" charset="0"/>
              </a:rPr>
              <a:t> শ্রেনিঃ </a:t>
            </a:r>
            <a:r>
              <a:rPr lang="en-US" sz="3200" dirty="0" err="1" smtClean="0">
                <a:latin typeface="SutonnyOMJ" panose="01010600010101010101" pitchFamily="2" charset="0"/>
                <a:cs typeface="SutonnyOMJ" panose="01010600010101010101" pitchFamily="2" charset="0"/>
              </a:rPr>
              <a:t>একা</a:t>
            </a:r>
            <a:r>
              <a:rPr lang="en-US" sz="3200" dirty="0" smtClean="0">
                <a:latin typeface="SutonnyOMJ" panose="01010600010101010101" pitchFamily="2" charset="0"/>
                <a:cs typeface="SutonnyOMJ" panose="01010600010101010101" pitchFamily="2" charset="0"/>
              </a:rPr>
              <a:t>দশ </a:t>
            </a:r>
          </a:p>
          <a:p>
            <a:r>
              <a:rPr lang="en-US" sz="3200" dirty="0" smtClean="0">
                <a:latin typeface="SutonnyOMJ" panose="01010600010101010101" pitchFamily="2" charset="0"/>
                <a:cs typeface="SutonnyOMJ" panose="01010600010101010101" pitchFamily="2" charset="0"/>
              </a:rPr>
              <a:t> বিষয়ঃ রসায়ন ১ম পত্র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chemeClr val="accent2">
              <a:lumMod val="75000"/>
            </a:schemeClr>
          </a:solidFill>
        </p:spPr>
        <p:txBody>
          <a:bodyPr>
            <a:normAutofit/>
          </a:bodyPr>
          <a:lstStyle/>
          <a:p>
            <a:r>
              <a:rPr lang="en-US" sz="5400" b="1" dirty="0" smtClean="0">
                <a:solidFill>
                  <a:schemeClr val="bg1"/>
                </a:solidFill>
                <a:latin typeface="Nikosh" panose="02000000000000000000" charset="0"/>
                <a:cs typeface="Nikosh" panose="02000000000000000000" charset="0"/>
              </a:rPr>
              <a:t>পাঠ পরিচিতি</a:t>
            </a:r>
            <a:r>
              <a:rPr lang="en-US" sz="5400" b="1" dirty="0" smtClean="0">
                <a:solidFill>
                  <a:schemeClr val="bg1"/>
                </a:solidFill>
              </a:rPr>
              <a:t> </a:t>
            </a:r>
            <a:endParaRPr lang="en-US" sz="5400" dirty="0"/>
          </a:p>
        </p:txBody>
      </p:sp>
      <p:sp>
        <p:nvSpPr>
          <p:cNvPr id="2050" name="Rectangle 2"/>
          <p:cNvSpPr>
            <a:spLocks noChangeArrowheads="1"/>
          </p:cNvSpPr>
          <p:nvPr/>
        </p:nvSpPr>
        <p:spPr bwMode="auto">
          <a:xfrm>
            <a:off x="2179093" y="2895600"/>
            <a:ext cx="4648200" cy="101566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6000" i="0" u="none" strike="noStrike" cap="none" normalizeH="0" baseline="0" dirty="0" smtClean="0">
                <a:ln>
                  <a:noFill/>
                </a:ln>
                <a:solidFill>
                  <a:schemeClr val="tx1"/>
                </a:solidFill>
                <a:effectLst/>
                <a:latin typeface="SutonnyOMJ" panose="01010600010101010101" pitchFamily="2" charset="0"/>
                <a:ea typeface="Calibri" panose="020F0502020204030204" pitchFamily="34" charset="0"/>
                <a:cs typeface="SutonnyOMJ" panose="01010600010101010101" pitchFamily="2" charset="0"/>
              </a:rPr>
              <a:t>হাইড্রোজেন বন্ধন </a:t>
            </a:r>
            <a:r>
              <a:rPr kumimoji="0" lang="en-US" sz="4800" b="0" i="0" u="none" strike="noStrike" cap="none" normalizeH="0" baseline="0" dirty="0" smtClean="0">
                <a:ln>
                  <a:noFill/>
                </a:ln>
                <a:solidFill>
                  <a:schemeClr val="tx1"/>
                </a:solidFill>
                <a:effectLst/>
                <a:latin typeface="Vrinda" pitchFamily="34" charset="0"/>
                <a:ea typeface="Calibri" panose="020F0502020204030204" pitchFamily="34" charset="0"/>
                <a:cs typeface="Vrinda" pitchFamily="34" charset="0"/>
              </a:rPr>
              <a:t>    </a:t>
            </a:r>
            <a:endParaRPr kumimoji="0" lang="en-US" sz="4800" b="0" i="0" u="none" strike="noStrike" cap="none" normalizeH="0" baseline="0" dirty="0" smtClean="0">
              <a:ln>
                <a:noFill/>
              </a:ln>
              <a:solidFill>
                <a:schemeClr val="tx1"/>
              </a:solidFill>
              <a:effectLst/>
              <a:latin typeface="Vrinda" pitchFamily="34" charset="0"/>
              <a:cs typeface="Vrinda"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905001"/>
            <a:ext cx="4572000" cy="3241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717675"/>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a:solidFill>
            <a:schemeClr val="accent2">
              <a:lumMod val="75000"/>
            </a:schemeClr>
          </a:solidFill>
        </p:spPr>
        <p:txBody>
          <a:bodyPr>
            <a:normAutofit/>
          </a:bodyPr>
          <a:lstStyle/>
          <a:p>
            <a:r>
              <a:rPr lang="en-US" sz="5400" b="1" dirty="0" smtClean="0">
                <a:solidFill>
                  <a:schemeClr val="bg1"/>
                </a:solidFill>
                <a:latin typeface="Nikosh" panose="02000000000000000000" charset="0"/>
                <a:cs typeface="Nikosh" panose="02000000000000000000" charset="0"/>
              </a:rPr>
              <a:t>শিখনফল</a:t>
            </a:r>
          </a:p>
        </p:txBody>
      </p:sp>
      <p:sp>
        <p:nvSpPr>
          <p:cNvPr id="3" name="Rectangle 2"/>
          <p:cNvSpPr/>
          <p:nvPr/>
        </p:nvSpPr>
        <p:spPr>
          <a:xfrm>
            <a:off x="1981200" y="1828800"/>
            <a:ext cx="5410200" cy="4031873"/>
          </a:xfrm>
          <a:prstGeom prst="rect">
            <a:avLst/>
          </a:prstGeom>
        </p:spPr>
        <p:txBody>
          <a:bodyPr wrap="square">
            <a:spAutoFit/>
          </a:bodyPr>
          <a:lstStyle/>
          <a:p>
            <a:r>
              <a:rPr lang="en-US" sz="3200" dirty="0" smtClean="0">
                <a:latin typeface="SutonnyOMJ" panose="01010600010101010101" pitchFamily="2" charset="0"/>
                <a:cs typeface="SutonnyOMJ" panose="01010600010101010101" pitchFamily="2" charset="0"/>
              </a:rPr>
              <a:t>এ পাঠ শেষে তোমরা বলতে পারবে-</a:t>
            </a:r>
            <a:br>
              <a:rPr lang="en-US" sz="3200" dirty="0" smtClean="0">
                <a:latin typeface="SutonnyOMJ" panose="01010600010101010101" pitchFamily="2" charset="0"/>
                <a:cs typeface="SutonnyOMJ" panose="01010600010101010101" pitchFamily="2" charset="0"/>
              </a:rPr>
            </a:br>
            <a:r>
              <a:rPr lang="en-US" sz="3200" dirty="0" smtClean="0">
                <a:latin typeface="SutonnyOMJ" panose="01010600010101010101" pitchFamily="2" charset="0"/>
                <a:cs typeface="SutonnyOMJ" panose="01010600010101010101" pitchFamily="2" charset="0"/>
              </a:rPr>
              <a:t/>
            </a:r>
            <a:br>
              <a:rPr lang="en-US" sz="3200" dirty="0" smtClean="0">
                <a:latin typeface="SutonnyOMJ" panose="01010600010101010101" pitchFamily="2" charset="0"/>
                <a:cs typeface="SutonnyOMJ" panose="01010600010101010101" pitchFamily="2" charset="0"/>
              </a:rPr>
            </a:br>
            <a:r>
              <a:rPr lang="en-US" sz="3200" dirty="0" smtClean="0">
                <a:latin typeface="SutonnyOMJ" panose="01010600010101010101" pitchFamily="2" charset="0"/>
                <a:cs typeface="SutonnyOMJ" panose="01010600010101010101" pitchFamily="2" charset="0"/>
              </a:rPr>
              <a:t>(১)</a:t>
            </a:r>
            <a:r>
              <a:rPr lang="en-US" sz="3200" dirty="0" smtClean="0">
                <a:latin typeface="SutonnyOMJ" panose="01010600010101010101" pitchFamily="2" charset="0"/>
                <a:ea typeface="Calibri" panose="020F0502020204030204" pitchFamily="34" charset="0"/>
                <a:cs typeface="SutonnyOMJ" panose="01010600010101010101" pitchFamily="2" charset="0"/>
              </a:rPr>
              <a:t> হাইড্রোজেন বন্ধন </a:t>
            </a:r>
            <a:r>
              <a:rPr lang="en-US" sz="3200" dirty="0" smtClean="0">
                <a:latin typeface="SutonnyOMJ" panose="01010600010101010101" pitchFamily="2" charset="0"/>
                <a:cs typeface="SutonnyOMJ" panose="01010600010101010101" pitchFamily="2" charset="0"/>
              </a:rPr>
              <a:t>এর সংগা ।  </a:t>
            </a:r>
          </a:p>
          <a:p>
            <a:r>
              <a:rPr lang="en-US" sz="3200" dirty="0" smtClean="0">
                <a:latin typeface="SutonnyOMJ" panose="01010600010101010101" pitchFamily="2" charset="0"/>
                <a:cs typeface="SutonnyOMJ" panose="01010600010101010101" pitchFamily="2" charset="0"/>
              </a:rPr>
              <a:t>(২) </a:t>
            </a:r>
            <a:r>
              <a:rPr lang="en-US" sz="3200" dirty="0" smtClean="0">
                <a:latin typeface="SutonnyOMJ" panose="01010600010101010101" pitchFamily="2" charset="0"/>
                <a:ea typeface="Calibri" panose="020F0502020204030204" pitchFamily="34" charset="0"/>
                <a:cs typeface="SutonnyOMJ" panose="01010600010101010101" pitchFamily="2" charset="0"/>
              </a:rPr>
              <a:t>হাইড্রোজেন বন্ধন</a:t>
            </a:r>
            <a:r>
              <a:rPr lang="en-US" sz="3200" dirty="0" smtClean="0">
                <a:latin typeface="SutonnyOMJ" panose="01010600010101010101" pitchFamily="2" charset="0"/>
                <a:cs typeface="SutonnyOMJ" panose="01010600010101010101" pitchFamily="2" charset="0"/>
              </a:rPr>
              <a:t> গঠনের শর্ত </a:t>
            </a:r>
            <a:br>
              <a:rPr lang="en-US" sz="3200" dirty="0" smtClean="0">
                <a:latin typeface="SutonnyOMJ" panose="01010600010101010101" pitchFamily="2" charset="0"/>
                <a:cs typeface="SutonnyOMJ" panose="01010600010101010101" pitchFamily="2" charset="0"/>
              </a:rPr>
            </a:br>
            <a:r>
              <a:rPr lang="en-US" sz="3200" dirty="0" smtClean="0">
                <a:latin typeface="SutonnyOMJ" panose="01010600010101010101" pitchFamily="2" charset="0"/>
                <a:cs typeface="SutonnyOMJ" panose="01010600010101010101" pitchFamily="2" charset="0"/>
              </a:rPr>
              <a:t>(৩) </a:t>
            </a:r>
            <a:r>
              <a:rPr lang="en-US" sz="3200" dirty="0" smtClean="0">
                <a:latin typeface="SutonnyOMJ" panose="01010600010101010101" pitchFamily="2" charset="0"/>
                <a:ea typeface="Calibri" panose="020F0502020204030204" pitchFamily="34" charset="0"/>
                <a:cs typeface="SutonnyOMJ" panose="01010600010101010101" pitchFamily="2" charset="0"/>
              </a:rPr>
              <a:t>হাইড্রোজেন বন্ধন</a:t>
            </a:r>
            <a:r>
              <a:rPr lang="en-US" sz="3200" dirty="0" smtClean="0">
                <a:latin typeface="SutonnyOMJ" panose="01010600010101010101" pitchFamily="2" charset="0"/>
                <a:cs typeface="SutonnyOMJ" panose="01010600010101010101" pitchFamily="2" charset="0"/>
              </a:rPr>
              <a:t> এর শ্রেণি বিভাগ ।</a:t>
            </a:r>
            <a:br>
              <a:rPr lang="en-US" sz="3200" dirty="0" smtClean="0">
                <a:latin typeface="SutonnyOMJ" panose="01010600010101010101" pitchFamily="2" charset="0"/>
                <a:cs typeface="SutonnyOMJ" panose="01010600010101010101" pitchFamily="2" charset="0"/>
              </a:rPr>
            </a:br>
            <a:r>
              <a:rPr lang="en-US" sz="3200" dirty="0" smtClean="0">
                <a:latin typeface="SutonnyOMJ" panose="01010600010101010101" pitchFamily="2" charset="0"/>
                <a:cs typeface="SutonnyOMJ" panose="01010600010101010101" pitchFamily="2" charset="0"/>
              </a:rPr>
              <a:t>(৪) কোন যৌগে কি ধরনের হাইড্রোজেন</a:t>
            </a:r>
          </a:p>
          <a:p>
            <a:r>
              <a:rPr lang="en-US" sz="3200" dirty="0" smtClean="0">
                <a:latin typeface="SutonnyOMJ" panose="01010600010101010101" pitchFamily="2" charset="0"/>
                <a:cs typeface="SutonnyOMJ" panose="01010600010101010101" pitchFamily="2" charset="0"/>
              </a:rPr>
              <a:t>     বন্ধন হবে ।      </a:t>
            </a:r>
            <a:br>
              <a:rPr lang="en-US" sz="3200" dirty="0" smtClean="0">
                <a:latin typeface="SutonnyOMJ" panose="01010600010101010101" pitchFamily="2" charset="0"/>
                <a:cs typeface="SutonnyOMJ" panose="01010600010101010101" pitchFamily="2" charset="0"/>
              </a:rPr>
            </a:br>
            <a:r>
              <a:rPr lang="en-US" sz="3200" dirty="0" smtClean="0">
                <a:latin typeface="SutonnyOMJ" panose="01010600010101010101" pitchFamily="2" charset="0"/>
                <a:cs typeface="SutonnyOMJ" panose="01010600010101010101" pitchFamily="2" charset="0"/>
              </a:rPr>
              <a:t>(৫) </a:t>
            </a:r>
            <a:r>
              <a:rPr lang="en-US" sz="3200" dirty="0" smtClean="0">
                <a:latin typeface="SutonnyOMJ" panose="01010600010101010101" pitchFamily="2" charset="0"/>
                <a:ea typeface="Calibri" panose="020F0502020204030204" pitchFamily="34" charset="0"/>
                <a:cs typeface="SutonnyOMJ" panose="01010600010101010101" pitchFamily="2" charset="0"/>
              </a:rPr>
              <a:t>হাইড্রোজেন বন্ধন </a:t>
            </a:r>
            <a:r>
              <a:rPr lang="en-US" sz="3200" dirty="0" smtClean="0">
                <a:latin typeface="SutonnyOMJ" panose="01010600010101010101" pitchFamily="2" charset="0"/>
                <a:cs typeface="SutonnyOMJ" panose="01010600010101010101" pitchFamily="2" charset="0"/>
              </a:rPr>
              <a:t>এর গুরুত্ব ।   </a:t>
            </a:r>
            <a:endParaRPr lang="en-US" sz="3200" dirty="0">
              <a:latin typeface="SutonnyOMJ" panose="01010600010101010101" pitchFamily="2" charset="0"/>
              <a:cs typeface="SutonnyOMJ" panose="01010600010101010101"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75000"/>
            </a:schemeClr>
          </a:solidFill>
        </p:spPr>
        <p:txBody>
          <a:bodyPr>
            <a:normAutofit/>
          </a:bodyPr>
          <a:lstStyle/>
          <a:p>
            <a:r>
              <a:rPr lang="en-US" sz="5400" dirty="0" smtClean="0">
                <a:solidFill>
                  <a:schemeClr val="bg1"/>
                </a:solidFill>
                <a:latin typeface="SutonnyOMJ" panose="01010600010101010101" pitchFamily="2" charset="0"/>
                <a:ea typeface="Calibri" panose="020F0502020204030204" pitchFamily="34" charset="0"/>
                <a:cs typeface="SutonnyOMJ" panose="01010600010101010101" pitchFamily="2" charset="0"/>
              </a:rPr>
              <a:t>হাইড্রোজেন বন্ধন </a:t>
            </a:r>
            <a:r>
              <a:rPr lang="en-US" sz="5400" dirty="0" smtClean="0">
                <a:solidFill>
                  <a:schemeClr val="bg1"/>
                </a:solidFill>
                <a:latin typeface="SutonnyOMJ" panose="01010600010101010101" pitchFamily="2" charset="0"/>
                <a:cs typeface="SutonnyOMJ" panose="01010600010101010101" pitchFamily="2" charset="0"/>
              </a:rPr>
              <a:t>এর সংগা</a:t>
            </a:r>
            <a:endParaRPr lang="en-US" sz="5400" dirty="0"/>
          </a:p>
        </p:txBody>
      </p:sp>
      <p:sp>
        <p:nvSpPr>
          <p:cNvPr id="1025" name="Rectangle 1"/>
          <p:cNvSpPr>
            <a:spLocks noChangeArrowheads="1"/>
          </p:cNvSpPr>
          <p:nvPr/>
        </p:nvSpPr>
        <p:spPr bwMode="auto">
          <a:xfrm>
            <a:off x="0" y="1524000"/>
            <a:ext cx="9144000" cy="310854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sz="2800" b="0" i="0" u="none" strike="noStrike" cap="none" normalizeH="0" baseline="0" dirty="0" smtClean="0">
                <a:ln>
                  <a:noFill/>
                </a:ln>
                <a:solidFill>
                  <a:schemeClr val="tx1"/>
                </a:solidFill>
                <a:effectLst/>
                <a:latin typeface="SutonnyOMJ" panose="01010600010101010101" pitchFamily="2" charset="0"/>
                <a:ea typeface="Calibri" panose="020F0502020204030204" pitchFamily="34" charset="0"/>
                <a:cs typeface="SutonnyOMJ" panose="01010600010101010101" pitchFamily="2" charset="0"/>
              </a:rPr>
              <a:t>হাইড্রোজেন পরমাণু যখন অধিক উচ্চ তড়িৎ ঋণাত্মক মৌল যেমনঃ ফ্লোরিন (তড়িৎ ঋণাত্মকতা 4.0)অক্সিজেন (তড়িৎ ঋণাত্মকতা 3.5)নাইট্রোজেন(তড়িৎ ঋণাত্মকতা 3.0)এর সাথে মিলিত হয়ে সমযোজী বন্ধন গঠন করে তখন যৌগটিতে পোলারিটি বা ডাইপোলের উদ্ভব হয়। এরুপ পোলার অনু সমুহ যখন পরস্পরের নিকটে আসে তখন আংশিক ধনাত্মক হাইড্রোজেন প্রান্ত অপর অণুর আংশিক ঋণাত্মক প্রান্তের দিকে বিষেষ ভাবে আকৃষ্ট হয়, ফলে পরস্পর দুর্বল আকর্ষণ বলের মাধ্যমে যে বন্ধন গঠিত হয় তাকে হাইড্রোজেন বন্ধন বলে।  </a:t>
            </a:r>
            <a:r>
              <a:rPr lang="en-US" sz="2800" dirty="0" smtClean="0">
                <a:latin typeface="SutonnyOMJ" panose="01010600010101010101" pitchFamily="2" charset="0"/>
                <a:ea typeface="Calibri" panose="020F0502020204030204" pitchFamily="34" charset="0"/>
                <a:cs typeface="SutonnyOMJ" panose="01010600010101010101" pitchFamily="2" charset="0"/>
              </a:rPr>
              <a:t>যেমনঃ </a:t>
            </a:r>
            <a:endParaRPr kumimoji="0" lang="en-US" sz="2800" b="0" i="0" u="none" strike="noStrike" cap="none" normalizeH="0" baseline="0" dirty="0" smtClean="0">
              <a:ln>
                <a:noFill/>
              </a:ln>
              <a:solidFill>
                <a:schemeClr val="tx1"/>
              </a:solidFill>
              <a:effectLst/>
              <a:latin typeface="SutonnyOMJ" panose="01010600010101010101" pitchFamily="2" charset="0"/>
              <a:cs typeface="SutonnyOMJ" panose="01010600010101010101" pitchFamily="2" charset="0"/>
            </a:endParaRPr>
          </a:p>
        </p:txBody>
      </p:sp>
      <p:pic>
        <p:nvPicPr>
          <p:cNvPr id="1026" name="Picture 2" descr="C:\Users\Home\Downloads\CzAgU.png"/>
          <p:cNvPicPr>
            <a:picLocks noChangeAspect="1" noChangeArrowheads="1"/>
          </p:cNvPicPr>
          <p:nvPr/>
        </p:nvPicPr>
        <p:blipFill>
          <a:blip r:embed="rId2" cstate="print"/>
          <a:srcRect/>
          <a:stretch>
            <a:fillRect/>
          </a:stretch>
        </p:blipFill>
        <p:spPr bwMode="auto">
          <a:xfrm>
            <a:off x="5638800" y="4114800"/>
            <a:ext cx="2209800" cy="25908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75000"/>
            </a:schemeClr>
          </a:solidFill>
        </p:spPr>
        <p:txBody>
          <a:bodyPr>
            <a:normAutofit/>
          </a:bodyPr>
          <a:lstStyle/>
          <a:p>
            <a:r>
              <a:rPr lang="en-US" sz="4800" dirty="0" smtClean="0">
                <a:solidFill>
                  <a:schemeClr val="bg1"/>
                </a:solidFill>
                <a:latin typeface="SutonnyOMJ" panose="01010600010101010101" pitchFamily="2" charset="0"/>
                <a:ea typeface="Calibri" panose="020F0502020204030204" pitchFamily="34" charset="0"/>
                <a:cs typeface="SutonnyOMJ" panose="01010600010101010101" pitchFamily="2" charset="0"/>
              </a:rPr>
              <a:t>হাইড্রোজেন বন্ধন </a:t>
            </a:r>
            <a:r>
              <a:rPr lang="en-US" sz="4800" dirty="0" smtClean="0">
                <a:solidFill>
                  <a:schemeClr val="bg1"/>
                </a:solidFill>
                <a:latin typeface="SutonnyOMJ" panose="01010600010101010101" pitchFamily="2" charset="0"/>
                <a:cs typeface="SutonnyOMJ" panose="01010600010101010101" pitchFamily="2" charset="0"/>
              </a:rPr>
              <a:t>এর প্রকারভেদ </a:t>
            </a:r>
            <a:endParaRPr lang="en-US" sz="4800" dirty="0"/>
          </a:p>
        </p:txBody>
      </p:sp>
      <p:sp>
        <p:nvSpPr>
          <p:cNvPr id="18433" name="Rectangle 1"/>
          <p:cNvSpPr>
            <a:spLocks noChangeArrowheads="1"/>
          </p:cNvSpPr>
          <p:nvPr/>
        </p:nvSpPr>
        <p:spPr bwMode="auto">
          <a:xfrm>
            <a:off x="228600" y="2133600"/>
            <a:ext cx="7772400" cy="2308324"/>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3600" b="0" i="0" u="none" strike="noStrike" cap="none" normalizeH="0" baseline="0" dirty="0" smtClean="0">
                <a:ln>
                  <a:noFill/>
                </a:ln>
                <a:solidFill>
                  <a:schemeClr val="tx1"/>
                </a:solidFill>
                <a:effectLst/>
                <a:latin typeface="SutonnyOMJ" panose="01010600010101010101" pitchFamily="2" charset="0"/>
                <a:ea typeface="Calibri" panose="020F0502020204030204" pitchFamily="34" charset="0"/>
                <a:cs typeface="SutonnyOMJ" panose="01010600010101010101" pitchFamily="2" charset="0"/>
              </a:rPr>
              <a:t>হাইড্রোজেন বন্ধন দুই প্রকার যথাঃ</a:t>
            </a:r>
          </a:p>
          <a:p>
            <a:pPr marL="0" marR="0" lvl="0" indent="0" algn="ctr" defTabSz="914400" rtl="0" eaLnBrk="1" fontAlgn="base" latinLnBrk="0" hangingPunct="1">
              <a:lnSpc>
                <a:spcPct val="100000"/>
              </a:lnSpc>
              <a:spcBef>
                <a:spcPct val="0"/>
              </a:spcBef>
              <a:spcAft>
                <a:spcPct val="0"/>
              </a:spcAft>
              <a:buClrTx/>
              <a:buSzTx/>
              <a:buFontTx/>
              <a:buNone/>
            </a:pPr>
            <a:endParaRPr kumimoji="0" lang="en-US" sz="3600" b="0" i="0" u="none" strike="noStrike" cap="none" normalizeH="0" baseline="0" dirty="0" smtClean="0">
              <a:ln>
                <a:noFill/>
              </a:ln>
              <a:solidFill>
                <a:schemeClr val="tx1"/>
              </a:solidFill>
              <a:effectLst/>
              <a:latin typeface="SutonnyOMJ" panose="01010600010101010101" pitchFamily="2" charset="0"/>
              <a:cs typeface="SutonnyOMJ" panose="01010600010101010101" pitchFamily="2"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en-US" sz="3600" b="0" i="0" u="none" strike="noStrike" cap="none" normalizeH="0" baseline="0" dirty="0" smtClean="0">
                <a:ln>
                  <a:noFill/>
                </a:ln>
                <a:solidFill>
                  <a:schemeClr val="tx1"/>
                </a:solidFill>
                <a:effectLst/>
                <a:latin typeface="SutonnyOMJ" panose="01010600010101010101" pitchFamily="2" charset="0"/>
                <a:ea typeface="Calibri" panose="020F0502020204030204" pitchFamily="34" charset="0"/>
                <a:cs typeface="SutonnyOMJ" panose="01010600010101010101" pitchFamily="2" charset="0"/>
              </a:rPr>
              <a:t>(১) আন্তঃআণবিক হাইড্রোজেন বন্ধন</a:t>
            </a:r>
          </a:p>
          <a:p>
            <a:pPr marL="0" marR="0" lvl="0" indent="0" algn="ctr" defTabSz="914400" rtl="0" eaLnBrk="0" fontAlgn="base" latinLnBrk="0" hangingPunct="0">
              <a:lnSpc>
                <a:spcPct val="100000"/>
              </a:lnSpc>
              <a:spcBef>
                <a:spcPct val="0"/>
              </a:spcBef>
              <a:spcAft>
                <a:spcPct val="0"/>
              </a:spcAft>
              <a:buClrTx/>
              <a:buSzTx/>
              <a:buFontTx/>
              <a:buNone/>
            </a:pPr>
            <a:r>
              <a:rPr kumimoji="0" lang="en-US" sz="3600" b="0" i="0" u="none" strike="noStrike" cap="none" normalizeH="0" baseline="0" dirty="0" smtClean="0">
                <a:ln>
                  <a:noFill/>
                </a:ln>
                <a:solidFill>
                  <a:schemeClr val="tx1"/>
                </a:solidFill>
                <a:effectLst/>
                <a:latin typeface="SutonnyOMJ" panose="01010600010101010101" pitchFamily="2" charset="0"/>
                <a:ea typeface="Calibri" panose="020F0502020204030204" pitchFamily="34" charset="0"/>
                <a:cs typeface="SutonnyOMJ" panose="01010600010101010101" pitchFamily="2" charset="0"/>
              </a:rPr>
              <a:t>(২)অন্তঃআণবিক হাইড্রোজেন বন্ধন।  </a:t>
            </a:r>
            <a:endParaRPr kumimoji="0" lang="en-US" sz="3600" b="0" i="0" u="none" strike="noStrike" cap="none" normalizeH="0" baseline="0" dirty="0" smtClean="0">
              <a:ln>
                <a:noFill/>
              </a:ln>
              <a:solidFill>
                <a:schemeClr val="tx1"/>
              </a:solidFill>
              <a:effectLst/>
              <a:latin typeface="SutonnyOMJ" panose="01010600010101010101" pitchFamily="2" charset="0"/>
              <a:cs typeface="SutonnyOMJ" panose="01010600010101010101"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75000"/>
            </a:schemeClr>
          </a:solidFill>
        </p:spPr>
        <p:txBody>
          <a:bodyPr/>
          <a:lstStyle/>
          <a:p>
            <a:r>
              <a:rPr lang="en-US" dirty="0" smtClean="0">
                <a:solidFill>
                  <a:schemeClr val="bg1"/>
                </a:solidFill>
                <a:latin typeface="SutonnyOMJ" panose="01010600010101010101" pitchFamily="2" charset="0"/>
                <a:ea typeface="Calibri" panose="020F0502020204030204" pitchFamily="34" charset="0"/>
                <a:cs typeface="SutonnyOMJ" panose="01010600010101010101" pitchFamily="2" charset="0"/>
              </a:rPr>
              <a:t>আন্তঃআণবিক হাইড্রোজেন বন্ধন</a:t>
            </a:r>
            <a:endParaRPr lang="en-US" dirty="0">
              <a:solidFill>
                <a:schemeClr val="bg1"/>
              </a:solidFill>
            </a:endParaRPr>
          </a:p>
        </p:txBody>
      </p:sp>
      <p:sp>
        <p:nvSpPr>
          <p:cNvPr id="3" name="Rectangle 2"/>
          <p:cNvSpPr/>
          <p:nvPr/>
        </p:nvSpPr>
        <p:spPr>
          <a:xfrm>
            <a:off x="685800" y="1676400"/>
            <a:ext cx="8153400" cy="1754326"/>
          </a:xfrm>
          <a:prstGeom prst="rect">
            <a:avLst/>
          </a:prstGeom>
        </p:spPr>
        <p:txBody>
          <a:bodyPr wrap="square">
            <a:spAutoFit/>
          </a:bodyPr>
          <a:lstStyle/>
          <a:p>
            <a:r>
              <a:rPr lang="en-US" sz="3600" dirty="0" smtClean="0">
                <a:latin typeface="SutonnyOMJ" panose="01010600010101010101" pitchFamily="2" charset="0"/>
                <a:cs typeface="SutonnyOMJ" panose="01010600010101010101" pitchFamily="2" charset="0"/>
              </a:rPr>
              <a:t>দুই বা ততোধিক একই বা ভিন্ন যৌগের মধ্যে হাইড্রোজেন যে বন্ধন গঠিত হয় তাকে আন্তঃআণবিক হাইড্রোজেন বন্ধন বলে। যেমনঃ </a:t>
            </a:r>
            <a:endParaRPr lang="en-US" sz="3600" dirty="0">
              <a:latin typeface="SutonnyOMJ" panose="01010600010101010101" pitchFamily="2" charset="0"/>
              <a:cs typeface="SutonnyOMJ" panose="01010600010101010101" pitchFamily="2" charset="0"/>
            </a:endParaRPr>
          </a:p>
        </p:txBody>
      </p:sp>
      <p:pic>
        <p:nvPicPr>
          <p:cNvPr id="19459" name="Picture 3" descr="C:\Users\Home\Downloads\images (13).png"/>
          <p:cNvPicPr>
            <a:picLocks noChangeAspect="1" noChangeArrowheads="1"/>
          </p:cNvPicPr>
          <p:nvPr/>
        </p:nvPicPr>
        <p:blipFill>
          <a:blip r:embed="rId2"/>
          <a:srcRect/>
          <a:stretch>
            <a:fillRect/>
          </a:stretch>
        </p:blipFill>
        <p:spPr bwMode="auto">
          <a:xfrm>
            <a:off x="457200" y="3273854"/>
            <a:ext cx="3505200" cy="3584146"/>
          </a:xfrm>
          <a:prstGeom prst="rect">
            <a:avLst/>
          </a:prstGeom>
          <a:noFill/>
        </p:spPr>
      </p:pic>
      <p:pic>
        <p:nvPicPr>
          <p:cNvPr id="19462" name="Picture 6" descr="C:\Users\Home\Downloads\images (12).png"/>
          <p:cNvPicPr>
            <a:picLocks noChangeAspect="1" noChangeArrowheads="1"/>
          </p:cNvPicPr>
          <p:nvPr/>
        </p:nvPicPr>
        <p:blipFill>
          <a:blip r:embed="rId3"/>
          <a:srcRect/>
          <a:stretch>
            <a:fillRect/>
          </a:stretch>
        </p:blipFill>
        <p:spPr bwMode="auto">
          <a:xfrm>
            <a:off x="5257800" y="2895600"/>
            <a:ext cx="2590800" cy="361348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75000"/>
            </a:schemeClr>
          </a:solidFill>
        </p:spPr>
        <p:txBody>
          <a:bodyPr/>
          <a:lstStyle/>
          <a:p>
            <a:r>
              <a:rPr lang="en-US" dirty="0" smtClean="0">
                <a:solidFill>
                  <a:schemeClr val="bg1"/>
                </a:solidFill>
                <a:latin typeface="SutonnyOMJ" panose="01010600010101010101" pitchFamily="2" charset="0"/>
                <a:ea typeface="Calibri" panose="020F0502020204030204" pitchFamily="34" charset="0"/>
                <a:cs typeface="SutonnyOMJ" panose="01010600010101010101" pitchFamily="2" charset="0"/>
              </a:rPr>
              <a:t>অন্তঃআণবিক হাইড্রোজেন বন্ধন।</a:t>
            </a:r>
            <a:endParaRPr lang="en-US" dirty="0">
              <a:solidFill>
                <a:schemeClr val="bg1"/>
              </a:solidFill>
            </a:endParaRPr>
          </a:p>
        </p:txBody>
      </p:sp>
      <p:sp>
        <p:nvSpPr>
          <p:cNvPr id="3" name="Rectangle 2"/>
          <p:cNvSpPr/>
          <p:nvPr/>
        </p:nvSpPr>
        <p:spPr>
          <a:xfrm>
            <a:off x="304800" y="1905000"/>
            <a:ext cx="8839200" cy="1569660"/>
          </a:xfrm>
          <a:prstGeom prst="rect">
            <a:avLst/>
          </a:prstGeom>
        </p:spPr>
        <p:txBody>
          <a:bodyPr wrap="square">
            <a:spAutoFit/>
          </a:bodyPr>
          <a:lstStyle/>
          <a:p>
            <a:pPr algn="just"/>
            <a:r>
              <a:rPr lang="en-US" sz="3200" dirty="0" smtClean="0">
                <a:latin typeface="SutonnyOMJ" panose="01010600010101010101" pitchFamily="2" charset="0"/>
                <a:cs typeface="SutonnyOMJ" panose="01010600010101010101" pitchFamily="2" charset="0"/>
              </a:rPr>
              <a:t>একই যৌগের হাইড্রোজেন ও অপর তড়িৎ ঋণাত্মক পরমাণুর মধ্যে  যে হাইড্রোজেন বন্ধন গঠিত হয় তাকে অন্তঃআণবিক হাইড্রোজেন বন্ধন বলে। যেমনঃ </a:t>
            </a:r>
            <a:endParaRPr lang="en-US" sz="3200" dirty="0"/>
          </a:p>
        </p:txBody>
      </p:sp>
      <p:pic>
        <p:nvPicPr>
          <p:cNvPr id="20482" name="Picture 2" descr="C:\Users\Home\Downloads\images (14).png"/>
          <p:cNvPicPr>
            <a:picLocks noChangeAspect="1" noChangeArrowheads="1"/>
          </p:cNvPicPr>
          <p:nvPr/>
        </p:nvPicPr>
        <p:blipFill>
          <a:blip r:embed="rId2"/>
          <a:srcRect/>
          <a:stretch>
            <a:fillRect/>
          </a:stretch>
        </p:blipFill>
        <p:spPr bwMode="auto">
          <a:xfrm>
            <a:off x="685800" y="3657600"/>
            <a:ext cx="2743200" cy="2971800"/>
          </a:xfrm>
          <a:prstGeom prst="rect">
            <a:avLst/>
          </a:prstGeom>
          <a:noFill/>
        </p:spPr>
      </p:pic>
      <p:pic>
        <p:nvPicPr>
          <p:cNvPr id="20483" name="Picture 3" descr="C:\Users\Home\Downloads\1265290_1623071_ans_b3ff5717b226410cb87477930c50b0a2.jpg"/>
          <p:cNvPicPr>
            <a:picLocks noChangeAspect="1" noChangeArrowheads="1"/>
          </p:cNvPicPr>
          <p:nvPr/>
        </p:nvPicPr>
        <p:blipFill>
          <a:blip r:embed="rId3"/>
          <a:srcRect/>
          <a:stretch>
            <a:fillRect/>
          </a:stretch>
        </p:blipFill>
        <p:spPr bwMode="auto">
          <a:xfrm>
            <a:off x="3433064" y="3810000"/>
            <a:ext cx="5710936" cy="25146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7239000"/>
          </a:xfrm>
          <a:solidFill>
            <a:schemeClr val="accent6">
              <a:lumMod val="60000"/>
              <a:lumOff val="40000"/>
            </a:schemeClr>
          </a:solidFill>
        </p:spPr>
        <p:txBody>
          <a:bodyPr>
            <a:normAutofit/>
          </a:bodyPr>
          <a:lstStyle/>
          <a:p>
            <a:r>
              <a:rPr lang="en-US" sz="9600" dirty="0" smtClean="0">
                <a:solidFill>
                  <a:srgbClr val="0070C0"/>
                </a:solidFill>
                <a:latin typeface="Nikosh" panose="02000000000000000000" charset="0"/>
                <a:cs typeface="Nikosh" panose="02000000000000000000" charset="0"/>
              </a:rPr>
              <a:t>প্রশ্ন?</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198</Words>
  <Application>Microsoft Office PowerPoint</Application>
  <PresentationFormat>On-screen Show (4:3)</PresentationFormat>
  <Paragraphs>31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স্বাগতম   </vt:lpstr>
      <vt:lpstr>পরিচিতি </vt:lpstr>
      <vt:lpstr>পাঠ পরিচিতি </vt:lpstr>
      <vt:lpstr>শিখনফল</vt:lpstr>
      <vt:lpstr>হাইড্রোজেন বন্ধন এর সংগা</vt:lpstr>
      <vt:lpstr>হাইড্রোজেন বন্ধন এর প্রকারভেদ </vt:lpstr>
      <vt:lpstr>আন্তঃআণবিক হাইড্রোজেন বন্ধন</vt:lpstr>
      <vt:lpstr>অন্তঃআণবিক হাইড্রোজেন বন্ধন।</vt:lpstr>
      <vt:lpstr>প্রশ্ন?</vt:lpstr>
      <vt:lpstr>দলীয় কাজ </vt:lpstr>
      <vt:lpstr>  Thank you all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Home</dc:creator>
  <cp:lastModifiedBy>ismail - [2010]</cp:lastModifiedBy>
  <cp:revision>32</cp:revision>
  <dcterms:created xsi:type="dcterms:W3CDTF">2006-08-16T00:00:00Z</dcterms:created>
  <dcterms:modified xsi:type="dcterms:W3CDTF">2026-07-24T18:36:57Z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F7BA43BE8ED449E8A3E3CB0F899FBE16_13</vt:lpwstr>
  </property>
  <property fmtid="{D5CDD505-2E9C-101B-9397-08002B2CF9AE}" pid="3" name="KSOProductBuildVer">
    <vt:lpwstr>1033-12.1.0.26880</vt:lpwstr>
  </property>
</Properties>
</file>