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31"/>
  </p:notesMasterIdLst>
  <p:sldIdLst>
    <p:sldId id="298" r:id="rId5"/>
    <p:sldId id="291" r:id="rId6"/>
    <p:sldId id="275" r:id="rId7"/>
    <p:sldId id="259" r:id="rId8"/>
    <p:sldId id="289" r:id="rId9"/>
    <p:sldId id="269" r:id="rId10"/>
    <p:sldId id="287" r:id="rId11"/>
    <p:sldId id="273" r:id="rId12"/>
    <p:sldId id="260" r:id="rId13"/>
    <p:sldId id="261" r:id="rId14"/>
    <p:sldId id="262" r:id="rId15"/>
    <p:sldId id="276" r:id="rId16"/>
    <p:sldId id="288" r:id="rId17"/>
    <p:sldId id="290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94" r:id="rId26"/>
    <p:sldId id="264" r:id="rId27"/>
    <p:sldId id="271" r:id="rId28"/>
    <p:sldId id="266" r:id="rId29"/>
    <p:sldId id="27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9EBE4-6B0C-4C8A-AFA1-1110AC9D6EF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4A9A-CCC3-4231-84F3-AB39803FB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8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B0E72-9F55-49A5-81EA-4B9992BAAC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23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9EC2E-8611-4451-84FA-A8355EDE98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209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9EC2E-8611-4451-84FA-A8355EDE98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951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9EC2E-8611-4451-84FA-A8355EDE98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434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79EC2E-8611-4451-84FA-A8355EDE986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63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73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8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28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5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045424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294850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3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382759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432234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21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21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55598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256355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983490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8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5565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8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662776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979489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86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86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686812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88431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300748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2765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87136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817713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173488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8104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264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106106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118778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862928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D8CA-6E48-406F-8E24-5CACA0F74F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01C82-4794-4C87-883D-5EC04C3D39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70948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706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037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069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688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184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84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947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310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2114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921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772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63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41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75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68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99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5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328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B13E-D5AF-485E-81A1-82A140076526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August 3, 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8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8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4ED01-E2A0-4C1E-8E21-014B990415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76203" y="76200"/>
            <a:ext cx="12026900" cy="66929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B13E-D5AF-485E-81A1-82A140076526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August 3, 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4ED01-E2A0-4C1E-8E21-014B990415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76203" y="76200"/>
            <a:ext cx="12026900" cy="66929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09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7733" y="50800"/>
            <a:ext cx="12039600" cy="6743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4222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142892" y="241495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57" y="2017487"/>
            <a:ext cx="10900272" cy="4354284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53769" y="997043"/>
            <a:ext cx="7578246" cy="857312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US" sz="5400" dirty="0" err="1">
                <a:solidFill>
                  <a:schemeClr val="accent2"/>
                </a:solidFill>
              </a:rPr>
              <a:t>আজকের</a:t>
            </a:r>
            <a:r>
              <a:rPr lang="en-US" sz="5400" dirty="0">
                <a:solidFill>
                  <a:schemeClr val="accent2"/>
                </a:solidFill>
              </a:rPr>
              <a:t> </a:t>
            </a:r>
            <a:r>
              <a:rPr lang="en-US" sz="5400" dirty="0" err="1">
                <a:solidFill>
                  <a:schemeClr val="accent2"/>
                </a:solidFill>
              </a:rPr>
              <a:t>ক্লাসে</a:t>
            </a:r>
            <a:r>
              <a:rPr lang="en-US" sz="5400" dirty="0">
                <a:solidFill>
                  <a:schemeClr val="accent2"/>
                </a:solidFill>
              </a:rPr>
              <a:t> </a:t>
            </a:r>
            <a:r>
              <a:rPr lang="en-US" sz="5400" dirty="0" err="1">
                <a:solidFill>
                  <a:schemeClr val="accent2"/>
                </a:solidFill>
              </a:rPr>
              <a:t>সবাইকে</a:t>
            </a:r>
            <a:r>
              <a:rPr lang="en-US" sz="5400" dirty="0">
                <a:solidFill>
                  <a:schemeClr val="accent2"/>
                </a:solidFill>
              </a:rPr>
              <a:t> </a:t>
            </a:r>
            <a:r>
              <a:rPr lang="en-US" sz="5400" dirty="0" err="1">
                <a:solidFill>
                  <a:schemeClr val="accent2"/>
                </a:solidFill>
              </a:rPr>
              <a:t>স্বাগতম</a:t>
            </a:r>
            <a:endParaRPr lang="en-US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28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4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104394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4419601"/>
            <a:ext cx="8305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48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কুয়াশার বুকে ভেসে একদিন আসিব</a:t>
            </a:r>
            <a:endParaRPr lang="en-US" sz="4800" b="1" dirty="0">
              <a:solidFill>
                <a:srgbClr val="00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48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BD" sz="48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কাঁঠাল ছায়ায়;</a:t>
            </a:r>
            <a:endParaRPr lang="en-US" sz="4800" b="1" dirty="0">
              <a:solidFill>
                <a:srgbClr val="00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2000" dirty="0">
              <a:solidFill>
                <a:srgbClr val="FFFF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8935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48"/>
          <a:stretch/>
        </p:blipFill>
        <p:spPr>
          <a:xfrm>
            <a:off x="1524000" y="700605"/>
            <a:ext cx="9144000" cy="61552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0" y="0"/>
            <a:ext cx="9144000" cy="707886"/>
          </a:xfrm>
          <a:prstGeom prst="rect">
            <a:avLst/>
          </a:prstGeom>
          <a:gradFill>
            <a:gsLst>
              <a:gs pos="3000">
                <a:srgbClr val="92D050"/>
              </a:gs>
              <a:gs pos="50000">
                <a:srgbClr val="E2E2B8"/>
              </a:gs>
              <a:gs pos="100000">
                <a:schemeClr val="bg1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bn-B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হয়তো বা হাঁস হবো –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381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906"/>
            <a:ext cx="9144000" cy="68460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990601"/>
            <a:ext cx="586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কিশোরীর ঘুঙুর রহিবে </a:t>
            </a:r>
            <a:r>
              <a:rPr lang="bn-BD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লাল</a:t>
            </a:r>
            <a:r>
              <a:rPr lang="bn-BD" sz="44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পায়,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56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35106"/>
            <a:ext cx="9144000" cy="68865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4419601"/>
            <a:ext cx="8839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সারাদিন কেটে যাবে 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কলমির গন্ধভরা জলে ভেসে</a:t>
            </a:r>
            <a:r>
              <a:rPr lang="en-US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BD" sz="6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ভেসে;</a:t>
            </a:r>
            <a:endParaRPr lang="en-US" sz="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322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"/>
            <a:ext cx="9144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609600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b="1" dirty="0">
                <a:solidFill>
                  <a:srgbClr val="492DB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 আসিবো আমি বাংলার </a:t>
            </a:r>
            <a:r>
              <a:rPr lang="bn-BD" sz="72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নদী মাঠ খেত ভালবেসে</a:t>
            </a:r>
            <a:endParaRPr lang="en-US" sz="7200" b="1" dirty="0">
              <a:solidFill>
                <a:srgbClr val="00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24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BC7C17-088D-10CD-373B-9BCC4FB28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" y="0"/>
            <a:ext cx="12190026" cy="68591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152400"/>
            <a:ext cx="84386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জলাঙ্গীর ঢেউয়ে ভেজা বাংলার এ</a:t>
            </a:r>
            <a:endParaRPr lang="en-US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সবুজ  করুণ ডাঙায়</a:t>
            </a:r>
            <a:endParaRPr lang="en-US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66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1"/>
          <a:stretch/>
        </p:blipFill>
        <p:spPr>
          <a:xfrm>
            <a:off x="1497874" y="0"/>
            <a:ext cx="917012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991850"/>
            <a:ext cx="9144000" cy="1938992"/>
          </a:xfrm>
          <a:prstGeom prst="rect">
            <a:avLst/>
          </a:prstGeom>
          <a:gradFill>
            <a:gsLst>
              <a:gs pos="3000">
                <a:srgbClr val="FFE285"/>
              </a:gs>
              <a:gs pos="5000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bn-BD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হয়তো দেখিবে সুদর্শন উড়িতেছে</a:t>
            </a:r>
            <a:endParaRPr lang="en-US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সন্ধ্যার বাতাসে;</a:t>
            </a:r>
            <a:endParaRPr lang="en-US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725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2"/>
            <a:ext cx="9143998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2" y="4724400"/>
            <a:ext cx="9143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হয়তো শুনিবে এক লক্ষ্মীপেঁচা ডাকিতেছে শিমুলের ডালে</a:t>
            </a:r>
            <a:r>
              <a:rPr lang="bn-BD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endParaRPr lang="en-US" sz="4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339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406" y="-76200"/>
            <a:ext cx="9163594" cy="68726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7400" y="4267200"/>
            <a:ext cx="8305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হয়তো খইয়ের ধান ছড়াতেছে শিশু এক উঠানের ঘাসে;</a:t>
            </a:r>
            <a:endParaRPr lang="en-US" sz="6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41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6400" y="4876800"/>
            <a:ext cx="8991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রূপসার ঘোলা জলে হয়তো কিশোর এক </a:t>
            </a:r>
            <a:r>
              <a:rPr lang="bn-BD" sz="5400" b="1" dirty="0">
                <a:solidFill>
                  <a:srgbClr val="E2E2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সাদা ছেঁড়া পালে</a:t>
            </a:r>
            <a:r>
              <a:rPr lang="en-US" sz="5400" b="1" dirty="0">
                <a:solidFill>
                  <a:srgbClr val="E2E2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5400" b="1" dirty="0">
                <a:solidFill>
                  <a:srgbClr val="E2E2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ডিঙা বায়;</a:t>
            </a:r>
          </a:p>
        </p:txBody>
      </p:sp>
    </p:spTree>
    <p:extLst>
      <p:ext uri="{BB962C8B-B14F-4D97-AF65-F5344CB8AC3E}">
        <p14:creationId xmlns:p14="http://schemas.microsoft.com/office/powerpoint/2010/main" val="474692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343776" y="1637911"/>
            <a:ext cx="1" cy="4240365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5143" y="3446852"/>
            <a:ext cx="6008914" cy="22467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নামঃ</a:t>
            </a:r>
            <a:r>
              <a:rPr lang="en-US" sz="2800" dirty="0"/>
              <a:t> </a:t>
            </a:r>
            <a:r>
              <a:rPr lang="en-US" sz="2800" dirty="0" err="1"/>
              <a:t>রাজু</a:t>
            </a:r>
            <a:r>
              <a:rPr lang="en-US" sz="2800" dirty="0"/>
              <a:t> </a:t>
            </a:r>
            <a:r>
              <a:rPr lang="en-US" sz="2800" dirty="0" err="1"/>
              <a:t>আহমেদ</a:t>
            </a:r>
            <a:endParaRPr lang="en-US" sz="2800" dirty="0"/>
          </a:p>
          <a:p>
            <a:r>
              <a:rPr lang="en-US" sz="2800" dirty="0" err="1"/>
              <a:t>শিক্ষা</a:t>
            </a:r>
            <a:r>
              <a:rPr lang="en-US" sz="2800" dirty="0"/>
              <a:t> </a:t>
            </a:r>
            <a:r>
              <a:rPr lang="en-US" sz="2800" dirty="0" err="1"/>
              <a:t>প্রতিষ্ঠানের</a:t>
            </a:r>
            <a:r>
              <a:rPr lang="en-US" sz="2800" dirty="0"/>
              <a:t> </a:t>
            </a:r>
            <a:r>
              <a:rPr lang="en-US" sz="2800" dirty="0" err="1"/>
              <a:t>নামঃ</a:t>
            </a:r>
            <a:r>
              <a:rPr lang="en-US" sz="2800" dirty="0"/>
              <a:t> </a:t>
            </a:r>
            <a:r>
              <a:rPr lang="en-US" sz="2800" dirty="0" err="1"/>
              <a:t>কে,এন,পি</a:t>
            </a:r>
            <a:r>
              <a:rPr lang="en-US" sz="2800" dirty="0"/>
              <a:t> </a:t>
            </a:r>
            <a:r>
              <a:rPr lang="en-US" sz="2800" dirty="0" err="1"/>
              <a:t>নিম্ন</a:t>
            </a:r>
            <a:r>
              <a:rPr lang="en-US" sz="2800" dirty="0"/>
              <a:t> </a:t>
            </a:r>
            <a:r>
              <a:rPr lang="en-US" sz="2800" dirty="0" err="1"/>
              <a:t>মাধ্যমিক</a:t>
            </a:r>
            <a:r>
              <a:rPr lang="en-US" sz="2800" dirty="0"/>
              <a:t> </a:t>
            </a:r>
            <a:r>
              <a:rPr lang="en-US" sz="2800" dirty="0" err="1"/>
              <a:t>বিদ্যালয়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উপজেলাঃ</a:t>
            </a:r>
            <a:r>
              <a:rPr lang="en-US" sz="2800" dirty="0"/>
              <a:t> </a:t>
            </a:r>
            <a:r>
              <a:rPr lang="en-US" sz="2800" dirty="0" err="1"/>
              <a:t>লোহাগড়া</a:t>
            </a:r>
            <a:endParaRPr lang="en-US" sz="2800" dirty="0"/>
          </a:p>
          <a:p>
            <a:r>
              <a:rPr lang="en-US" sz="2800" dirty="0" err="1"/>
              <a:t>জেলাঃ</a:t>
            </a:r>
            <a:r>
              <a:rPr lang="en-US" sz="2800" dirty="0"/>
              <a:t> </a:t>
            </a:r>
            <a:r>
              <a:rPr lang="en-US" sz="2800" dirty="0" err="1"/>
              <a:t>নড়াইল</a:t>
            </a:r>
            <a:endParaRPr lang="en-US" sz="2800" dirty="0"/>
          </a:p>
          <a:p>
            <a:r>
              <a:rPr lang="en-US" sz="2800" dirty="0" err="1"/>
              <a:t>ফোনঃ</a:t>
            </a:r>
            <a:r>
              <a:rPr lang="en-US" sz="2800" dirty="0"/>
              <a:t> ০১৭৭৯২২৫৫৩৫</a:t>
            </a:r>
          </a:p>
        </p:txBody>
      </p:sp>
      <p:sp>
        <p:nvSpPr>
          <p:cNvPr id="5" name="Oval 4"/>
          <p:cNvSpPr/>
          <p:nvPr/>
        </p:nvSpPr>
        <p:spPr>
          <a:xfrm>
            <a:off x="5186854" y="325677"/>
            <a:ext cx="2085584" cy="964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3200" dirty="0">
                <a:solidFill>
                  <a:prstClr val="black"/>
                </a:solidFill>
                <a:latin typeface="Nikosban"/>
              </a:rPr>
              <a:t>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21ACA6-7188-5A7A-4E05-848131AEF50C}"/>
              </a:ext>
            </a:extLst>
          </p:cNvPr>
          <p:cNvGrpSpPr/>
          <p:nvPr/>
        </p:nvGrpSpPr>
        <p:grpSpPr>
          <a:xfrm>
            <a:off x="7712133" y="563674"/>
            <a:ext cx="3834449" cy="5365365"/>
            <a:chOff x="7692264" y="1637911"/>
            <a:chExt cx="2800988" cy="4351338"/>
          </a:xfrm>
        </p:grpSpPr>
        <p:sp>
          <p:nvSpPr>
            <p:cNvPr id="7" name="TextBox 6"/>
            <p:cNvSpPr txBox="1"/>
            <p:nvPr/>
          </p:nvSpPr>
          <p:spPr>
            <a:xfrm>
              <a:off x="7692264" y="4616403"/>
              <a:ext cx="2800988" cy="1372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বিষয়ঃ</a:t>
              </a:r>
              <a:r>
                <a:rPr lang="en-US" sz="2400" b="1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বাংলা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 ১ম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পত্র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কবিতা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)</a:t>
              </a:r>
              <a:endPara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2800" dirty="0" err="1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শ্রেণিঃ</a:t>
              </a:r>
              <a:r>
                <a:rPr lang="en-US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 ৮ম </a:t>
              </a:r>
            </a:p>
            <a:p>
              <a:r>
                <a:rPr lang="en-US" sz="2400" b="1" dirty="0" err="1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পাঠের</a:t>
              </a:r>
              <a:r>
                <a:rPr lang="en-US" sz="2400" b="1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বিষয়</a:t>
              </a:r>
              <a:r>
                <a:rPr lang="en-US" sz="2400" b="1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: </a:t>
              </a:r>
              <a:r>
                <a:rPr lang="en-US" sz="2400" b="1" dirty="0" err="1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আবার</a:t>
              </a:r>
              <a:r>
                <a:rPr lang="en-US" sz="2400" b="1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আসিব</a:t>
              </a:r>
              <a:r>
                <a:rPr lang="en-US" sz="2400" b="1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ফিরে</a:t>
              </a:r>
              <a:endPara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2800" dirty="0" err="1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সময়ঃ</a:t>
              </a:r>
              <a:r>
                <a:rPr lang="en-US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 ৪৫ </a:t>
              </a:r>
              <a:r>
                <a:rPr lang="en-US" sz="2800" dirty="0" err="1"/>
                <a:t>মিনিট</a:t>
              </a:r>
              <a:endPara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3EC70A-0D32-B9CB-BA42-934A64B0EFEE}"/>
                </a:ext>
              </a:extLst>
            </p:cNvPr>
            <p:cNvSpPr/>
            <p:nvPr/>
          </p:nvSpPr>
          <p:spPr>
            <a:xfrm>
              <a:off x="7752541" y="1637911"/>
              <a:ext cx="2291400" cy="2978492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val 2"/>
          <p:cNvSpPr/>
          <p:nvPr/>
        </p:nvSpPr>
        <p:spPr>
          <a:xfrm>
            <a:off x="1916482" y="951978"/>
            <a:ext cx="2494874" cy="24948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63674"/>
            <a:ext cx="3140641" cy="270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93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8435"/>
            <a:ext cx="9144000" cy="68764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4600" y="76200"/>
            <a:ext cx="7696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রাঙা মেঘ সাঁতরায়ে অন্ধকারে আসিতেছে নীড়ে</a:t>
            </a:r>
            <a:r>
              <a:rPr lang="bn-IN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দেখিবে </a:t>
            </a:r>
            <a:r>
              <a:rPr lang="bn-BD" sz="6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ধবল বক</a:t>
            </a:r>
            <a:r>
              <a:rPr lang="bn-BD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321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3600" y="5715001"/>
            <a:ext cx="82296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আমারেই পাবে তুমি ইহাদের ভিড়ে।</a:t>
            </a:r>
            <a:endParaRPr lang="en-US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445912"/>
            <a:ext cx="8062726" cy="53452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923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F37274F4-A81B-099E-48F2-CBDCD4587FA0}"/>
              </a:ext>
            </a:extLst>
          </p:cNvPr>
          <p:cNvSpPr/>
          <p:nvPr/>
        </p:nvSpPr>
        <p:spPr>
          <a:xfrm>
            <a:off x="7912548" y="5860914"/>
            <a:ext cx="3888925" cy="5847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63C6CD-2B59-668E-F978-12A62BBF6379}"/>
              </a:ext>
            </a:extLst>
          </p:cNvPr>
          <p:cNvSpPr/>
          <p:nvPr/>
        </p:nvSpPr>
        <p:spPr>
          <a:xfrm>
            <a:off x="7912548" y="5226903"/>
            <a:ext cx="3888925" cy="5281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678202-ACBE-4387-65D0-8A394E81B6F3}"/>
              </a:ext>
            </a:extLst>
          </p:cNvPr>
          <p:cNvSpPr/>
          <p:nvPr/>
        </p:nvSpPr>
        <p:spPr>
          <a:xfrm>
            <a:off x="7912548" y="4572158"/>
            <a:ext cx="3888925" cy="5281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F882978-A501-7537-DACB-673859E42987}"/>
              </a:ext>
            </a:extLst>
          </p:cNvPr>
          <p:cNvSpPr/>
          <p:nvPr/>
        </p:nvSpPr>
        <p:spPr>
          <a:xfrm>
            <a:off x="7912548" y="3869235"/>
            <a:ext cx="3888925" cy="5679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B572BD-C795-35B2-7D14-94651DEDE3F5}"/>
              </a:ext>
            </a:extLst>
          </p:cNvPr>
          <p:cNvSpPr/>
          <p:nvPr/>
        </p:nvSpPr>
        <p:spPr>
          <a:xfrm>
            <a:off x="7912548" y="3122799"/>
            <a:ext cx="3888925" cy="5679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0B6F97-59DC-F355-BBAB-0028751D3FC1}"/>
              </a:ext>
            </a:extLst>
          </p:cNvPr>
          <p:cNvSpPr/>
          <p:nvPr/>
        </p:nvSpPr>
        <p:spPr>
          <a:xfrm>
            <a:off x="7912549" y="2420481"/>
            <a:ext cx="3888926" cy="5847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5">
            <a:extLst>
              <a:ext uri="{FF2B5EF4-FFF2-40B4-BE49-F238E27FC236}">
                <a16:creationId xmlns:a16="http://schemas.microsoft.com/office/drawing/2014/main" id="{AD85DA64-BBEE-0E30-347D-28FA2673E3EA}"/>
              </a:ext>
            </a:extLst>
          </p:cNvPr>
          <p:cNvSpPr/>
          <p:nvPr/>
        </p:nvSpPr>
        <p:spPr>
          <a:xfrm>
            <a:off x="4000744" y="342581"/>
            <a:ext cx="3985260" cy="6858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শব্দার্থ</a:t>
            </a:r>
            <a:endParaRPr lang="en-US" sz="60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901CD2-B329-F055-D8B6-66BC1B8C2C55}"/>
              </a:ext>
            </a:extLst>
          </p:cNvPr>
          <p:cNvSpPr txBox="1"/>
          <p:nvPr/>
        </p:nvSpPr>
        <p:spPr>
          <a:xfrm>
            <a:off x="1188244" y="5922470"/>
            <a:ext cx="84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ধবল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BC99F2-9BCD-00A2-D974-7991185D791E}"/>
              </a:ext>
            </a:extLst>
          </p:cNvPr>
          <p:cNvSpPr txBox="1"/>
          <p:nvPr/>
        </p:nvSpPr>
        <p:spPr>
          <a:xfrm>
            <a:off x="1789518" y="1528763"/>
            <a:ext cx="2211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4E4D31-8891-865F-9906-7E4B35D04C5F}"/>
              </a:ext>
            </a:extLst>
          </p:cNvPr>
          <p:cNvSpPr txBox="1"/>
          <p:nvPr/>
        </p:nvSpPr>
        <p:spPr>
          <a:xfrm>
            <a:off x="4513902" y="1543050"/>
            <a:ext cx="84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নূপুর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38F39E-A9B1-9B91-A94B-B3887FA3A2CF}"/>
              </a:ext>
            </a:extLst>
          </p:cNvPr>
          <p:cNvSpPr txBox="1"/>
          <p:nvPr/>
        </p:nvSpPr>
        <p:spPr>
          <a:xfrm>
            <a:off x="5859784" y="1528763"/>
            <a:ext cx="84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C7BF0D-5B99-26B9-2761-748FAFF2867A}"/>
              </a:ext>
            </a:extLst>
          </p:cNvPr>
          <p:cNvSpPr txBox="1"/>
          <p:nvPr/>
        </p:nvSpPr>
        <p:spPr>
          <a:xfrm>
            <a:off x="6975636" y="1558350"/>
            <a:ext cx="1848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নৌকা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0FB57D-E406-5EE5-DCFB-B6C6CB218854}"/>
              </a:ext>
            </a:extLst>
          </p:cNvPr>
          <p:cNvSpPr txBox="1"/>
          <p:nvPr/>
        </p:nvSpPr>
        <p:spPr>
          <a:xfrm>
            <a:off x="8652402" y="1543051"/>
            <a:ext cx="3436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শকুনি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পোকা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9D3C1A-24BE-271A-35F2-92F723C229CB}"/>
              </a:ext>
            </a:extLst>
          </p:cNvPr>
          <p:cNvSpPr txBox="1"/>
          <p:nvPr/>
        </p:nvSpPr>
        <p:spPr>
          <a:xfrm>
            <a:off x="1064421" y="2420481"/>
            <a:ext cx="1635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সুদর্শন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BB6A0A-EF36-A08C-2070-B755AE8D853B}"/>
              </a:ext>
            </a:extLst>
          </p:cNvPr>
          <p:cNvSpPr txBox="1"/>
          <p:nvPr/>
        </p:nvSpPr>
        <p:spPr>
          <a:xfrm>
            <a:off x="1125150" y="3206414"/>
            <a:ext cx="1160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রূপসা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A495A2-49CF-CDD3-A095-117E08B4BDBE}"/>
              </a:ext>
            </a:extLst>
          </p:cNvPr>
          <p:cNvSpPr txBox="1"/>
          <p:nvPr/>
        </p:nvSpPr>
        <p:spPr>
          <a:xfrm>
            <a:off x="1125151" y="3930791"/>
            <a:ext cx="84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ডিঙা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B3184C-BAC7-4DCA-D441-E74786F0B37A}"/>
              </a:ext>
            </a:extLst>
          </p:cNvPr>
          <p:cNvSpPr txBox="1"/>
          <p:nvPr/>
        </p:nvSpPr>
        <p:spPr>
          <a:xfrm>
            <a:off x="1168012" y="4515566"/>
            <a:ext cx="1393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জলাঙ্গী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B47B5E-D357-616C-FD75-2D2C55291787}"/>
              </a:ext>
            </a:extLst>
          </p:cNvPr>
          <p:cNvSpPr txBox="1"/>
          <p:nvPr/>
        </p:nvSpPr>
        <p:spPr>
          <a:xfrm>
            <a:off x="1168013" y="5100341"/>
            <a:ext cx="84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ঘুঙুর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7633BB-0FA0-66DC-3E26-C964DF012129}"/>
              </a:ext>
            </a:extLst>
          </p:cNvPr>
          <p:cNvSpPr txBox="1"/>
          <p:nvPr/>
        </p:nvSpPr>
        <p:spPr>
          <a:xfrm>
            <a:off x="746531" y="1543049"/>
            <a:ext cx="84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সাদা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581EF22-3BE0-15D7-401E-6DA0167C48D3}"/>
              </a:ext>
            </a:extLst>
          </p:cNvPr>
          <p:cNvSpPr/>
          <p:nvPr/>
        </p:nvSpPr>
        <p:spPr>
          <a:xfrm>
            <a:off x="5583438" y="2629602"/>
            <a:ext cx="1025121" cy="1396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F0945CB8-9726-94D9-8735-8F573DFEE827}"/>
              </a:ext>
            </a:extLst>
          </p:cNvPr>
          <p:cNvSpPr/>
          <p:nvPr/>
        </p:nvSpPr>
        <p:spPr>
          <a:xfrm>
            <a:off x="5592961" y="3406784"/>
            <a:ext cx="1025121" cy="1396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74D933DB-D283-EB0E-B736-929B94D37438}"/>
              </a:ext>
            </a:extLst>
          </p:cNvPr>
          <p:cNvSpPr/>
          <p:nvPr/>
        </p:nvSpPr>
        <p:spPr>
          <a:xfrm>
            <a:off x="5583438" y="4171252"/>
            <a:ext cx="1025121" cy="1396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91CB07A-A17B-CABC-FA14-BF42622E5751}"/>
              </a:ext>
            </a:extLst>
          </p:cNvPr>
          <p:cNvSpPr/>
          <p:nvPr/>
        </p:nvSpPr>
        <p:spPr>
          <a:xfrm>
            <a:off x="5583439" y="4825523"/>
            <a:ext cx="1025121" cy="1396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DD1206C-F291-20DB-72BF-E73BC0AC96BB}"/>
              </a:ext>
            </a:extLst>
          </p:cNvPr>
          <p:cNvSpPr/>
          <p:nvPr/>
        </p:nvSpPr>
        <p:spPr>
          <a:xfrm>
            <a:off x="5583439" y="5392728"/>
            <a:ext cx="1025121" cy="1396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D5FDD857-615C-54C4-1957-FBA40EFB41C6}"/>
              </a:ext>
            </a:extLst>
          </p:cNvPr>
          <p:cNvSpPr/>
          <p:nvPr/>
        </p:nvSpPr>
        <p:spPr>
          <a:xfrm>
            <a:off x="5583437" y="6075255"/>
            <a:ext cx="1025121" cy="1396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41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-0.03568 0.115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" y="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0.58294 0.2291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41" y="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16614 0.338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7" y="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L 0.29349 0.438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74" y="2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4039 0.5391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95" y="2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71641 0.6182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20" y="3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4BE78F7-EB46-FA3D-324C-94433E8BC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038600" y="76200"/>
            <a:ext cx="449580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7526" y="5323582"/>
            <a:ext cx="5357948" cy="107721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কবি কী কী উপায়ে বাংলায় আসতে চান? তার একটি তালিকা তৈরি কর।</a:t>
            </a:r>
          </a:p>
        </p:txBody>
      </p:sp>
    </p:spTree>
    <p:extLst>
      <p:ext uri="{BB962C8B-B14F-4D97-AF65-F5344CB8AC3E}">
        <p14:creationId xmlns:p14="http://schemas.microsoft.com/office/powerpoint/2010/main" val="2194951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3950" y="381000"/>
            <a:ext cx="41910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মূল্যযাচাই</a:t>
            </a:r>
            <a:endParaRPr lang="en-US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2133601"/>
            <a:ext cx="6705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n-BD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ধবল বক কী সাঁতরায়ে নীড়ে আসে?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লক্ষ্মীপেঁচা কোথায় ডাকে?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খইয়ের ধান কে ছড়ায়?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34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67DFED-154F-E109-0B4A-7659EB606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962399" y="533400"/>
            <a:ext cx="449580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8999" y="5247382"/>
            <a:ext cx="571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‘আবার আসিব ফিরে’ </a:t>
            </a:r>
            <a:r>
              <a:rPr lang="bn-BD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 অবলম্বনে বাংলাদেশের </a:t>
            </a:r>
            <a:r>
              <a:rPr lang="bn-BD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প্রাকৃতিক সৌন্দর্যের </a:t>
            </a:r>
            <a:r>
              <a:rPr lang="bn-BD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 দাও।</a:t>
            </a:r>
            <a:endParaRPr 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777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9" y="151182"/>
            <a:ext cx="11944350" cy="6535197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330662" y="2360550"/>
            <a:ext cx="3592773" cy="131018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28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8985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0C97A8-63BA-5EC7-B36C-BFFC0FF3B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74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CB3C08-13F5-AAFB-FC65-2D683B164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14" y="0"/>
            <a:ext cx="12219214" cy="684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49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6600" y="2133600"/>
            <a:ext cx="647264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>
                <a:solidFill>
                  <a:srgbClr val="8064A2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শিক্ষার্থীরা...</a:t>
            </a:r>
            <a:endParaRPr lang="bn-BD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কবি জীবনানন্দ দাশের পরিচয় বলতে পারবে।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বাংলাদেশের প্রাকৃতিক  সৌন্দর্য সম্পর্কে লিখতে পারবে।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বাংলাদেশের প্রাকৃতিক ঐশ্বর্য  ব্যাখ্যা করতে পারবে।</a:t>
            </a:r>
          </a:p>
          <a:p>
            <a:endParaRPr lang="bn-BD" sz="3200" dirty="0">
              <a:solidFill>
                <a:srgbClr val="1F497D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ound Same Side Corner Rectangle 1"/>
          <p:cNvSpPr/>
          <p:nvPr/>
        </p:nvSpPr>
        <p:spPr>
          <a:xfrm>
            <a:off x="5105400" y="1143000"/>
            <a:ext cx="2362200" cy="533400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74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32871" y="6120826"/>
            <a:ext cx="32766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জীবনানন্দ দাশ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305246"/>
            <a:ext cx="2445942" cy="319195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600200" y="934580"/>
            <a:ext cx="3048000" cy="19610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জন্ম: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17 </a:t>
            </a: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ফেব্রয়ারি, </a:t>
            </a:r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১৮৯৯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475141" y="1037735"/>
            <a:ext cx="3048000" cy="128093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মৃত্যু: ২২অক্টোবর, </a:t>
            </a:r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১৯৫৪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828801" y="3388008"/>
            <a:ext cx="2400299" cy="115906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জন্মস্থান:</a:t>
            </a:r>
          </a:p>
          <a:p>
            <a:pPr algn="ctr"/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</a:t>
            </a:r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রিশাল</a:t>
            </a: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352800" y="4588520"/>
            <a:ext cx="5410200" cy="13550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রূপসী বাংলা</a:t>
            </a: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ঝরাপালক, বনলতা সেন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7509471" y="2928127"/>
            <a:ext cx="2472729" cy="138643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পেশা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অধ্যাপক, সাংবাদিক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569222" y="145433"/>
            <a:ext cx="3126979" cy="107343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রূপসী বাংলার কবি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170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85800"/>
            <a:ext cx="9144000" cy="6172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0" y="3810000"/>
            <a:ext cx="8458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bn-BD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 আসিব ফিরে </a:t>
            </a:r>
            <a:r>
              <a:rPr lang="bn-BD" sz="44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ধানসিঁড়িটির তীরে- </a:t>
            </a:r>
            <a:endParaRPr lang="en-US" sz="44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</a:t>
            </a:r>
            <a:r>
              <a:rPr lang="bn-BD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বাংলায়</a:t>
            </a:r>
            <a:endParaRPr lang="bn-BD" sz="1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0" y="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আদর্শপাঠ</a:t>
            </a:r>
            <a:r>
              <a:rPr lang="bn-IN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</a:t>
            </a:r>
            <a:r>
              <a:rPr lang="bn-IN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সরবপাঠ</a:t>
            </a:r>
            <a:endParaRPr lang="en-US" sz="4800" dirty="0">
              <a:solidFill>
                <a:srgbClr val="0000CC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3006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65314"/>
            <a:ext cx="9111344" cy="68471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93818" y="5562600"/>
            <a:ext cx="89154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হয়তো মানুষ নয়- হয়তো বা শঙ্খচিল শালিকের বেশে;</a:t>
            </a:r>
            <a:endParaRPr lang="en-US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306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29000" y="1295401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7620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52601" y="1542872"/>
            <a:ext cx="5797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হয়তো ভোরের কাক হয়ে</a:t>
            </a:r>
            <a:endParaRPr lang="en-US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এই কার্তিকের নবান্নের দেশে</a:t>
            </a:r>
            <a:endParaRPr lang="bn-BD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423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308</Words>
  <Application>Microsoft Office PowerPoint</Application>
  <PresentationFormat>Widescreen</PresentationFormat>
  <Paragraphs>75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Nikosban</vt:lpstr>
      <vt:lpstr>NikoshBAN</vt:lpstr>
      <vt:lpstr>1_Office Theme</vt:lpstr>
      <vt:lpstr>2_Office Theme</vt:lpstr>
      <vt:lpstr>14_Office Theme</vt:lpstr>
      <vt:lpstr>3_Office Theme</vt:lpstr>
      <vt:lpstr>আজকের ক্লাসে সবাইকে স্বাগতম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shahab uddin</dc:creator>
  <cp:lastModifiedBy>College</cp:lastModifiedBy>
  <cp:revision>13</cp:revision>
  <dcterms:created xsi:type="dcterms:W3CDTF">2025-06-10T04:11:54Z</dcterms:created>
  <dcterms:modified xsi:type="dcterms:W3CDTF">2026-08-03T01:39:16Z</dcterms:modified>
</cp:coreProperties>
</file>