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6"/>
  </p:notesMasterIdLst>
  <p:sldIdLst>
    <p:sldId id="256" r:id="rId2"/>
    <p:sldId id="287" r:id="rId3"/>
    <p:sldId id="286" r:id="rId4"/>
    <p:sldId id="257" r:id="rId5"/>
    <p:sldId id="289" r:id="rId6"/>
    <p:sldId id="282" r:id="rId7"/>
    <p:sldId id="288" r:id="rId8"/>
    <p:sldId id="284" r:id="rId9"/>
    <p:sldId id="290" r:id="rId10"/>
    <p:sldId id="291" r:id="rId11"/>
    <p:sldId id="258" r:id="rId12"/>
    <p:sldId id="294" r:id="rId13"/>
    <p:sldId id="260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6" autoAdjust="0"/>
    <p:restoredTop sz="94660"/>
  </p:normalViewPr>
  <p:slideViewPr>
    <p:cSldViewPr>
      <p:cViewPr>
        <p:scale>
          <a:sx n="93" d="100"/>
          <a:sy n="93" d="100"/>
        </p:scale>
        <p:origin x="-726" y="9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gif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4AD9D-F74E-454A-8400-5E0EAB370F7D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7F5A8A-C3D2-41F4-9FC1-F2D4F9400A22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5DE2290-C2E6-406F-86DF-68578DAC15FC}" type="parTrans" cxnId="{1C8F51F7-83C0-4AA8-B586-F8066518B930}">
      <dgm:prSet/>
      <dgm:spPr/>
      <dgm:t>
        <a:bodyPr/>
        <a:lstStyle/>
        <a:p>
          <a:endParaRPr lang="en-US"/>
        </a:p>
      </dgm:t>
    </dgm:pt>
    <dgm:pt modelId="{4807EF8F-6F63-4CA3-90E3-78EB00420C04}" type="sibTrans" cxnId="{1C8F51F7-83C0-4AA8-B586-F8066518B930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4153E52C-3F57-4C11-A8C6-E7563B535D8F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369D6E2-147E-4FDB-BC4F-327A571FE9B7}" type="parTrans" cxnId="{D62B5F06-9F5E-47C9-99E4-1BC786D7FE0D}">
      <dgm:prSet/>
      <dgm:spPr/>
      <dgm:t>
        <a:bodyPr/>
        <a:lstStyle/>
        <a:p>
          <a:endParaRPr lang="en-US"/>
        </a:p>
      </dgm:t>
    </dgm:pt>
    <dgm:pt modelId="{91862058-E0EE-470E-AFB9-B3A24947E399}" type="sibTrans" cxnId="{D62B5F06-9F5E-47C9-99E4-1BC786D7FE0D}">
      <dgm:prSet/>
      <dgm:spPr/>
      <dgm:t>
        <a:bodyPr/>
        <a:lstStyle/>
        <a:p>
          <a:endParaRPr lang="en-US">
            <a:latin typeface="NikoshBAN" pitchFamily="2" charset="0"/>
            <a:cs typeface="NikoshBAN" pitchFamily="2" charset="0"/>
          </a:endParaRPr>
        </a:p>
      </dgm:t>
    </dgm:pt>
    <dgm:pt modelId="{FD567AA0-6594-4D23-B046-A7D284F55C7B}">
      <dgm:prSet phldrT="[Text]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5E566F5-5435-433F-B3A3-1CE1C64F8ACA}" type="parTrans" cxnId="{55702C9D-039A-4FDC-9848-A5E5674FA635}">
      <dgm:prSet/>
      <dgm:spPr/>
      <dgm:t>
        <a:bodyPr/>
        <a:lstStyle/>
        <a:p>
          <a:endParaRPr lang="en-US"/>
        </a:p>
      </dgm:t>
    </dgm:pt>
    <dgm:pt modelId="{00FD3F46-5C28-48D3-967D-67240314B5B4}" type="sibTrans" cxnId="{55702C9D-039A-4FDC-9848-A5E5674FA635}">
      <dgm:prSet/>
      <dgm:spPr/>
      <dgm:t>
        <a:bodyPr/>
        <a:lstStyle/>
        <a:p>
          <a:endParaRPr lang="en-US"/>
        </a:p>
      </dgm:t>
    </dgm:pt>
    <dgm:pt modelId="{A794DDFD-DDF3-47CE-9182-88FCE472A26A}" type="pres">
      <dgm:prSet presAssocID="{5E74AD9D-F74E-454A-8400-5E0EAB370F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428391-D0E0-4EE2-BD26-C8E5B6CEE8EF}" type="pres">
      <dgm:prSet presAssocID="{397F5A8A-C3D2-41F4-9FC1-F2D4F9400A22}" presName="composite" presStyleCnt="0"/>
      <dgm:spPr/>
    </dgm:pt>
    <dgm:pt modelId="{1EA4407B-A8EB-4A88-AA4A-CFDF3C1D348D}" type="pres">
      <dgm:prSet presAssocID="{397F5A8A-C3D2-41F4-9FC1-F2D4F9400A22}" presName="imagSh" presStyleLbl="bgImgPlace1" presStyleIdx="0" presStyleCnt="3" custScaleX="127517" custScaleY="11626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E3FF2F80-BAC1-4F15-B59D-16AE30862BE5}" type="pres">
      <dgm:prSet presAssocID="{397F5A8A-C3D2-41F4-9FC1-F2D4F9400A22}" presName="txNode" presStyleLbl="node1" presStyleIdx="0" presStyleCnt="3" custScaleX="117177" custScaleY="34027" custLinFactNeighborX="757" custLinFactNeighborY="155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F4E21-D313-47D7-AF74-BAD981A500D9}" type="pres">
      <dgm:prSet presAssocID="{4807EF8F-6F63-4CA3-90E3-78EB00420C0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EE6F1C93-0C1C-4220-BEE5-263370199B3E}" type="pres">
      <dgm:prSet presAssocID="{4807EF8F-6F63-4CA3-90E3-78EB00420C04}" presName="connTx" presStyleLbl="sibTrans2D1" presStyleIdx="0" presStyleCnt="2"/>
      <dgm:spPr/>
      <dgm:t>
        <a:bodyPr/>
        <a:lstStyle/>
        <a:p>
          <a:endParaRPr lang="en-US"/>
        </a:p>
      </dgm:t>
    </dgm:pt>
    <dgm:pt modelId="{0CD5839C-CD86-40FC-AB45-B4EDF52EC777}" type="pres">
      <dgm:prSet presAssocID="{4153E52C-3F57-4C11-A8C6-E7563B535D8F}" presName="composite" presStyleCnt="0"/>
      <dgm:spPr/>
    </dgm:pt>
    <dgm:pt modelId="{85239D56-2138-4BD9-8396-C9A3A709D7D9}" type="pres">
      <dgm:prSet presAssocID="{4153E52C-3F57-4C11-A8C6-E7563B535D8F}" presName="imagSh" presStyleLbl="bgImgPlace1" presStyleIdx="1" presStyleCnt="3" custScaleX="141659" custScaleY="132752" custLinFactNeighborX="-2272" custLinFactNeighborY="-1967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4F03ADE1-B971-4245-B567-3A13EB33DE74}" type="pres">
      <dgm:prSet presAssocID="{4153E52C-3F57-4C11-A8C6-E7563B535D8F}" presName="txNode" presStyleLbl="node1" presStyleIdx="1" presStyleCnt="3" custScaleX="117177" custScaleY="38710" custLinFactNeighborX="3806" custLinFactNeighborY="90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F68124-D956-42D8-9C35-373A6D908822}" type="pres">
      <dgm:prSet presAssocID="{91862058-E0EE-470E-AFB9-B3A24947E39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F15065F1-9A48-4BD1-822B-B8D836574EBD}" type="pres">
      <dgm:prSet presAssocID="{91862058-E0EE-470E-AFB9-B3A24947E399}" presName="connTx" presStyleLbl="sibTrans2D1" presStyleIdx="1" presStyleCnt="2"/>
      <dgm:spPr/>
      <dgm:t>
        <a:bodyPr/>
        <a:lstStyle/>
        <a:p>
          <a:endParaRPr lang="en-US"/>
        </a:p>
      </dgm:t>
    </dgm:pt>
    <dgm:pt modelId="{706DA41C-4BAE-403E-9911-1076D06F1606}" type="pres">
      <dgm:prSet presAssocID="{FD567AA0-6594-4D23-B046-A7D284F55C7B}" presName="composite" presStyleCnt="0"/>
      <dgm:spPr/>
    </dgm:pt>
    <dgm:pt modelId="{8ACBF8C6-56E1-4512-969C-AA8C990AD99C}" type="pres">
      <dgm:prSet presAssocID="{FD567AA0-6594-4D23-B046-A7D284F55C7B}" presName="imagSh" presStyleLbl="bgImgPlace1" presStyleIdx="2" presStyleCnt="3" custScaleX="144240" custScaleY="118271" custLinFactNeighborX="-9943" custLinFactNeighborY="-922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0691A2A-3A4E-4DBA-AC78-EB43C35C49D5}" type="pres">
      <dgm:prSet presAssocID="{FD567AA0-6594-4D23-B046-A7D284F55C7B}" presName="txNode" presStyleLbl="node1" presStyleIdx="2" presStyleCnt="3" custScaleX="115914" custScaleY="45654" custLinFactNeighborX="-11864" custLinFactNeighborY="178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8F51F7-83C0-4AA8-B586-F8066518B930}" srcId="{5E74AD9D-F74E-454A-8400-5E0EAB370F7D}" destId="{397F5A8A-C3D2-41F4-9FC1-F2D4F9400A22}" srcOrd="0" destOrd="0" parTransId="{05DE2290-C2E6-406F-86DF-68578DAC15FC}" sibTransId="{4807EF8F-6F63-4CA3-90E3-78EB00420C04}"/>
    <dgm:cxn modelId="{31608A73-FD89-41BC-8E99-38AE71CDD4F0}" type="presOf" srcId="{4153E52C-3F57-4C11-A8C6-E7563B535D8F}" destId="{4F03ADE1-B971-4245-B567-3A13EB33DE74}" srcOrd="0" destOrd="0" presId="urn:microsoft.com/office/officeart/2005/8/layout/hProcess10"/>
    <dgm:cxn modelId="{5B4920A1-04EF-44F5-85A9-808CD39DBF07}" type="presOf" srcId="{91862058-E0EE-470E-AFB9-B3A24947E399}" destId="{F15065F1-9A48-4BD1-822B-B8D836574EBD}" srcOrd="1" destOrd="0" presId="urn:microsoft.com/office/officeart/2005/8/layout/hProcess10"/>
    <dgm:cxn modelId="{A27F5410-C8C1-4215-952A-49C2B86F1E3E}" type="presOf" srcId="{4807EF8F-6F63-4CA3-90E3-78EB00420C04}" destId="{EE6F1C93-0C1C-4220-BEE5-263370199B3E}" srcOrd="1" destOrd="0" presId="urn:microsoft.com/office/officeart/2005/8/layout/hProcess10"/>
    <dgm:cxn modelId="{55702C9D-039A-4FDC-9848-A5E5674FA635}" srcId="{5E74AD9D-F74E-454A-8400-5E0EAB370F7D}" destId="{FD567AA0-6594-4D23-B046-A7D284F55C7B}" srcOrd="2" destOrd="0" parTransId="{C5E566F5-5435-433F-B3A3-1CE1C64F8ACA}" sibTransId="{00FD3F46-5C28-48D3-967D-67240314B5B4}"/>
    <dgm:cxn modelId="{4C97CF57-7140-45DE-9D54-D561F8422328}" type="presOf" srcId="{FD567AA0-6594-4D23-B046-A7D284F55C7B}" destId="{20691A2A-3A4E-4DBA-AC78-EB43C35C49D5}" srcOrd="0" destOrd="0" presId="urn:microsoft.com/office/officeart/2005/8/layout/hProcess10"/>
    <dgm:cxn modelId="{0D0FAF46-1FB0-46DF-BC0D-98CBB9F85103}" type="presOf" srcId="{5E74AD9D-F74E-454A-8400-5E0EAB370F7D}" destId="{A794DDFD-DDF3-47CE-9182-88FCE472A26A}" srcOrd="0" destOrd="0" presId="urn:microsoft.com/office/officeart/2005/8/layout/hProcess10"/>
    <dgm:cxn modelId="{FD1E8DE8-71CB-404E-B6E5-D7991CD12596}" type="presOf" srcId="{4807EF8F-6F63-4CA3-90E3-78EB00420C04}" destId="{48EF4E21-D313-47D7-AF74-BAD981A500D9}" srcOrd="0" destOrd="0" presId="urn:microsoft.com/office/officeart/2005/8/layout/hProcess10"/>
    <dgm:cxn modelId="{A784F527-2FCE-4000-89EA-D8BAD4C1C203}" type="presOf" srcId="{91862058-E0EE-470E-AFB9-B3A24947E399}" destId="{78F68124-D956-42D8-9C35-373A6D908822}" srcOrd="0" destOrd="0" presId="urn:microsoft.com/office/officeart/2005/8/layout/hProcess10"/>
    <dgm:cxn modelId="{B4CA8F5B-A9B9-457F-B10C-2B12EBF90310}" type="presOf" srcId="{397F5A8A-C3D2-41F4-9FC1-F2D4F9400A22}" destId="{E3FF2F80-BAC1-4F15-B59D-16AE30862BE5}" srcOrd="0" destOrd="0" presId="urn:microsoft.com/office/officeart/2005/8/layout/hProcess10"/>
    <dgm:cxn modelId="{D62B5F06-9F5E-47C9-99E4-1BC786D7FE0D}" srcId="{5E74AD9D-F74E-454A-8400-5E0EAB370F7D}" destId="{4153E52C-3F57-4C11-A8C6-E7563B535D8F}" srcOrd="1" destOrd="0" parTransId="{8369D6E2-147E-4FDB-BC4F-327A571FE9B7}" sibTransId="{91862058-E0EE-470E-AFB9-B3A24947E399}"/>
    <dgm:cxn modelId="{AD142DF7-E80F-40B6-BE9C-B15B1AEE8163}" type="presParOf" srcId="{A794DDFD-DDF3-47CE-9182-88FCE472A26A}" destId="{96428391-D0E0-4EE2-BD26-C8E5B6CEE8EF}" srcOrd="0" destOrd="0" presId="urn:microsoft.com/office/officeart/2005/8/layout/hProcess10"/>
    <dgm:cxn modelId="{C8A92F08-0590-448E-A679-C7ADB26C9146}" type="presParOf" srcId="{96428391-D0E0-4EE2-BD26-C8E5B6CEE8EF}" destId="{1EA4407B-A8EB-4A88-AA4A-CFDF3C1D348D}" srcOrd="0" destOrd="0" presId="urn:microsoft.com/office/officeart/2005/8/layout/hProcess10"/>
    <dgm:cxn modelId="{9C64E5FD-BD51-4590-9E0D-2694CA7AB8F2}" type="presParOf" srcId="{96428391-D0E0-4EE2-BD26-C8E5B6CEE8EF}" destId="{E3FF2F80-BAC1-4F15-B59D-16AE30862BE5}" srcOrd="1" destOrd="0" presId="urn:microsoft.com/office/officeart/2005/8/layout/hProcess10"/>
    <dgm:cxn modelId="{D90064BC-CC9F-4124-B615-66E38129BCC8}" type="presParOf" srcId="{A794DDFD-DDF3-47CE-9182-88FCE472A26A}" destId="{48EF4E21-D313-47D7-AF74-BAD981A500D9}" srcOrd="1" destOrd="0" presId="urn:microsoft.com/office/officeart/2005/8/layout/hProcess10"/>
    <dgm:cxn modelId="{F097EF62-19D9-4FBC-8177-304E661FC1B6}" type="presParOf" srcId="{48EF4E21-D313-47D7-AF74-BAD981A500D9}" destId="{EE6F1C93-0C1C-4220-BEE5-263370199B3E}" srcOrd="0" destOrd="0" presId="urn:microsoft.com/office/officeart/2005/8/layout/hProcess10"/>
    <dgm:cxn modelId="{A89BA8DD-272A-43E4-A641-B6DA9F54D020}" type="presParOf" srcId="{A794DDFD-DDF3-47CE-9182-88FCE472A26A}" destId="{0CD5839C-CD86-40FC-AB45-B4EDF52EC777}" srcOrd="2" destOrd="0" presId="urn:microsoft.com/office/officeart/2005/8/layout/hProcess10"/>
    <dgm:cxn modelId="{F7CDA621-1674-4FFE-8856-459371662841}" type="presParOf" srcId="{0CD5839C-CD86-40FC-AB45-B4EDF52EC777}" destId="{85239D56-2138-4BD9-8396-C9A3A709D7D9}" srcOrd="0" destOrd="0" presId="urn:microsoft.com/office/officeart/2005/8/layout/hProcess10"/>
    <dgm:cxn modelId="{30B40B32-469A-491C-A68C-107579C3CF96}" type="presParOf" srcId="{0CD5839C-CD86-40FC-AB45-B4EDF52EC777}" destId="{4F03ADE1-B971-4245-B567-3A13EB33DE74}" srcOrd="1" destOrd="0" presId="urn:microsoft.com/office/officeart/2005/8/layout/hProcess10"/>
    <dgm:cxn modelId="{05851BCB-A14D-4259-971B-14BFFF68A3A0}" type="presParOf" srcId="{A794DDFD-DDF3-47CE-9182-88FCE472A26A}" destId="{78F68124-D956-42D8-9C35-373A6D908822}" srcOrd="3" destOrd="0" presId="urn:microsoft.com/office/officeart/2005/8/layout/hProcess10"/>
    <dgm:cxn modelId="{CB5EC875-ED97-4BF3-A31A-98C344277E42}" type="presParOf" srcId="{78F68124-D956-42D8-9C35-373A6D908822}" destId="{F15065F1-9A48-4BD1-822B-B8D836574EBD}" srcOrd="0" destOrd="0" presId="urn:microsoft.com/office/officeart/2005/8/layout/hProcess10"/>
    <dgm:cxn modelId="{0E248835-ABE0-42FF-8E13-E2D18DA736A9}" type="presParOf" srcId="{A794DDFD-DDF3-47CE-9182-88FCE472A26A}" destId="{706DA41C-4BAE-403E-9911-1076D06F1606}" srcOrd="4" destOrd="0" presId="urn:microsoft.com/office/officeart/2005/8/layout/hProcess10"/>
    <dgm:cxn modelId="{A250EFDC-94DD-4D3C-B247-D1FDB44D55F8}" type="presParOf" srcId="{706DA41C-4BAE-403E-9911-1076D06F1606}" destId="{8ACBF8C6-56E1-4512-969C-AA8C990AD99C}" srcOrd="0" destOrd="0" presId="urn:microsoft.com/office/officeart/2005/8/layout/hProcess10"/>
    <dgm:cxn modelId="{B92A7F8E-81C6-491E-8331-FA1F0CFED35D}" type="presParOf" srcId="{706DA41C-4BAE-403E-9911-1076D06F1606}" destId="{20691A2A-3A4E-4DBA-AC78-EB43C35C49D5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A4407B-A8EB-4A88-AA4A-CFDF3C1D348D}">
      <dsp:nvSpPr>
        <dsp:cNvPr id="0" name=""/>
        <dsp:cNvSpPr/>
      </dsp:nvSpPr>
      <dsp:spPr>
        <a:xfrm>
          <a:off x="717" y="1325929"/>
          <a:ext cx="1643991" cy="14989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FF2F80-BAC1-4F15-B59D-16AE30862BE5}">
      <dsp:nvSpPr>
        <dsp:cNvPr id="0" name=""/>
        <dsp:cNvSpPr/>
      </dsp:nvSpPr>
      <dsp:spPr>
        <a:xfrm>
          <a:off x="287005" y="2829646"/>
          <a:ext cx="1510684" cy="43868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8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বিজ্ঞান ক্লাব</a:t>
          </a:r>
          <a:endParaRPr lang="en-US" sz="18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99854" y="2842495"/>
        <a:ext cx="1484986" cy="412989"/>
      </dsp:txXfrm>
    </dsp:sp>
    <dsp:sp modelId="{48EF4E21-D313-47D7-AF74-BAD981A500D9}">
      <dsp:nvSpPr>
        <dsp:cNvPr id="0" name=""/>
        <dsp:cNvSpPr/>
      </dsp:nvSpPr>
      <dsp:spPr>
        <a:xfrm rot="21285287">
          <a:off x="1859011" y="1815460"/>
          <a:ext cx="215657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latin typeface="NikoshBAN" pitchFamily="2" charset="0"/>
            <a:cs typeface="NikoshBAN" pitchFamily="2" charset="0"/>
          </a:endParaRPr>
        </a:p>
      </dsp:txBody>
      <dsp:txXfrm>
        <a:off x="1859146" y="1880374"/>
        <a:ext cx="150960" cy="185870"/>
      </dsp:txXfrm>
    </dsp:sp>
    <dsp:sp modelId="{85239D56-2138-4BD9-8396-C9A3A709D7D9}">
      <dsp:nvSpPr>
        <dsp:cNvPr id="0" name=""/>
        <dsp:cNvSpPr/>
      </dsp:nvSpPr>
      <dsp:spPr>
        <a:xfrm>
          <a:off x="2258292" y="1004024"/>
          <a:ext cx="1826315" cy="17114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03ADE1-B971-4245-B567-3A13EB33DE74}">
      <dsp:nvSpPr>
        <dsp:cNvPr id="0" name=""/>
        <dsp:cNvSpPr/>
      </dsp:nvSpPr>
      <dsp:spPr>
        <a:xfrm>
          <a:off x="2704342" y="2753861"/>
          <a:ext cx="1510684" cy="49906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8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গণিত ক্লাব</a:t>
          </a:r>
          <a:endParaRPr lang="en-US" sz="18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718959" y="2768478"/>
        <a:ext cx="1481450" cy="469828"/>
      </dsp:txXfrm>
    </dsp:sp>
    <dsp:sp modelId="{78F68124-D956-42D8-9C35-373A6D908822}">
      <dsp:nvSpPr>
        <dsp:cNvPr id="0" name=""/>
        <dsp:cNvSpPr/>
      </dsp:nvSpPr>
      <dsp:spPr>
        <a:xfrm rot="98406">
          <a:off x="4243060" y="1737826"/>
          <a:ext cx="158550" cy="3097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>
            <a:latin typeface="NikoshBAN" pitchFamily="2" charset="0"/>
            <a:cs typeface="NikoshBAN" pitchFamily="2" charset="0"/>
          </a:endParaRPr>
        </a:p>
      </dsp:txBody>
      <dsp:txXfrm>
        <a:off x="4243070" y="1799102"/>
        <a:ext cx="110985" cy="185870"/>
      </dsp:txXfrm>
    </dsp:sp>
    <dsp:sp modelId="{8ACBF8C6-56E1-4512-969C-AA8C990AD99C}">
      <dsp:nvSpPr>
        <dsp:cNvPr id="0" name=""/>
        <dsp:cNvSpPr/>
      </dsp:nvSpPr>
      <dsp:spPr>
        <a:xfrm>
          <a:off x="4537423" y="1163105"/>
          <a:ext cx="1859590" cy="152478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91A2A-3A4E-4DBA-AC78-EB43C35C49D5}">
      <dsp:nvSpPr>
        <dsp:cNvPr id="0" name=""/>
        <dsp:cNvSpPr/>
      </dsp:nvSpPr>
      <dsp:spPr>
        <a:xfrm>
          <a:off x="4905126" y="2753871"/>
          <a:ext cx="1494401" cy="588586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18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সাহিত্য ক্লাব</a:t>
          </a:r>
          <a:endParaRPr lang="en-US" sz="18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922365" y="2771110"/>
        <a:ext cx="1459923" cy="554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11466-72D5-4838-A168-19A92556085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9BAC9-290E-4BE1-8F9E-DD32596DB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4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এই</a:t>
            </a:r>
            <a:r>
              <a:rPr lang="bn-BD" baseline="0" dirty="0"/>
              <a:t> স্লাইডটি হাইড করে রাখতে হবে।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46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dirty="0"/>
              <a:t>এই স্লাইড এর মাধ্যমে</a:t>
            </a:r>
            <a:r>
              <a:rPr lang="bn-IN" baseline="0" dirty="0"/>
              <a:t> শিক্ষক পরিচিতি ও পাঠ পরিচিতি  থাকবে। এই স্লাইডটি দেখিয়ে বুঝাতে হবে শিক্ষক ও পাঠ সম্পর্কে ধারণা।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48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baseline="0" dirty="0">
                <a:latin typeface="NikoshBAN" pitchFamily="2" charset="0"/>
                <a:cs typeface="NikoshBAN" pitchFamily="2" charset="0"/>
              </a:rPr>
              <a:t>শিক্ষক শিক্ষার্থীদের উদ্দেশে বলেবেন ’ ছবিগুলো দেখে চিন্তা করে বল আজ আমরা কী নিয়ে আলোচনা করতে যাচ্ছি?’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941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aseline="0" dirty="0">
                <a:latin typeface="NikoshBAN" pitchFamily="2" charset="0"/>
                <a:cs typeface="NikoshBAN" pitchFamily="2" charset="0"/>
              </a:rPr>
              <a:t>কে লক্ষ্ করতে হবে যাতে করে পাঠ শেষে শিক্ষার্থীরা শিখনফল অর্জন করতে পারে। তাই শিক্ষ</a:t>
            </a:r>
            <a:r>
              <a:rPr lang="bn-IN" baseline="0" dirty="0">
                <a:latin typeface="NikoshBAN" pitchFamily="2" charset="0"/>
                <a:cs typeface="NikoshBAN" pitchFamily="2" charset="0"/>
              </a:rPr>
              <a:t>ন</a:t>
            </a:r>
            <a:r>
              <a:rPr lang="bn-BD" baseline="0" dirty="0">
                <a:latin typeface="NikoshBAN" pitchFamily="2" charset="0"/>
                <a:cs typeface="NikoshBAN" pitchFamily="2" charset="0"/>
              </a:rPr>
              <a:t>ফল অতীব জরুরী। </a:t>
            </a:r>
            <a:r>
              <a:rPr lang="bn-IN" baseline="0" dirty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39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08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6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72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উত্তর গুলোর উপরে ক্লিক করলে সঠিক</a:t>
            </a:r>
            <a:r>
              <a:rPr lang="bn-BD" baseline="0" dirty="0"/>
              <a:t> ও ভূল উত্তর পাওয়া যাবে।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08A84-61FE-4EC9-9A3B-0038E975410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48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বাড়ি</a:t>
            </a:r>
            <a:r>
              <a:rPr lang="bn-BD" baseline="0" dirty="0"/>
              <a:t> থেকে শিক্ষার্থী এই প্রশ্নের উত্তর নিজে করে নিয়ে আসবে।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9BAC9-290E-4BE1-8F9E-DD32596DB7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3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56E946-88AC-4F13-81D0-91585390C313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86681A-C40F-4FD6-9C9B-4E9BB11E6E4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BAE45FFE-E043-4081-86D4-EC5E629B49E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32" y="5326099"/>
            <a:ext cx="2045168" cy="15319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BBEAF00-B43D-4B16-BF97-E2C4C55F036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93143" y="301478"/>
            <a:ext cx="2187218" cy="16383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8FF9CB32-DED6-4CF8-BC51-F9EE2CF773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27019"/>
            <a:ext cx="1752600" cy="13127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64C705C-30E4-4328-8E42-FA8AEADCBAE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9644" y="4909099"/>
            <a:ext cx="2228545" cy="16692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24000" y="1295400"/>
            <a:ext cx="6553200" cy="4158791"/>
          </a:xfrm>
          <a:prstGeom prst="ellipse">
            <a:avLst/>
          </a:prstGeom>
          <a:solidFill>
            <a:srgbClr val="92D05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n-BD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এই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পাঠটি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শ্রে</a:t>
            </a:r>
            <a:r>
              <a:rPr kumimoji="0" lang="bn-BD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ণি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কক্ষে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উপস্থাপনের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সময়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প্রয়োজনীয়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নির্দেশনা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প্রতিটি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স্লাইডের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নিচে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অর্থা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ৎ Slide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Note এ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সংযোজন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করা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হয়েছে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আশা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করি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সম্মানিত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শিক্ষকগণ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পাঠটি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উপস্থাপনের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পূর্বে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উল্লেখিত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Note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দেখে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নিবেন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এছাড়াও শিক্ষক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 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প্রয়োজনবোধে তার নিজস্ব কৌশল প্রয়োগ করতে পারবে</a:t>
            </a:r>
            <a:r>
              <a:rPr kumimoji="0" lang="bn-IN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ন</a:t>
            </a:r>
            <a:r>
              <a:rPr kumimoji="0" lang="bn-BD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।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ea typeface="+mn-ea"/>
              <a:cs typeface="NikoshBAN" panose="02000000000000000000" pitchFamily="2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408056"/>
            <a:ext cx="4267200" cy="707886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4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8890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41891542"/>
              </p:ext>
            </p:extLst>
          </p:nvPr>
        </p:nvGraphicFramePr>
        <p:xfrm>
          <a:off x="1447800" y="381000"/>
          <a:ext cx="6553200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6123"/>
            <a:ext cx="4943901" cy="285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</p:spPr>
      </p:pic>
      <p:sp>
        <p:nvSpPr>
          <p:cNvPr id="6" name="Rounded Rectangular Callout 5"/>
          <p:cNvSpPr/>
          <p:nvPr/>
        </p:nvSpPr>
        <p:spPr>
          <a:xfrm>
            <a:off x="533400" y="381000"/>
            <a:ext cx="6781800" cy="914400"/>
          </a:xfrm>
          <a:prstGeom prst="wedgeRoundRectCallout">
            <a:avLst>
              <a:gd name="adj1" fmla="val -17691"/>
              <a:gd name="adj2" fmla="val 9085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এসব ক্লাবে শুধু শারীরিকভাবে উপস্থিত থেকে অংশগ্রহণ করতে হত।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3886200" y="3505200"/>
            <a:ext cx="4724400" cy="3078423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 ভিত্তিক ক্লাবে শারীরিকভাবে উপস্থিত না থেকেও যেকোন জায়গা থেকে অংশগ্রহণ করা যায়। 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1EA4407B-A8EB-4A88-AA4A-CFDF3C1D34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2">
                                            <p:graphicEl>
                                              <a:dgm id="{E3FF2F80-BAC1-4F15-B59D-16AE30862B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2">
                                            <p:graphicEl>
                                              <a:dgm id="{48EF4E21-D313-47D7-AF74-BAD981A500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2">
                                            <p:graphicEl>
                                              <a:dgm id="{85239D56-2138-4BD9-8396-C9A3A709D7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2">
                                            <p:graphicEl>
                                              <a:dgm id="{4F03ADE1-B971-4245-B567-3A13EB33D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2">
                                            <p:graphicEl>
                                              <a:dgm id="{78F68124-D956-42D8-9C35-373A6D908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8ACBF8C6-56E1-4512-969C-AA8C990AD9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1" y="540603"/>
            <a:ext cx="594360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dirty="0">
                <a:ea typeface="Calibri"/>
                <a:cs typeface="NikoshBAN"/>
              </a:rPr>
              <a:t>জোড়ায় কাজ </a:t>
            </a:r>
            <a:endParaRPr lang="en-US" sz="2800" dirty="0">
              <a:ea typeface="Calibri"/>
              <a:cs typeface="Vrind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1" y="2058650"/>
            <a:ext cx="723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400" dirty="0">
                <a:latin typeface="NikoshBAN" pitchFamily="2" charset="0"/>
                <a:cs typeface="NikoshBAN" pitchFamily="2" charset="0"/>
              </a:rPr>
              <a:t>ইন্টারনেট কীভাবে তোমাদের লেখাপড়ার কাজে সাহায্য করতে পারে তার ৫টি দিক আলোচনা করে লেখ।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0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5200" y="0"/>
            <a:ext cx="1489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dirty="0">
                <a:ea typeface="Calibri"/>
                <a:cs typeface="NikoshBAN"/>
              </a:rPr>
              <a:t>মূল্যায়ন </a:t>
            </a:r>
            <a:endParaRPr lang="en-US" sz="2800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1690" y="762000"/>
            <a:ext cx="8453710" cy="57554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3600" dirty="0">
                <a:ea typeface="Calibri"/>
                <a:cs typeface="NikoshBAN"/>
              </a:rPr>
              <a:t>1.  </a:t>
            </a:r>
            <a:r>
              <a:rPr lang="bn-IN" sz="3200" dirty="0">
                <a:ea typeface="Calibri"/>
                <a:cs typeface="NikoshBAN"/>
              </a:rPr>
              <a:t>কিসের মাধ্যমে একটি নতুন জগৎ উন্মোচিত হয়েছে? </a:t>
            </a:r>
            <a:endParaRPr lang="bn-BD" sz="3200" dirty="0">
              <a:ea typeface="Calibri"/>
              <a:cs typeface="NikoshBAN"/>
            </a:endParaRPr>
          </a:p>
          <a:p>
            <a:endParaRPr lang="en-US" sz="3200" dirty="0">
              <a:ea typeface="Calibri"/>
              <a:cs typeface="NikoshBAN"/>
            </a:endParaRPr>
          </a:p>
          <a:p>
            <a:endParaRPr lang="bn-IN" sz="3200" dirty="0">
              <a:ea typeface="Calibri"/>
              <a:cs typeface="NikoshBAN"/>
            </a:endParaRPr>
          </a:p>
          <a:p>
            <a:r>
              <a:rPr lang="bn-BD" sz="3200" dirty="0">
                <a:ea typeface="Calibri"/>
                <a:cs typeface="NikoshBAN"/>
              </a:rPr>
              <a:t>২. </a:t>
            </a:r>
            <a:r>
              <a:rPr lang="bn-IN" sz="3200" dirty="0">
                <a:ea typeface="Calibri"/>
                <a:cs typeface="NikoshBAN"/>
              </a:rPr>
              <a:t>বিনামূল্যে পাঠ্যবইগুলো কোথায় পাওয়া যায়?</a:t>
            </a:r>
          </a:p>
          <a:p>
            <a:endParaRPr lang="bn-IN" sz="3600" dirty="0">
              <a:ea typeface="Calibri"/>
              <a:cs typeface="NikoshBAN"/>
            </a:endParaRPr>
          </a:p>
          <a:p>
            <a:endParaRPr lang="bn-IN" sz="3600" dirty="0">
              <a:ea typeface="Calibri"/>
              <a:cs typeface="NikoshBAN"/>
            </a:endParaRPr>
          </a:p>
          <a:p>
            <a:endParaRPr lang="en-US" sz="3200" dirty="0">
              <a:ea typeface="Calibri"/>
              <a:cs typeface="NikoshBAN"/>
            </a:endParaRPr>
          </a:p>
          <a:p>
            <a:r>
              <a:rPr lang="bn-IN" sz="3200" dirty="0">
                <a:ea typeface="Calibri"/>
                <a:cs typeface="NikoshBAN"/>
              </a:rPr>
              <a:t>৩</a:t>
            </a:r>
            <a:r>
              <a:rPr lang="en-US" sz="3200" dirty="0">
                <a:ea typeface="Calibri"/>
                <a:cs typeface="NikoshBAN"/>
              </a:rPr>
              <a:t>.</a:t>
            </a:r>
            <a:r>
              <a:rPr lang="bn-BD" sz="3200" dirty="0">
                <a:ea typeface="Calibri"/>
                <a:cs typeface="NikoshBAN"/>
              </a:rPr>
              <a:t> </a:t>
            </a:r>
            <a:r>
              <a:rPr lang="bn-IN" sz="3200" dirty="0">
                <a:ea typeface="Calibri"/>
                <a:cs typeface="NikoshBAN"/>
              </a:rPr>
              <a:t>নিচের কোনটি সামাজিক যোগাযোগের ওয়েবসাইট </a:t>
            </a:r>
            <a:r>
              <a:rPr lang="bn-IN" sz="3200" dirty="0" smtClean="0">
                <a:ea typeface="Calibri"/>
                <a:cs typeface="NikoshBAN"/>
              </a:rPr>
              <a:t>ন</a:t>
            </a:r>
            <a:endParaRPr lang="en-US" sz="3600" dirty="0">
              <a:ea typeface="Calibri"/>
              <a:cs typeface="Vrinda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bn-BD" sz="3600" dirty="0">
                <a:ea typeface="Calibri"/>
                <a:cs typeface="NikoshBAN"/>
              </a:rPr>
              <a:t>		</a:t>
            </a:r>
            <a:endParaRPr lang="en-US" sz="3600" dirty="0">
              <a:ea typeface="Calibri"/>
              <a:cs typeface="Vrind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7296" y="1371600"/>
            <a:ext cx="449580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কম্পিউটার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40445" y="2048023"/>
            <a:ext cx="2561681" cy="56647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গ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ইন্টারনেট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62400" y="1371600"/>
            <a:ext cx="4495800" cy="68580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en-US" sz="3200" dirty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অপারেটিং সিস্টেম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" y="3323492"/>
            <a:ext cx="33147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 কলেজে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381000" y="3962400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গ. 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ইন্টারনেটে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4114800" y="3429000"/>
            <a:ext cx="2919845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খ.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লাইব্রেরিতে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3810000" y="4038600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  ঘ.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অনলাইন শপে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4341155" y="2044506"/>
            <a:ext cx="2561681" cy="56647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ঘ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. 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ea typeface="Calibri"/>
                <a:cs typeface="NikoshBAN" pitchFamily="2" charset="0"/>
              </a:rPr>
              <a:t>নেটওয়ার্ক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52900" y="5410200"/>
            <a:ext cx="2400300" cy="609600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খ</a:t>
            </a:r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.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 টুইটার </a:t>
            </a:r>
            <a:endParaRPr lang="en-US" sz="3200" dirty="0"/>
          </a:p>
        </p:txBody>
      </p:sp>
      <p:sp>
        <p:nvSpPr>
          <p:cNvPr id="23" name="Rectangle 22"/>
          <p:cNvSpPr/>
          <p:nvPr/>
        </p:nvSpPr>
        <p:spPr>
          <a:xfrm>
            <a:off x="419100" y="5256627"/>
            <a:ext cx="31623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ক.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ফেসবুক </a:t>
            </a:r>
            <a:endParaRPr lang="en-US" sz="3200" dirty="0"/>
          </a:p>
        </p:txBody>
      </p:sp>
      <p:sp>
        <p:nvSpPr>
          <p:cNvPr id="24" name="Rectangle 23"/>
          <p:cNvSpPr/>
          <p:nvPr/>
        </p:nvSpPr>
        <p:spPr>
          <a:xfrm>
            <a:off x="381000" y="5867400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গ. 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গুগল প্লাস </a:t>
            </a:r>
            <a:endParaRPr lang="en-US" sz="3200" dirty="0"/>
          </a:p>
        </p:txBody>
      </p:sp>
      <p:sp>
        <p:nvSpPr>
          <p:cNvPr id="25" name="Rectangle 24"/>
          <p:cNvSpPr/>
          <p:nvPr/>
        </p:nvSpPr>
        <p:spPr>
          <a:xfrm>
            <a:off x="3429000" y="5867400"/>
            <a:ext cx="3713330" cy="609600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prstClr val="black"/>
                </a:solidFill>
                <a:ea typeface="Calibri"/>
                <a:cs typeface="NikoshBAN"/>
              </a:rPr>
              <a:t>গ. </a:t>
            </a:r>
            <a:r>
              <a:rPr lang="bn-IN" sz="3200" dirty="0">
                <a:solidFill>
                  <a:prstClr val="black"/>
                </a:solidFill>
                <a:ea typeface="Calibri"/>
                <a:cs typeface="NikoshBAN"/>
              </a:rPr>
              <a:t>ইয়াহু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982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685800"/>
            <a:ext cx="185659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bn-BD" sz="2400" dirty="0">
                <a:ea typeface="Calibri"/>
                <a:cs typeface="NikoshBAN"/>
              </a:rPr>
              <a:t>বাড়ির কাজ  </a:t>
            </a:r>
            <a:endParaRPr lang="en-US" sz="2400" dirty="0">
              <a:ea typeface="Calibri"/>
              <a:cs typeface="Vrind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447800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400" dirty="0">
                <a:latin typeface="NikoshBAN" pitchFamily="2" charset="0"/>
                <a:cs typeface="NikoshBAN" pitchFamily="2" charset="0"/>
              </a:rPr>
              <a:t>দৃষ্টিপ্রতিবন্ধিরা কীভাবে ডিজিটাল কনটেন্ট ব্যবহার করে উপকৃত হতে পারে? ইন্টারনেটের সহায়তা নিয়ে এ বিষয়ে ৫০০ শব্দের মধ্যে একটি প্রতিবেদন লিখে আনবে।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3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828800" y="1752600"/>
            <a:ext cx="4917501" cy="116247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n-BD" sz="9600" b="1" kern="10" spc="50" dirty="0">
                <a:ln w="11430"/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9600" b="1" kern="10" spc="50" dirty="0">
              <a:ln w="11430"/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2800"/>
            <a:ext cx="9144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04800" y="2895600"/>
            <a:ext cx="4419600" cy="2133600"/>
          </a:xfrm>
          <a:solidFill>
            <a:schemeClr val="accent5"/>
          </a:solidFill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সাইদুর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(আই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)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সারদা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সুন্দরী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ফরিদপুর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ফরিদপুর</a:t>
            </a:r>
            <a:r>
              <a:rPr lang="en-US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Email: saidurrahman28101980@gmail.com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Mobile: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০১৭১৮৭৭৭২৪০</a:t>
            </a:r>
            <a:endParaRPr lang="bn-BD" sz="2000" dirty="0">
              <a:latin typeface="Times New Roman" pitchFamily="18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486400" y="2362200"/>
            <a:ext cx="3200400" cy="2239963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  <a:defRPr/>
            </a:pP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400" dirty="0" err="1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৯ম-১০ম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1800" dirty="0" err="1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1800" dirty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1800" dirty="0">
                <a:latin typeface="NikoshBAN" pitchFamily="2" charset="0"/>
                <a:cs typeface="NikoshBAN" pitchFamily="2" charset="0"/>
              </a:rPr>
              <a:t> তথ্য ও যোগাযোগ</a:t>
            </a:r>
            <a:r>
              <a:rPr lang="en-US" sz="1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800" dirty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1800" dirty="0">
                <a:latin typeface="NikoshBAN" pitchFamily="2" charset="0"/>
                <a:cs typeface="NikoshBAN" pitchFamily="2" charset="0"/>
              </a:rPr>
              <a:t> </a:t>
            </a:r>
            <a:endParaRPr lang="bn-BD" sz="18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: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৩য়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সময়: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৫০</a:t>
            </a:r>
            <a:r>
              <a:rPr lang="bn-BD" sz="2400" dirty="0">
                <a:latin typeface="NikoshBAN" pitchFamily="2" charset="0"/>
                <a:cs typeface="NikoshBAN" pitchFamily="2" charset="0"/>
              </a:rPr>
              <a:t> মিনিট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   </a:t>
            </a:r>
            <a:endParaRPr lang="en-US" sz="2400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181600" y="1905000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57800" y="1371600"/>
            <a:ext cx="0" cy="4800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18887C8-9DA5-45FA-9F7B-3CE9763D9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1143000"/>
            <a:ext cx="1653283" cy="165328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352800" y="304800"/>
            <a:ext cx="2667000" cy="6096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06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28600" y="338359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itchFamily="2" charset="0"/>
                <a:cs typeface="NikoshBAN" pitchFamily="2" charset="0"/>
              </a:rPr>
              <a:t>ইন্টারনেট ও আমার পাঠ্য বিষয়গুলো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40" y="3128513"/>
            <a:ext cx="3352800" cy="27329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80881">
            <a:off x="622091" y="3737072"/>
            <a:ext cx="3265103" cy="28536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0374">
            <a:off x="2203231" y="1357439"/>
            <a:ext cx="3409045" cy="22743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65364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95870"/>
            <a:ext cx="3276600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bn-BD" sz="5400" dirty="0">
                <a:ea typeface="Calibri"/>
                <a:cs typeface="NikoshBAN"/>
              </a:rPr>
              <a:t>শিখনফল </a:t>
            </a:r>
            <a:endParaRPr lang="en-US" sz="5400" dirty="0">
              <a:ea typeface="Calibri"/>
              <a:cs typeface="Vrind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514600"/>
            <a:ext cx="8686800" cy="1200329"/>
          </a:xfrm>
          <a:prstGeom prst="rect">
            <a:avLst/>
          </a:prstGeom>
          <a:solidFill>
            <a:srgbClr val="00B0F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গুরুত্ব বর্ণনা করতে পারবে</a:t>
            </a:r>
            <a:r>
              <a:rPr lang="bn-IN" sz="24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2400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bn-BD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ইন্টারনেটে প্রাপ্ত শিক্ষা বিষয়ক সুবিধাসমূহ বর্ণনা করতে পারবে।  </a:t>
            </a:r>
            <a:endParaRPr lang="bn-BD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90800" y="1560562"/>
            <a:ext cx="4343400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শিক্ষার্থীরা...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7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1" b="3053"/>
          <a:stretch/>
        </p:blipFill>
        <p:spPr>
          <a:xfrm>
            <a:off x="392939" y="1614832"/>
            <a:ext cx="2413617" cy="264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016" y="914400"/>
            <a:ext cx="3359184" cy="2236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52400" y="1091612"/>
            <a:ext cx="5333999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শিক্ষক হলেন আলোক শিখার মত।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1400" y="3026462"/>
            <a:ext cx="5345801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সেই আলোতে আলোকিত হয়। তারা যা শিখতে চায় সেটুকু শিখে নেয়।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353" y="4447464"/>
            <a:ext cx="3214048" cy="2410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ight Arrow 8"/>
          <p:cNvSpPr/>
          <p:nvPr/>
        </p:nvSpPr>
        <p:spPr>
          <a:xfrm>
            <a:off x="152400" y="4648199"/>
            <a:ext cx="4495800" cy="1600201"/>
          </a:xfrm>
          <a:prstGeom prst="rightArrow">
            <a:avLst/>
          </a:prstGeom>
          <a:solidFill>
            <a:schemeClr val="accent3"/>
          </a:solidFill>
          <a:ln w="31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 কোন কিছু শেখান না। বরং তিনি শিখতে সাহায্য করেন</a:t>
            </a:r>
            <a:r>
              <a:rPr lang="bn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52600" y="330346"/>
            <a:ext cx="624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শিক্ষায় ইন্টারনেট ব্যবহারের গুরুত্ব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24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81000" y="1706637"/>
            <a:ext cx="4114800" cy="2747149"/>
            <a:chOff x="476325" y="1839874"/>
            <a:chExt cx="4114800" cy="274714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25" y="1839874"/>
              <a:ext cx="4018597" cy="2318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984235" y="4063803"/>
              <a:ext cx="360689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bn-IN" sz="2800" dirty="0">
                  <a:latin typeface="NikoshBAN" pitchFamily="2" charset="0"/>
                  <a:cs typeface="NikoshBAN" pitchFamily="2" charset="0"/>
                </a:rPr>
                <a:t>কম্পিউটার গেমস্‌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699573" y="1826581"/>
            <a:ext cx="4181866" cy="2440619"/>
            <a:chOff x="4581749" y="1852442"/>
            <a:chExt cx="4181866" cy="244061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749" y="1852442"/>
              <a:ext cx="4181866" cy="23067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5419949" y="3892951"/>
              <a:ext cx="261562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bn-IN" sz="2000" dirty="0">
                  <a:latin typeface="NikoshBAN" pitchFamily="2" charset="0"/>
                  <a:cs typeface="NikoshBAN" pitchFamily="2" charset="0"/>
                </a:rPr>
                <a:t>সামাজিক নেটওয়ার্ক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457336" y="457200"/>
            <a:ext cx="6248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ইন্টারনেট ব্যবহারের গুরুত্ব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16090" y="11430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latin typeface="NikoshBAN" pitchFamily="2" charset="0"/>
                <a:cs typeface="NikoshBAN" pitchFamily="2" charset="0"/>
              </a:rPr>
              <a:t>শিক্ষার সাথে ইন্টারনেটের কোন সম্পর্ক আছে কী?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457337" y="4453786"/>
            <a:ext cx="5629263" cy="2123420"/>
            <a:chOff x="-449994" y="3883959"/>
            <a:chExt cx="8350766" cy="2123420"/>
          </a:xfrm>
        </p:grpSpPr>
        <p:grpSp>
          <p:nvGrpSpPr>
            <p:cNvPr id="12" name="Group 11"/>
            <p:cNvGrpSpPr/>
            <p:nvPr/>
          </p:nvGrpSpPr>
          <p:grpSpPr>
            <a:xfrm>
              <a:off x="5010850" y="3883959"/>
              <a:ext cx="2889922" cy="2123420"/>
              <a:chOff x="1352380" y="3513676"/>
              <a:chExt cx="3092621" cy="2254329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380" y="3513676"/>
                <a:ext cx="3092621" cy="2254329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540" b="15662"/>
              <a:stretch/>
            </p:blipFill>
            <p:spPr>
              <a:xfrm>
                <a:off x="1434890" y="4419600"/>
                <a:ext cx="989536" cy="849813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16" name="Right Arrow 15"/>
            <p:cNvSpPr/>
            <p:nvPr/>
          </p:nvSpPr>
          <p:spPr>
            <a:xfrm>
              <a:off x="-449994" y="4545437"/>
              <a:ext cx="5211207" cy="800464"/>
            </a:xfrm>
            <a:prstGeom prst="rightArrow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কম্পিউটার প্রোগামিং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50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9525" y="1489817"/>
            <a:ext cx="2392648" cy="11387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latin typeface="NikoshBAN" pitchFamily="2" charset="0"/>
                <a:cs typeface="NikoshBAN" pitchFamily="2" charset="0"/>
              </a:rPr>
              <a:t>বই হারিয়ে গেলে বা নষ্ট হলে তোমরা কী করবে?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2628590"/>
            <a:ext cx="3719810" cy="339121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6248400" y="990600"/>
            <a:ext cx="2395116" cy="1371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24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latin typeface="NikoshBAN" pitchFamily="2" charset="0"/>
                <a:cs typeface="NikoshBAN" pitchFamily="2" charset="0"/>
              </a:rPr>
              <a:t>বই ডাউনলোড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237"/>
            <a:ext cx="2131325" cy="224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" t="2327" r="6714"/>
          <a:stretch/>
        </p:blipFill>
        <p:spPr>
          <a:xfrm>
            <a:off x="381000" y="3176665"/>
            <a:ext cx="4177011" cy="29382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9199" y="342222"/>
            <a:ext cx="6055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ইন্টারনেটে প্রাপ্ত শিক্ষা বিষয়ক সুবিধাসমূহ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1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9436 L 0.00243 0.1556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762000"/>
            <a:ext cx="6455061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21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29904"/>
            <a:ext cx="3848100" cy="27558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28600" y="3848895"/>
            <a:ext cx="62484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latin typeface="NikoshBAN" pitchFamily="2" charset="0"/>
                <a:cs typeface="NikoshBAN" pitchFamily="2" charset="0"/>
              </a:rPr>
              <a:t>বই হারিয়ে গেলে তোমরা কি বাজার থেকে বই কিনবে?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Multiply 5"/>
          <p:cNvSpPr/>
          <p:nvPr/>
        </p:nvSpPr>
        <p:spPr>
          <a:xfrm>
            <a:off x="1228618" y="1767861"/>
            <a:ext cx="1104900" cy="164658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867400" y="1295400"/>
            <a:ext cx="2971800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itchFamily="2" charset="2"/>
              <a:buChar char="ü"/>
            </a:pPr>
            <a:r>
              <a:rPr lang="bn-IN" sz="2400" dirty="0">
                <a:latin typeface="NikoshBAN" pitchFamily="2" charset="0"/>
                <a:cs typeface="NikoshBAN" pitchFamily="2" charset="0"/>
              </a:rPr>
              <a:t>ইন্টারনেট থেকে সহজে বই সংগ্রহ করা যায় ।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bn-IN" sz="2400" dirty="0">
                <a:latin typeface="NikoshBAN" pitchFamily="2" charset="0"/>
                <a:cs typeface="NikoshBAN" pitchFamily="2" charset="0"/>
              </a:rPr>
              <a:t>ইন্টারনেটে বিনামূল্যে বই পাওয়া যায়।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5964" y="5691144"/>
            <a:ext cx="3924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কপিরাইট আইন ভঙ্গ করব না।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644290"/>
            <a:ext cx="2895600" cy="1317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219200" y="4807154"/>
            <a:ext cx="6324600" cy="52322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বই কিনব না। বরং ডাউনলোড করব।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93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1346</TotalTime>
  <Words>471</Words>
  <Application>Microsoft Office PowerPoint</Application>
  <PresentationFormat>On-screen Show (4:3)</PresentationFormat>
  <Paragraphs>87</Paragraphs>
  <Slides>14</Slides>
  <Notes>9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Rahim</dc:creator>
  <cp:lastModifiedBy>SmartView</cp:lastModifiedBy>
  <cp:revision>321</cp:revision>
  <dcterms:created xsi:type="dcterms:W3CDTF">2015-03-31T15:15:49Z</dcterms:created>
  <dcterms:modified xsi:type="dcterms:W3CDTF">2026-08-11T16:30:55Z</dcterms:modified>
</cp:coreProperties>
</file>