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60" r:id="rId2"/>
    <p:sldId id="324" r:id="rId3"/>
    <p:sldId id="325" r:id="rId4"/>
    <p:sldId id="271" r:id="rId5"/>
    <p:sldId id="272" r:id="rId6"/>
    <p:sldId id="327" r:id="rId7"/>
    <p:sldId id="326" r:id="rId8"/>
    <p:sldId id="328" r:id="rId9"/>
    <p:sldId id="329" r:id="rId10"/>
    <p:sldId id="322" r:id="rId11"/>
    <p:sldId id="323" r:id="rId12"/>
    <p:sldId id="332" r:id="rId13"/>
    <p:sldId id="273" r:id="rId14"/>
    <p:sldId id="274" r:id="rId15"/>
    <p:sldId id="277" r:id="rId16"/>
    <p:sldId id="26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5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41DC317-C1E3-4508-943A-EBA4CE44B2C4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4E2C0E8-D9C6-44F7-9EA9-890569CFCF53}">
      <dgm:prSet phldrT="[Text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000" b="1" dirty="0" err="1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অ্যামিনের</a:t>
          </a:r>
          <a:r>
            <a:rPr lang="en-US" sz="2000" b="1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1800" b="1" dirty="0" err="1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শ্রেনিবিভাগ</a:t>
          </a:r>
          <a:r>
            <a:rPr lang="en-US" sz="2000" b="1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endParaRPr lang="en-US" sz="2000" b="1" dirty="0">
            <a:solidFill>
              <a:schemeClr val="tx1"/>
            </a:solidFill>
          </a:endParaRPr>
        </a:p>
      </dgm:t>
    </dgm:pt>
    <dgm:pt modelId="{C5639320-801B-417F-BB1B-E8B18DA7A434}" type="parTrans" cxnId="{6E5A8095-A716-438F-A8A3-AD88A53B449A}">
      <dgm:prSet/>
      <dgm:spPr/>
      <dgm:t>
        <a:bodyPr/>
        <a:lstStyle/>
        <a:p>
          <a:endParaRPr lang="en-US"/>
        </a:p>
      </dgm:t>
    </dgm:pt>
    <dgm:pt modelId="{CBD4CC0D-6B47-415B-BFA4-8BEEE28C39C8}" type="sibTrans" cxnId="{6E5A8095-A716-438F-A8A3-AD88A53B449A}">
      <dgm:prSet/>
      <dgm:spPr/>
      <dgm:t>
        <a:bodyPr/>
        <a:lstStyle/>
        <a:p>
          <a:endParaRPr lang="en-US"/>
        </a:p>
      </dgm:t>
    </dgm:pt>
    <dgm:pt modelId="{92A95285-5216-41B2-B6C9-B43D63DACF33}">
      <dgm:prSet phldrT="[Text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3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সেকেন্ডারি</a:t>
          </a:r>
          <a:r>
            <a:rPr lang="en-US" sz="32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অ্যামিন</a:t>
          </a:r>
          <a:r>
            <a:rPr lang="en-US" sz="32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বা</a:t>
          </a:r>
          <a:r>
            <a:rPr lang="en-US" sz="3200" dirty="0" smtClean="0">
              <a:latin typeface="NikoshBAN" panose="02000000000000000000" pitchFamily="2" charset="0"/>
              <a:cs typeface="NikoshBAN" panose="02000000000000000000" pitchFamily="2" charset="0"/>
            </a:rPr>
            <a:t> 2</a:t>
          </a:r>
          <a:r>
            <a:rPr lang="en-US" sz="3200" baseline="30000" dirty="0" smtClean="0">
              <a:latin typeface="NikoshBAN" panose="02000000000000000000" pitchFamily="2" charset="0"/>
              <a:cs typeface="NikoshBAN" panose="02000000000000000000" pitchFamily="2" charset="0"/>
            </a:rPr>
            <a:t>0</a:t>
          </a:r>
          <a:r>
            <a:rPr lang="en-US" sz="3200" dirty="0" smtClean="0">
              <a:latin typeface="NikoshBAN" panose="02000000000000000000" pitchFamily="2" charset="0"/>
              <a:cs typeface="NikoshBAN" panose="02000000000000000000" pitchFamily="2" charset="0"/>
            </a:rPr>
            <a:t>অ্যামিন   </a:t>
          </a:r>
          <a:endParaRPr lang="en-US" sz="3200" dirty="0"/>
        </a:p>
      </dgm:t>
    </dgm:pt>
    <dgm:pt modelId="{AA3B6C96-E5FD-436A-9E58-5A1CEBE6EAC6}" type="parTrans" cxnId="{4A1B69CC-33C8-45E0-9AFF-A5EDBA467E0A}">
      <dgm:prSet/>
      <dgm:spPr/>
      <dgm:t>
        <a:bodyPr/>
        <a:lstStyle/>
        <a:p>
          <a:endParaRPr lang="en-US"/>
        </a:p>
      </dgm:t>
    </dgm:pt>
    <dgm:pt modelId="{BC9F34D7-C2E8-42B8-A0CB-7F99630EA5A8}" type="sibTrans" cxnId="{4A1B69CC-33C8-45E0-9AFF-A5EDBA467E0A}">
      <dgm:prSet/>
      <dgm:spPr/>
      <dgm:t>
        <a:bodyPr/>
        <a:lstStyle/>
        <a:p>
          <a:endParaRPr lang="en-US"/>
        </a:p>
      </dgm:t>
    </dgm:pt>
    <dgm:pt modelId="{831206A4-AFBC-4225-9060-53FF03F685A4}">
      <dgm:prSet phldrT="[Text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3600" dirty="0" err="1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টারশিয়ারী</a:t>
          </a:r>
          <a:r>
            <a:rPr lang="en-US" sz="36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600" dirty="0" err="1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অ্যামিন</a:t>
          </a:r>
          <a:r>
            <a:rPr lang="en-US" sz="36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600" dirty="0" err="1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বা</a:t>
          </a:r>
          <a:r>
            <a:rPr lang="en-US" sz="36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3</a:t>
          </a:r>
          <a:r>
            <a:rPr lang="en-US" sz="3600" baseline="300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0</a:t>
          </a:r>
          <a:r>
            <a:rPr lang="en-US" sz="36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অ্যামিন  </a:t>
          </a:r>
          <a:endParaRPr lang="en-US" sz="3600" dirty="0"/>
        </a:p>
      </dgm:t>
    </dgm:pt>
    <dgm:pt modelId="{1287E40B-AE45-4F28-95DA-DC64F98633A3}" type="parTrans" cxnId="{E83B24FC-AD42-4602-A3CF-0A526AA6C234}">
      <dgm:prSet/>
      <dgm:spPr/>
      <dgm:t>
        <a:bodyPr/>
        <a:lstStyle/>
        <a:p>
          <a:endParaRPr lang="en-US"/>
        </a:p>
      </dgm:t>
    </dgm:pt>
    <dgm:pt modelId="{FA7BEBF5-9C31-4E9C-920B-2A1D7A83E3BD}" type="sibTrans" cxnId="{E83B24FC-AD42-4602-A3CF-0A526AA6C234}">
      <dgm:prSet/>
      <dgm:spPr/>
      <dgm:t>
        <a:bodyPr/>
        <a:lstStyle/>
        <a:p>
          <a:endParaRPr lang="en-US"/>
        </a:p>
      </dgm:t>
    </dgm:pt>
    <dgm:pt modelId="{2BC8FE93-CFE7-40D0-9E7C-D66905181CF6}">
      <dgm:prSet phldrT="[Text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3200" dirty="0" err="1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প্রাইমারি</a:t>
          </a:r>
          <a:r>
            <a:rPr lang="en-US" sz="3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অ্যামিন</a:t>
          </a:r>
          <a:r>
            <a:rPr lang="en-US" sz="3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বা</a:t>
          </a:r>
          <a:r>
            <a:rPr lang="en-US" sz="3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1</a:t>
          </a:r>
          <a:r>
            <a:rPr lang="en-US" sz="3200" baseline="300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0</a:t>
          </a:r>
          <a:r>
            <a:rPr lang="en-US" sz="3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অ্যামিন  </a:t>
          </a:r>
          <a:endParaRPr lang="en-US" sz="3200" dirty="0">
            <a:solidFill>
              <a:schemeClr val="tx1"/>
            </a:solidFill>
          </a:endParaRPr>
        </a:p>
      </dgm:t>
    </dgm:pt>
    <dgm:pt modelId="{A40CE012-7986-444C-9397-C54D86738C91}" type="parTrans" cxnId="{740CE723-7CE1-474B-A7D0-C7302AC6FAA0}">
      <dgm:prSet/>
      <dgm:spPr/>
      <dgm:t>
        <a:bodyPr/>
        <a:lstStyle/>
        <a:p>
          <a:endParaRPr lang="en-US"/>
        </a:p>
      </dgm:t>
    </dgm:pt>
    <dgm:pt modelId="{5895F1E1-A333-4020-96F8-027CA8452A70}" type="sibTrans" cxnId="{740CE723-7CE1-474B-A7D0-C7302AC6FAA0}">
      <dgm:prSet/>
      <dgm:spPr/>
      <dgm:t>
        <a:bodyPr/>
        <a:lstStyle/>
        <a:p>
          <a:endParaRPr lang="en-US"/>
        </a:p>
      </dgm:t>
    </dgm:pt>
    <dgm:pt modelId="{906C41BA-3B1A-493E-9EBB-D14C4D271A66}">
      <dgm:prSet phldrT="[Text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 sz="1800" dirty="0"/>
        </a:p>
      </dgm:t>
    </dgm:pt>
    <dgm:pt modelId="{1EEFCB85-B5C2-430A-AB8E-8EBAAE2FBE0E}" type="sibTrans" cxnId="{2A8A607C-6396-427B-B970-B277058AF23B}">
      <dgm:prSet/>
      <dgm:spPr/>
      <dgm:t>
        <a:bodyPr/>
        <a:lstStyle/>
        <a:p>
          <a:endParaRPr lang="en-US"/>
        </a:p>
      </dgm:t>
    </dgm:pt>
    <dgm:pt modelId="{BFB3C85A-F2A7-4BFD-82B7-8525E6BBB3E3}" type="parTrans" cxnId="{2A8A607C-6396-427B-B970-B277058AF23B}">
      <dgm:prSet/>
      <dgm:spPr/>
      <dgm:t>
        <a:bodyPr/>
        <a:lstStyle/>
        <a:p>
          <a:endParaRPr lang="en-US"/>
        </a:p>
      </dgm:t>
    </dgm:pt>
    <dgm:pt modelId="{A925795B-472D-4D23-9A6C-E5E7470D9516}" type="pres">
      <dgm:prSet presAssocID="{C41DC317-C1E3-4508-943A-EBA4CE44B2C4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29A58CF-8E43-4EF3-8F11-B3D43DB6C534}" type="pres">
      <dgm:prSet presAssocID="{84E2C0E8-D9C6-44F7-9EA9-890569CFCF53}" presName="centerShape" presStyleLbl="node0" presStyleIdx="0" presStyleCnt="1" custLinFactNeighborX="2570" custLinFactNeighborY="-1385"/>
      <dgm:spPr/>
      <dgm:t>
        <a:bodyPr/>
        <a:lstStyle/>
        <a:p>
          <a:endParaRPr lang="en-US"/>
        </a:p>
      </dgm:t>
    </dgm:pt>
    <dgm:pt modelId="{7B3EA125-6739-4E46-9F84-7E624794542C}" type="pres">
      <dgm:prSet presAssocID="{BFB3C85A-F2A7-4BFD-82B7-8525E6BBB3E3}" presName="Name9" presStyleLbl="parChTrans1D2" presStyleIdx="0" presStyleCnt="4"/>
      <dgm:spPr/>
      <dgm:t>
        <a:bodyPr/>
        <a:lstStyle/>
        <a:p>
          <a:endParaRPr lang="en-US"/>
        </a:p>
      </dgm:t>
    </dgm:pt>
    <dgm:pt modelId="{136DB259-529E-4D30-B5D4-49DAE4C0E3CD}" type="pres">
      <dgm:prSet presAssocID="{BFB3C85A-F2A7-4BFD-82B7-8525E6BBB3E3}" presName="connTx" presStyleLbl="parChTrans1D2" presStyleIdx="0" presStyleCnt="4"/>
      <dgm:spPr/>
      <dgm:t>
        <a:bodyPr/>
        <a:lstStyle/>
        <a:p>
          <a:endParaRPr lang="en-US"/>
        </a:p>
      </dgm:t>
    </dgm:pt>
    <dgm:pt modelId="{C5169E5A-F88B-4EA9-A429-5AA8E26F24B8}" type="pres">
      <dgm:prSet presAssocID="{906C41BA-3B1A-493E-9EBB-D14C4D271A66}" presName="node" presStyleLbl="node1" presStyleIdx="0" presStyleCnt="4" custScaleX="10659" custScaleY="3239" custRadScaleRad="42593" custRadScaleInc="1164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A9007E-6A99-4493-9964-1BB24E9C490E}" type="pres">
      <dgm:prSet presAssocID="{AA3B6C96-E5FD-436A-9E58-5A1CEBE6EAC6}" presName="Name9" presStyleLbl="parChTrans1D2" presStyleIdx="1" presStyleCnt="4"/>
      <dgm:spPr/>
      <dgm:t>
        <a:bodyPr/>
        <a:lstStyle/>
        <a:p>
          <a:endParaRPr lang="en-US"/>
        </a:p>
      </dgm:t>
    </dgm:pt>
    <dgm:pt modelId="{08244296-AEB2-49EF-8A6B-27FF74310908}" type="pres">
      <dgm:prSet presAssocID="{AA3B6C96-E5FD-436A-9E58-5A1CEBE6EAC6}" presName="connTx" presStyleLbl="parChTrans1D2" presStyleIdx="1" presStyleCnt="4"/>
      <dgm:spPr/>
      <dgm:t>
        <a:bodyPr/>
        <a:lstStyle/>
        <a:p>
          <a:endParaRPr lang="en-US"/>
        </a:p>
      </dgm:t>
    </dgm:pt>
    <dgm:pt modelId="{C92EC248-0735-4E1C-A019-358822ABDD7F}" type="pres">
      <dgm:prSet presAssocID="{92A95285-5216-41B2-B6C9-B43D63DACF33}" presName="node" presStyleLbl="node1" presStyleIdx="1" presStyleCnt="4" custScaleX="217519" custScaleY="193429" custRadScaleRad="198833" custRadScaleInc="14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A851BE-F0BF-4959-A464-3268C2185A82}" type="pres">
      <dgm:prSet presAssocID="{1287E40B-AE45-4F28-95DA-DC64F98633A3}" presName="Name9" presStyleLbl="parChTrans1D2" presStyleIdx="2" presStyleCnt="4"/>
      <dgm:spPr/>
      <dgm:t>
        <a:bodyPr/>
        <a:lstStyle/>
        <a:p>
          <a:endParaRPr lang="en-US"/>
        </a:p>
      </dgm:t>
    </dgm:pt>
    <dgm:pt modelId="{25ECAC66-FBCD-4ED7-9962-B18EA6701B8E}" type="pres">
      <dgm:prSet presAssocID="{1287E40B-AE45-4F28-95DA-DC64F98633A3}" presName="connTx" presStyleLbl="parChTrans1D2" presStyleIdx="2" presStyleCnt="4"/>
      <dgm:spPr/>
      <dgm:t>
        <a:bodyPr/>
        <a:lstStyle/>
        <a:p>
          <a:endParaRPr lang="en-US"/>
        </a:p>
      </dgm:t>
    </dgm:pt>
    <dgm:pt modelId="{1F4CB034-D91D-4488-89CC-7DCFD7025378}" type="pres">
      <dgm:prSet presAssocID="{831206A4-AFBC-4225-9060-53FF03F685A4}" presName="node" presStyleLbl="node1" presStyleIdx="2" presStyleCnt="4" custScaleX="173767" custScaleY="111239" custRadScaleRad="89808" custRadScaleInc="-567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C537AE-1416-4DF4-B455-7279417D5809}" type="pres">
      <dgm:prSet presAssocID="{A40CE012-7986-444C-9397-C54D86738C91}" presName="Name9" presStyleLbl="parChTrans1D2" presStyleIdx="3" presStyleCnt="4"/>
      <dgm:spPr/>
      <dgm:t>
        <a:bodyPr/>
        <a:lstStyle/>
        <a:p>
          <a:endParaRPr lang="en-US"/>
        </a:p>
      </dgm:t>
    </dgm:pt>
    <dgm:pt modelId="{F6A5BF83-92E2-4552-ACF2-E8D1CD6B9A7C}" type="pres">
      <dgm:prSet presAssocID="{A40CE012-7986-444C-9397-C54D86738C91}" presName="connTx" presStyleLbl="parChTrans1D2" presStyleIdx="3" presStyleCnt="4"/>
      <dgm:spPr/>
      <dgm:t>
        <a:bodyPr/>
        <a:lstStyle/>
        <a:p>
          <a:endParaRPr lang="en-US"/>
        </a:p>
      </dgm:t>
    </dgm:pt>
    <dgm:pt modelId="{F978FAB8-9FA1-4E92-A5AF-3DD4CC495AC7}" type="pres">
      <dgm:prSet presAssocID="{2BC8FE93-CFE7-40D0-9E7C-D66905181CF6}" presName="node" presStyleLbl="node1" presStyleIdx="3" presStyleCnt="4" custScaleX="184829" custScaleY="208133" custRadScaleRad="162283" custRadScaleInc="217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340C59C-A2B3-4DC0-BB67-30E961F8A846}" type="presOf" srcId="{1287E40B-AE45-4F28-95DA-DC64F98633A3}" destId="{25ECAC66-FBCD-4ED7-9962-B18EA6701B8E}" srcOrd="1" destOrd="0" presId="urn:microsoft.com/office/officeart/2005/8/layout/radial1"/>
    <dgm:cxn modelId="{05E98213-6E1C-468D-8133-5817927FF6FF}" type="presOf" srcId="{2BC8FE93-CFE7-40D0-9E7C-D66905181CF6}" destId="{F978FAB8-9FA1-4E92-A5AF-3DD4CC495AC7}" srcOrd="0" destOrd="0" presId="urn:microsoft.com/office/officeart/2005/8/layout/radial1"/>
    <dgm:cxn modelId="{1AB9C7DA-AE66-44A2-9766-C9FD389E255C}" type="presOf" srcId="{A40CE012-7986-444C-9397-C54D86738C91}" destId="{F6A5BF83-92E2-4552-ACF2-E8D1CD6B9A7C}" srcOrd="1" destOrd="0" presId="urn:microsoft.com/office/officeart/2005/8/layout/radial1"/>
    <dgm:cxn modelId="{9426D90C-4BCD-422E-8788-AECB4236DEAE}" type="presOf" srcId="{BFB3C85A-F2A7-4BFD-82B7-8525E6BBB3E3}" destId="{7B3EA125-6739-4E46-9F84-7E624794542C}" srcOrd="0" destOrd="0" presId="urn:microsoft.com/office/officeart/2005/8/layout/radial1"/>
    <dgm:cxn modelId="{43C7ADE8-94C3-423B-BCDF-348501EFEA70}" type="presOf" srcId="{AA3B6C96-E5FD-436A-9E58-5A1CEBE6EAC6}" destId="{EFA9007E-6A99-4493-9964-1BB24E9C490E}" srcOrd="0" destOrd="0" presId="urn:microsoft.com/office/officeart/2005/8/layout/radial1"/>
    <dgm:cxn modelId="{6E5A8095-A716-438F-A8A3-AD88A53B449A}" srcId="{C41DC317-C1E3-4508-943A-EBA4CE44B2C4}" destId="{84E2C0E8-D9C6-44F7-9EA9-890569CFCF53}" srcOrd="0" destOrd="0" parTransId="{C5639320-801B-417F-BB1B-E8B18DA7A434}" sibTransId="{CBD4CC0D-6B47-415B-BFA4-8BEEE28C39C8}"/>
    <dgm:cxn modelId="{2A8A607C-6396-427B-B970-B277058AF23B}" srcId="{84E2C0E8-D9C6-44F7-9EA9-890569CFCF53}" destId="{906C41BA-3B1A-493E-9EBB-D14C4D271A66}" srcOrd="0" destOrd="0" parTransId="{BFB3C85A-F2A7-4BFD-82B7-8525E6BBB3E3}" sibTransId="{1EEFCB85-B5C2-430A-AB8E-8EBAAE2FBE0E}"/>
    <dgm:cxn modelId="{DEF9F14D-62FB-4A1A-B8B0-F761E0603166}" type="presOf" srcId="{906C41BA-3B1A-493E-9EBB-D14C4D271A66}" destId="{C5169E5A-F88B-4EA9-A429-5AA8E26F24B8}" srcOrd="0" destOrd="0" presId="urn:microsoft.com/office/officeart/2005/8/layout/radial1"/>
    <dgm:cxn modelId="{2ECB201C-6827-4428-88D9-F09E66795F61}" type="presOf" srcId="{BFB3C85A-F2A7-4BFD-82B7-8525E6BBB3E3}" destId="{136DB259-529E-4D30-B5D4-49DAE4C0E3CD}" srcOrd="1" destOrd="0" presId="urn:microsoft.com/office/officeart/2005/8/layout/radial1"/>
    <dgm:cxn modelId="{E83B24FC-AD42-4602-A3CF-0A526AA6C234}" srcId="{84E2C0E8-D9C6-44F7-9EA9-890569CFCF53}" destId="{831206A4-AFBC-4225-9060-53FF03F685A4}" srcOrd="2" destOrd="0" parTransId="{1287E40B-AE45-4F28-95DA-DC64F98633A3}" sibTransId="{FA7BEBF5-9C31-4E9C-920B-2A1D7A83E3BD}"/>
    <dgm:cxn modelId="{8836BE49-8AC6-48C3-A656-FFA633036881}" type="presOf" srcId="{C41DC317-C1E3-4508-943A-EBA4CE44B2C4}" destId="{A925795B-472D-4D23-9A6C-E5E7470D9516}" srcOrd="0" destOrd="0" presId="urn:microsoft.com/office/officeart/2005/8/layout/radial1"/>
    <dgm:cxn modelId="{4A1B69CC-33C8-45E0-9AFF-A5EDBA467E0A}" srcId="{84E2C0E8-D9C6-44F7-9EA9-890569CFCF53}" destId="{92A95285-5216-41B2-B6C9-B43D63DACF33}" srcOrd="1" destOrd="0" parTransId="{AA3B6C96-E5FD-436A-9E58-5A1CEBE6EAC6}" sibTransId="{BC9F34D7-C2E8-42B8-A0CB-7F99630EA5A8}"/>
    <dgm:cxn modelId="{740CE723-7CE1-474B-A7D0-C7302AC6FAA0}" srcId="{84E2C0E8-D9C6-44F7-9EA9-890569CFCF53}" destId="{2BC8FE93-CFE7-40D0-9E7C-D66905181CF6}" srcOrd="3" destOrd="0" parTransId="{A40CE012-7986-444C-9397-C54D86738C91}" sibTransId="{5895F1E1-A333-4020-96F8-027CA8452A70}"/>
    <dgm:cxn modelId="{7F288219-1211-479D-8E4C-941DDC2171C5}" type="presOf" srcId="{831206A4-AFBC-4225-9060-53FF03F685A4}" destId="{1F4CB034-D91D-4488-89CC-7DCFD7025378}" srcOrd="0" destOrd="0" presId="urn:microsoft.com/office/officeart/2005/8/layout/radial1"/>
    <dgm:cxn modelId="{E70E5B42-C144-43CF-BC24-49AD9408C925}" type="presOf" srcId="{A40CE012-7986-444C-9397-C54D86738C91}" destId="{10C537AE-1416-4DF4-B455-7279417D5809}" srcOrd="0" destOrd="0" presId="urn:microsoft.com/office/officeart/2005/8/layout/radial1"/>
    <dgm:cxn modelId="{76C0F45D-D415-475B-A616-0F233E7EAB34}" type="presOf" srcId="{84E2C0E8-D9C6-44F7-9EA9-890569CFCF53}" destId="{229A58CF-8E43-4EF3-8F11-B3D43DB6C534}" srcOrd="0" destOrd="0" presId="urn:microsoft.com/office/officeart/2005/8/layout/radial1"/>
    <dgm:cxn modelId="{2AE84DEF-891D-4A02-9F46-F25C6CE2F641}" type="presOf" srcId="{92A95285-5216-41B2-B6C9-B43D63DACF33}" destId="{C92EC248-0735-4E1C-A019-358822ABDD7F}" srcOrd="0" destOrd="0" presId="urn:microsoft.com/office/officeart/2005/8/layout/radial1"/>
    <dgm:cxn modelId="{031FA78B-513C-4124-92AA-605E940937CC}" type="presOf" srcId="{1287E40B-AE45-4F28-95DA-DC64F98633A3}" destId="{00A851BE-F0BF-4959-A464-3268C2185A82}" srcOrd="0" destOrd="0" presId="urn:microsoft.com/office/officeart/2005/8/layout/radial1"/>
    <dgm:cxn modelId="{C5C7F0E3-2BCF-44B7-97ED-EF26334E172C}" type="presOf" srcId="{AA3B6C96-E5FD-436A-9E58-5A1CEBE6EAC6}" destId="{08244296-AEB2-49EF-8A6B-27FF74310908}" srcOrd="1" destOrd="0" presId="urn:microsoft.com/office/officeart/2005/8/layout/radial1"/>
    <dgm:cxn modelId="{8D33E276-BB93-4081-AAED-BE6F6D03619B}" type="presParOf" srcId="{A925795B-472D-4D23-9A6C-E5E7470D9516}" destId="{229A58CF-8E43-4EF3-8F11-B3D43DB6C534}" srcOrd="0" destOrd="0" presId="urn:microsoft.com/office/officeart/2005/8/layout/radial1"/>
    <dgm:cxn modelId="{662FDE44-BE13-4FD0-9761-16C6908CFF79}" type="presParOf" srcId="{A925795B-472D-4D23-9A6C-E5E7470D9516}" destId="{7B3EA125-6739-4E46-9F84-7E624794542C}" srcOrd="1" destOrd="0" presId="urn:microsoft.com/office/officeart/2005/8/layout/radial1"/>
    <dgm:cxn modelId="{40A99FD8-4DFD-4FFB-B6A0-6B28E2F3118D}" type="presParOf" srcId="{7B3EA125-6739-4E46-9F84-7E624794542C}" destId="{136DB259-529E-4D30-B5D4-49DAE4C0E3CD}" srcOrd="0" destOrd="0" presId="urn:microsoft.com/office/officeart/2005/8/layout/radial1"/>
    <dgm:cxn modelId="{1D87334E-C77E-405B-96EC-B59FFE657E58}" type="presParOf" srcId="{A925795B-472D-4D23-9A6C-E5E7470D9516}" destId="{C5169E5A-F88B-4EA9-A429-5AA8E26F24B8}" srcOrd="2" destOrd="0" presId="urn:microsoft.com/office/officeart/2005/8/layout/radial1"/>
    <dgm:cxn modelId="{5AA03056-985B-4F46-A1FC-1A1ED4359867}" type="presParOf" srcId="{A925795B-472D-4D23-9A6C-E5E7470D9516}" destId="{EFA9007E-6A99-4493-9964-1BB24E9C490E}" srcOrd="3" destOrd="0" presId="urn:microsoft.com/office/officeart/2005/8/layout/radial1"/>
    <dgm:cxn modelId="{47FA5773-48DA-43FD-B5BA-2FCE6BD853FB}" type="presParOf" srcId="{EFA9007E-6A99-4493-9964-1BB24E9C490E}" destId="{08244296-AEB2-49EF-8A6B-27FF74310908}" srcOrd="0" destOrd="0" presId="urn:microsoft.com/office/officeart/2005/8/layout/radial1"/>
    <dgm:cxn modelId="{B8465746-2430-4FC3-A576-16A572BC0F47}" type="presParOf" srcId="{A925795B-472D-4D23-9A6C-E5E7470D9516}" destId="{C92EC248-0735-4E1C-A019-358822ABDD7F}" srcOrd="4" destOrd="0" presId="urn:microsoft.com/office/officeart/2005/8/layout/radial1"/>
    <dgm:cxn modelId="{AF5D21D8-C5D5-4495-89CB-85D7E0127040}" type="presParOf" srcId="{A925795B-472D-4D23-9A6C-E5E7470D9516}" destId="{00A851BE-F0BF-4959-A464-3268C2185A82}" srcOrd="5" destOrd="0" presId="urn:microsoft.com/office/officeart/2005/8/layout/radial1"/>
    <dgm:cxn modelId="{98FE9B82-7455-482B-A4F5-ED8276E20176}" type="presParOf" srcId="{00A851BE-F0BF-4959-A464-3268C2185A82}" destId="{25ECAC66-FBCD-4ED7-9962-B18EA6701B8E}" srcOrd="0" destOrd="0" presId="urn:microsoft.com/office/officeart/2005/8/layout/radial1"/>
    <dgm:cxn modelId="{B48CD19D-1F23-4391-8A52-D2982F6447CF}" type="presParOf" srcId="{A925795B-472D-4D23-9A6C-E5E7470D9516}" destId="{1F4CB034-D91D-4488-89CC-7DCFD7025378}" srcOrd="6" destOrd="0" presId="urn:microsoft.com/office/officeart/2005/8/layout/radial1"/>
    <dgm:cxn modelId="{E3D137BE-224C-4060-8990-579AC7EA5F0F}" type="presParOf" srcId="{A925795B-472D-4D23-9A6C-E5E7470D9516}" destId="{10C537AE-1416-4DF4-B455-7279417D5809}" srcOrd="7" destOrd="0" presId="urn:microsoft.com/office/officeart/2005/8/layout/radial1"/>
    <dgm:cxn modelId="{0F096F67-6840-42FB-8D27-0F90C650E92A}" type="presParOf" srcId="{10C537AE-1416-4DF4-B455-7279417D5809}" destId="{F6A5BF83-92E2-4552-ACF2-E8D1CD6B9A7C}" srcOrd="0" destOrd="0" presId="urn:microsoft.com/office/officeart/2005/8/layout/radial1"/>
    <dgm:cxn modelId="{C1D450F6-F7B8-4C5D-8C47-7DC69F563C15}" type="presParOf" srcId="{A925795B-472D-4D23-9A6C-E5E7470D9516}" destId="{F978FAB8-9FA1-4E92-A5AF-3DD4CC495AC7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9A58CF-8E43-4EF3-8F11-B3D43DB6C534}">
      <dsp:nvSpPr>
        <dsp:cNvPr id="0" name=""/>
        <dsp:cNvSpPr/>
      </dsp:nvSpPr>
      <dsp:spPr>
        <a:xfrm>
          <a:off x="5044281" y="1906485"/>
          <a:ext cx="1888852" cy="1888852"/>
        </a:xfrm>
        <a:prstGeom prst="ellipse">
          <a:avLst/>
        </a:prstGeom>
        <a:gradFill rotWithShape="1">
          <a:gsLst>
            <a:gs pos="0">
              <a:schemeClr val="accent2">
                <a:lumMod val="110000"/>
                <a:satMod val="105000"/>
                <a:tint val="67000"/>
              </a:schemeClr>
            </a:gs>
            <a:gs pos="50000">
              <a:schemeClr val="accent2">
                <a:lumMod val="105000"/>
                <a:satMod val="103000"/>
                <a:tint val="73000"/>
              </a:schemeClr>
            </a:gs>
            <a:gs pos="100000">
              <a:schemeClr val="accent2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অ্যামিনের</a:t>
          </a:r>
          <a:r>
            <a:rPr lang="en-US" sz="2000" b="1" kern="1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1800" b="1" kern="1200" dirty="0" err="1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শ্রেনিবিভাগ</a:t>
          </a:r>
          <a:r>
            <a:rPr lang="en-US" sz="2000" b="1" kern="1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endParaRPr lang="en-US" sz="2000" b="1" kern="1200" dirty="0">
            <a:solidFill>
              <a:schemeClr val="tx1"/>
            </a:solidFill>
          </a:endParaRPr>
        </a:p>
      </dsp:txBody>
      <dsp:txXfrm>
        <a:off x="5320897" y="2183101"/>
        <a:ext cx="1335620" cy="1335620"/>
      </dsp:txXfrm>
    </dsp:sp>
    <dsp:sp modelId="{7B3EA125-6739-4E46-9F84-7E624794542C}">
      <dsp:nvSpPr>
        <dsp:cNvPr id="0" name=""/>
        <dsp:cNvSpPr/>
      </dsp:nvSpPr>
      <dsp:spPr>
        <a:xfrm rot="16091568">
          <a:off x="5958873" y="1892780"/>
          <a:ext cx="95" cy="28254"/>
        </a:xfrm>
        <a:custGeom>
          <a:avLst/>
          <a:gdLst/>
          <a:ahLst/>
          <a:cxnLst/>
          <a:rect l="0" t="0" r="0" b="0"/>
          <a:pathLst>
            <a:path>
              <a:moveTo>
                <a:pt x="0" y="14127"/>
              </a:moveTo>
              <a:lnTo>
                <a:pt x="95" y="1412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5958919" y="1906904"/>
        <a:ext cx="4" cy="4"/>
      </dsp:txXfrm>
    </dsp:sp>
    <dsp:sp modelId="{C5169E5A-F88B-4EA9-A429-5AA8E26F24B8}">
      <dsp:nvSpPr>
        <dsp:cNvPr id="0" name=""/>
        <dsp:cNvSpPr/>
      </dsp:nvSpPr>
      <dsp:spPr>
        <a:xfrm>
          <a:off x="5857288" y="1845680"/>
          <a:ext cx="201332" cy="61179"/>
        </a:xfrm>
        <a:prstGeom prst="ellipse">
          <a:avLst/>
        </a:prstGeom>
        <a:solidFill>
          <a:schemeClr val="lt1"/>
        </a:solidFill>
        <a:ln w="1270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 dirty="0"/>
        </a:p>
      </dsp:txBody>
      <dsp:txXfrm>
        <a:off x="5886772" y="1854639"/>
        <a:ext cx="142364" cy="43261"/>
      </dsp:txXfrm>
    </dsp:sp>
    <dsp:sp modelId="{EFA9007E-6A99-4493-9964-1BB24E9C490E}">
      <dsp:nvSpPr>
        <dsp:cNvPr id="0" name=""/>
        <dsp:cNvSpPr/>
      </dsp:nvSpPr>
      <dsp:spPr>
        <a:xfrm rot="108010">
          <a:off x="6932421" y="2882063"/>
          <a:ext cx="993915" cy="28254"/>
        </a:xfrm>
        <a:custGeom>
          <a:avLst/>
          <a:gdLst/>
          <a:ahLst/>
          <a:cxnLst/>
          <a:rect l="0" t="0" r="0" b="0"/>
          <a:pathLst>
            <a:path>
              <a:moveTo>
                <a:pt x="0" y="14127"/>
              </a:moveTo>
              <a:lnTo>
                <a:pt x="993915" y="1412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7404531" y="2871342"/>
        <a:ext cx="49695" cy="49695"/>
      </dsp:txXfrm>
    </dsp:sp>
    <dsp:sp modelId="{C92EC248-0735-4E1C-A019-358822ABDD7F}">
      <dsp:nvSpPr>
        <dsp:cNvPr id="0" name=""/>
        <dsp:cNvSpPr/>
      </dsp:nvSpPr>
      <dsp:spPr>
        <a:xfrm>
          <a:off x="7924809" y="1149532"/>
          <a:ext cx="4108612" cy="3653587"/>
        </a:xfrm>
        <a:prstGeom prst="ellipse">
          <a:avLst/>
        </a:prstGeom>
        <a:gradFill rotWithShape="1">
          <a:gsLst>
            <a:gs pos="0">
              <a:schemeClr val="accent3">
                <a:lumMod val="110000"/>
                <a:satMod val="105000"/>
                <a:tint val="67000"/>
              </a:schemeClr>
            </a:gs>
            <a:gs pos="50000">
              <a:schemeClr val="accent3">
                <a:lumMod val="105000"/>
                <a:satMod val="103000"/>
                <a:tint val="73000"/>
              </a:schemeClr>
            </a:gs>
            <a:gs pos="100000">
              <a:schemeClr val="accent3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সেকেন্ডারি</a:t>
          </a:r>
          <a:r>
            <a:rPr lang="en-US" sz="32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অ্যামিন</a:t>
          </a:r>
          <a:r>
            <a:rPr lang="en-US" sz="32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বা</a:t>
          </a:r>
          <a:r>
            <a:rPr lang="en-US" sz="32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 2</a:t>
          </a:r>
          <a:r>
            <a:rPr lang="en-US" sz="3200" kern="1200" baseline="30000" dirty="0" smtClean="0">
              <a:latin typeface="NikoshBAN" panose="02000000000000000000" pitchFamily="2" charset="0"/>
              <a:cs typeface="NikoshBAN" panose="02000000000000000000" pitchFamily="2" charset="0"/>
            </a:rPr>
            <a:t>0</a:t>
          </a:r>
          <a:r>
            <a:rPr lang="en-US" sz="32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অ্যামিন   </a:t>
          </a:r>
          <a:endParaRPr lang="en-US" sz="3200" kern="1200" dirty="0"/>
        </a:p>
      </dsp:txBody>
      <dsp:txXfrm>
        <a:off x="8526501" y="1684587"/>
        <a:ext cx="2905228" cy="2583477"/>
      </dsp:txXfrm>
    </dsp:sp>
    <dsp:sp modelId="{00A851BE-F0BF-4959-A464-3268C2185A82}">
      <dsp:nvSpPr>
        <dsp:cNvPr id="0" name=""/>
        <dsp:cNvSpPr/>
      </dsp:nvSpPr>
      <dsp:spPr>
        <a:xfrm rot="5442445">
          <a:off x="5835879" y="3920573"/>
          <a:ext cx="278892" cy="28254"/>
        </a:xfrm>
        <a:custGeom>
          <a:avLst/>
          <a:gdLst/>
          <a:ahLst/>
          <a:cxnLst/>
          <a:rect l="0" t="0" r="0" b="0"/>
          <a:pathLst>
            <a:path>
              <a:moveTo>
                <a:pt x="0" y="14127"/>
              </a:moveTo>
              <a:lnTo>
                <a:pt x="278892" y="1412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5968352" y="3927728"/>
        <a:ext cx="13944" cy="13944"/>
      </dsp:txXfrm>
    </dsp:sp>
    <dsp:sp modelId="{1F4CB034-D91D-4488-89CC-7DCFD7025378}">
      <dsp:nvSpPr>
        <dsp:cNvPr id="0" name=""/>
        <dsp:cNvSpPr/>
      </dsp:nvSpPr>
      <dsp:spPr>
        <a:xfrm>
          <a:off x="4319531" y="4074103"/>
          <a:ext cx="3282201" cy="2101140"/>
        </a:xfrm>
        <a:prstGeom prst="ellipse">
          <a:avLst/>
        </a:prstGeom>
        <a:gradFill rotWithShape="1">
          <a:gsLst>
            <a:gs pos="0">
              <a:schemeClr val="accent4">
                <a:lumMod val="110000"/>
                <a:satMod val="105000"/>
                <a:tint val="67000"/>
              </a:schemeClr>
            </a:gs>
            <a:gs pos="50000">
              <a:schemeClr val="accent4">
                <a:lumMod val="105000"/>
                <a:satMod val="103000"/>
                <a:tint val="73000"/>
              </a:schemeClr>
            </a:gs>
            <a:gs pos="100000">
              <a:schemeClr val="accent4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err="1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টারশিয়ারী</a:t>
          </a:r>
          <a:r>
            <a:rPr lang="en-US" sz="3600" kern="1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600" kern="1200" dirty="0" err="1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অ্যামিন</a:t>
          </a:r>
          <a:r>
            <a:rPr lang="en-US" sz="3600" kern="1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600" kern="1200" dirty="0" err="1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বা</a:t>
          </a:r>
          <a:r>
            <a:rPr lang="en-US" sz="3600" kern="1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3</a:t>
          </a:r>
          <a:r>
            <a:rPr lang="en-US" sz="3600" kern="1200" baseline="300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0</a:t>
          </a:r>
          <a:r>
            <a:rPr lang="en-US" sz="3600" kern="1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অ্যামিন  </a:t>
          </a:r>
          <a:endParaRPr lang="en-US" sz="3600" kern="1200" dirty="0"/>
        </a:p>
      </dsp:txBody>
      <dsp:txXfrm>
        <a:off x="4800198" y="4381808"/>
        <a:ext cx="2320867" cy="1485730"/>
      </dsp:txXfrm>
    </dsp:sp>
    <dsp:sp modelId="{10C537AE-1416-4DF4-B455-7279417D5809}">
      <dsp:nvSpPr>
        <dsp:cNvPr id="0" name=""/>
        <dsp:cNvSpPr/>
      </dsp:nvSpPr>
      <dsp:spPr>
        <a:xfrm rot="10799990">
          <a:off x="3618909" y="2836789"/>
          <a:ext cx="1425371" cy="28254"/>
        </a:xfrm>
        <a:custGeom>
          <a:avLst/>
          <a:gdLst/>
          <a:ahLst/>
          <a:cxnLst/>
          <a:rect l="0" t="0" r="0" b="0"/>
          <a:pathLst>
            <a:path>
              <a:moveTo>
                <a:pt x="0" y="14127"/>
              </a:moveTo>
              <a:lnTo>
                <a:pt x="1425371" y="1412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4295960" y="2815281"/>
        <a:ext cx="71268" cy="71268"/>
      </dsp:txXfrm>
    </dsp:sp>
    <dsp:sp modelId="{F978FAB8-9FA1-4E92-A5AF-3DD4CC495AC7}">
      <dsp:nvSpPr>
        <dsp:cNvPr id="0" name=""/>
        <dsp:cNvSpPr/>
      </dsp:nvSpPr>
      <dsp:spPr>
        <a:xfrm>
          <a:off x="127762" y="885261"/>
          <a:ext cx="3491146" cy="3931324"/>
        </a:xfrm>
        <a:prstGeom prst="ellipse">
          <a:avLst/>
        </a:prstGeom>
        <a:gradFill rotWithShape="1">
          <a:gsLst>
            <a:gs pos="0">
              <a:schemeClr val="dk1">
                <a:lumMod val="110000"/>
                <a:satMod val="105000"/>
                <a:tint val="67000"/>
              </a:schemeClr>
            </a:gs>
            <a:gs pos="50000">
              <a:schemeClr val="dk1">
                <a:lumMod val="105000"/>
                <a:satMod val="103000"/>
                <a:tint val="73000"/>
              </a:schemeClr>
            </a:gs>
            <a:gs pos="100000">
              <a:schemeClr val="dk1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প্রাইমারি</a:t>
          </a:r>
          <a:r>
            <a:rPr lang="en-US" sz="3200" kern="1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অ্যামিন</a:t>
          </a:r>
          <a:r>
            <a:rPr lang="en-US" sz="3200" kern="1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বা</a:t>
          </a:r>
          <a:r>
            <a:rPr lang="en-US" sz="3200" kern="1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1</a:t>
          </a:r>
          <a:r>
            <a:rPr lang="en-US" sz="3200" kern="1200" baseline="300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0</a:t>
          </a:r>
          <a:r>
            <a:rPr lang="en-US" sz="3200" kern="1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অ্যামিন  </a:t>
          </a:r>
          <a:endParaRPr lang="en-US" sz="3200" kern="1200" dirty="0">
            <a:solidFill>
              <a:schemeClr val="tx1"/>
            </a:solidFill>
          </a:endParaRPr>
        </a:p>
      </dsp:txBody>
      <dsp:txXfrm>
        <a:off x="639028" y="1460990"/>
        <a:ext cx="2468614" cy="27798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4C63B-7AE1-46C5-A388-39DB35684C42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BC4321-6DC9-4276-BD0D-5A64A701B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4217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CC82A7-2EB6-45D6-B7C2-B3F4B2D8BB7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3448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EA12B8-13AE-439A-8595-A70C655F85B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0250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0D5FDF6-C6B9-4CB0-B41D-95DDC3A668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D1008881-1630-40F0-A4B7-522EC9D733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43995EA-8D13-4541-89F1-585AA0519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FDC9-E17F-4FEA-A4DF-6D58AAC40CA3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160EDD5-E908-40A5-B71E-D02EA6B5E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D00D6C1-F28F-434B-BD31-70E143F87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C1C9-4117-405D-BA32-7C5B6F5FF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611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F68324F-DC8D-4951-950A-A194819C0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B87A04FE-76E5-4D83-92C0-9FBC8E7667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FD9F190-B999-4C98-BF96-0FF378C7D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FDC9-E17F-4FEA-A4DF-6D58AAC40CA3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C9CEA90-FECE-4535-9461-1E88F8702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C86E11D-4EBE-4317-88B1-7959EF329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C1C9-4117-405D-BA32-7C5B6F5FF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140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B6D294B6-96A8-42F0-A682-EE7607ED5E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BB374FB1-3C9D-467D-A954-D8A1D5A527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20AF9D3-1475-4A51-9459-1BFAAA253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FDC9-E17F-4FEA-A4DF-6D58AAC40CA3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C3EA6C5-1A3C-4F85-A085-EB8ADB718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9439FD5-CA2C-49CC-BF02-5E3CD6D53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C1C9-4117-405D-BA32-7C5B6F5FF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274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BDAC37D-DFF7-4211-9181-BBF87455BC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14EE2BE-1404-43F9-921D-27744760B3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81DDDC2-B577-430F-A8FD-493490669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FDC9-E17F-4FEA-A4DF-6D58AAC40CA3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2C33346-4163-4F2E-96E5-10F5E074B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B63CAAD-1EE0-41E4-951C-CC66A28C7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C1C9-4117-405D-BA32-7C5B6F5FF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581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F0FF26C-B0EA-4A47-A25E-88832DE03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B280B1F9-4798-4FB8-87EB-E466FC28E7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9382B18-B138-42D6-A917-3E8EAC726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FDC9-E17F-4FEA-A4DF-6D58AAC40CA3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22AA690-245A-4B18-BEEA-CC85F1DD6B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6DE823E-E4A2-4187-B36A-A4C4E8F47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C1C9-4117-405D-BA32-7C5B6F5FF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418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9D3189B-5210-4976-849E-37D4A2B14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BCC76D5-EC25-4E4D-A573-9E5FCF4DE2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AC0F5101-D0E3-4A0C-9F7E-B114146E9C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40F513FC-4853-412B-9B50-DF61C54213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FDC9-E17F-4FEA-A4DF-6D58AAC40CA3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5B48AE4F-F6E2-42E3-9344-ABC6D8C7E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62F5181-AB45-4D97-BF51-4DBC46162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C1C9-4117-405D-BA32-7C5B6F5FF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02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0FF105B-62B9-4F42-97BE-216B49CD5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CC37206-610F-46A6-A73E-C6C052FDCD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D73DCAAE-9EE7-43E4-93B0-7EB49512D9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3AEC17AC-73CF-4F6F-8C6C-17F9157BF4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AE9A6191-B03D-48E9-A185-1A40868996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65B18691-E712-483D-B3F3-6AB15C73D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FDC9-E17F-4FEA-A4DF-6D58AAC40CA3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DEBA8A59-B8EA-4E4A-8B6C-B0FC401BE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7A98A232-3572-44F5-9698-F4225F242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C1C9-4117-405D-BA32-7C5B6F5FF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116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39E72EE-3CE6-4514-A3F0-521796727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0E0F6144-95B5-4DC1-87E3-F58D2F252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FDC9-E17F-4FEA-A4DF-6D58AAC40CA3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6AD218C9-25D1-4BC1-A971-9B372C1907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1B50C292-E86A-4773-9D7D-A9E1F7F3D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C1C9-4117-405D-BA32-7C5B6F5FF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942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76F51930-7E2F-41E4-AAC8-7AD9A64A1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FDC9-E17F-4FEA-A4DF-6D58AAC40CA3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1675699C-BC24-4600-8460-BC1E445C00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09EF4D59-BB83-4664-97E0-4F696B8D0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C1C9-4117-405D-BA32-7C5B6F5FF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313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12E6D3C-1687-4101-AEB4-74A81C851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74AA309-829A-47EB-9C31-B20D71907E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1402EB2C-67B5-47FC-9683-D87F0E51DD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F30E7137-49BC-454D-A591-7772E66251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FDC9-E17F-4FEA-A4DF-6D58AAC40CA3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975B7300-79D3-4B76-A3A0-F5941D31A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2711BA86-7821-49FB-B4B4-9889BF101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C1C9-4117-405D-BA32-7C5B6F5FF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355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090E558-451C-441C-A8D7-8E1D23831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1CC83581-69C8-4B36-BDC3-80244B6406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B5B5D98F-E1E0-406D-927E-F7C0A0D957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247A603-61F7-42DB-8C19-8883283437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FDC9-E17F-4FEA-A4DF-6D58AAC40CA3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05399194-01E5-4038-9994-C588CF3EB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F127A9BA-8ADE-4A87-B570-270099A2E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C1C9-4117-405D-BA32-7C5B6F5FF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373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645D031C-0702-4B80-AE61-FA45C8C81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174F619E-395B-4DB6-BCB6-965048A183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1BE354C-33DF-43B8-BD7B-24670E09A6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CFDC9-E17F-4FEA-A4DF-6D58AAC40CA3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BE44195-701D-46C6-BF2D-1F0B3E07BF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D88D51B-5E8B-443E-97B2-0303A4ED96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11C1C9-4117-405D-BA32-7C5B6F5FF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1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76101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5597747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mc="http://schemas.openxmlformats.org/markup-compatibility/2006" xmlns:a14="http://schemas.microsoft.com/office/drawing/2010/main" xmlns="" xmlns:a16="http://schemas.microsoft.com/office/drawing/2014/main" id="{74E1D780-2739-4A89-B524-DE0B20AF673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68313806"/>
              </p:ext>
            </p:extLst>
          </p:nvPr>
        </p:nvGraphicFramePr>
        <p:xfrm>
          <a:off x="158578" y="0"/>
          <a:ext cx="12033422" cy="6857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388210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773381" y="207818"/>
            <a:ext cx="8553809" cy="120032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মিথাইল</a:t>
            </a:r>
            <a:r>
              <a:rPr lang="en-US" sz="36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অ্যামিন</a:t>
            </a:r>
            <a:r>
              <a:rPr lang="en-US" sz="36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অপেক্ষা</a:t>
            </a:r>
            <a:r>
              <a:rPr lang="en-US" sz="36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ডাইমিথাইল</a:t>
            </a:r>
            <a:r>
              <a:rPr lang="en-US" sz="36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অ্যামিন</a:t>
            </a:r>
            <a:r>
              <a:rPr lang="en-US" sz="36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অধিক</a:t>
            </a:r>
            <a:r>
              <a:rPr lang="en-US" sz="36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ক্ষারধর্মী</a:t>
            </a:r>
            <a:r>
              <a:rPr lang="en-US" sz="36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কেন</a:t>
            </a:r>
            <a:r>
              <a:rPr lang="en-US" sz="36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?   </a:t>
            </a:r>
            <a:endParaRPr lang="en-US" sz="3600" b="1" dirty="0"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0" y="1717964"/>
            <a:ext cx="12191999" cy="514003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/>
              <a:t>মিথাইল</a:t>
            </a:r>
            <a:r>
              <a:rPr lang="en-US" sz="2400" dirty="0" smtClean="0"/>
              <a:t> </a:t>
            </a:r>
            <a:r>
              <a:rPr lang="en-US" sz="2400" dirty="0" err="1"/>
              <a:t>অ্যামিন</a:t>
            </a:r>
            <a:r>
              <a:rPr lang="en-US" sz="2400" dirty="0"/>
              <a:t> </a:t>
            </a:r>
            <a:r>
              <a:rPr lang="en-US" sz="2400" dirty="0" smtClean="0"/>
              <a:t>ও </a:t>
            </a:r>
            <a:r>
              <a:rPr lang="en-US" sz="2400" dirty="0" err="1"/>
              <a:t>ডাই</a:t>
            </a:r>
            <a:r>
              <a:rPr lang="en-US" sz="2400" dirty="0"/>
              <a:t> </a:t>
            </a:r>
            <a:r>
              <a:rPr lang="en-US" sz="2400" dirty="0" err="1"/>
              <a:t>মিথাইল</a:t>
            </a:r>
            <a:r>
              <a:rPr lang="en-US" sz="2400" dirty="0"/>
              <a:t> </a:t>
            </a:r>
            <a:r>
              <a:rPr lang="en-US" sz="2400" dirty="0" err="1" smtClean="0"/>
              <a:t>অ্যামিন</a:t>
            </a:r>
            <a:r>
              <a:rPr lang="en-US" sz="2400" dirty="0" smtClean="0"/>
              <a:t> </a:t>
            </a:r>
            <a:r>
              <a:rPr lang="en-US" sz="2400" dirty="0" err="1" smtClean="0"/>
              <a:t>উভয়েই</a:t>
            </a:r>
            <a:r>
              <a:rPr lang="en-US" sz="2400" dirty="0" smtClean="0"/>
              <a:t>  </a:t>
            </a:r>
            <a:r>
              <a:rPr lang="en-US" sz="2400" dirty="0" err="1" smtClean="0"/>
              <a:t>প্রোটন</a:t>
            </a:r>
            <a:r>
              <a:rPr lang="en-US" sz="2400" dirty="0" smtClean="0"/>
              <a:t> </a:t>
            </a:r>
            <a:r>
              <a:rPr lang="en-US" sz="2400" dirty="0" err="1" smtClean="0"/>
              <a:t>গ্রহন</a:t>
            </a:r>
            <a:r>
              <a:rPr lang="en-US" sz="2400" dirty="0" smtClean="0"/>
              <a:t> </a:t>
            </a:r>
            <a:r>
              <a:rPr lang="en-US" sz="2400" dirty="0" err="1" smtClean="0"/>
              <a:t>করতে</a:t>
            </a:r>
            <a:r>
              <a:rPr lang="en-US" sz="2400" dirty="0" smtClean="0"/>
              <a:t>  </a:t>
            </a:r>
            <a:r>
              <a:rPr lang="en-US" sz="2400" dirty="0" err="1" smtClean="0"/>
              <a:t>পারে</a:t>
            </a:r>
            <a:r>
              <a:rPr lang="en-US" sz="2400" dirty="0" smtClean="0"/>
              <a:t> </a:t>
            </a:r>
            <a:r>
              <a:rPr lang="en-US" sz="2400" dirty="0" err="1" smtClean="0"/>
              <a:t>তাই</a:t>
            </a:r>
            <a:r>
              <a:rPr lang="en-US" sz="2400" dirty="0" smtClean="0"/>
              <a:t> </a:t>
            </a:r>
            <a:r>
              <a:rPr lang="en-US" sz="2400" dirty="0" err="1" smtClean="0"/>
              <a:t>উভয়েই</a:t>
            </a:r>
            <a:r>
              <a:rPr lang="en-US" sz="2400" dirty="0" smtClean="0"/>
              <a:t>  </a:t>
            </a:r>
            <a:r>
              <a:rPr lang="en-US" sz="2400" dirty="0" err="1" smtClean="0"/>
              <a:t>ক্ষারধর্মী</a:t>
            </a:r>
            <a:r>
              <a:rPr lang="en-US" sz="2400" dirty="0" smtClean="0"/>
              <a:t>। </a:t>
            </a:r>
            <a:r>
              <a:rPr lang="en-US" sz="2400" dirty="0" err="1" smtClean="0"/>
              <a:t>তবে</a:t>
            </a:r>
            <a:r>
              <a:rPr lang="en-US" sz="2400" dirty="0" smtClean="0"/>
              <a:t> </a:t>
            </a:r>
            <a:r>
              <a:rPr lang="en-US" sz="2400" dirty="0" err="1"/>
              <a:t>মিথাইল</a:t>
            </a:r>
            <a:r>
              <a:rPr lang="en-US" sz="2400" dirty="0"/>
              <a:t> </a:t>
            </a:r>
            <a:r>
              <a:rPr lang="en-US" sz="2400" dirty="0" err="1"/>
              <a:t>অ্যামিন</a:t>
            </a:r>
            <a:r>
              <a:rPr lang="en-US" sz="2400" dirty="0"/>
              <a:t> </a:t>
            </a:r>
            <a:r>
              <a:rPr lang="en-US" sz="2400" dirty="0" err="1"/>
              <a:t>অপেক্ষা</a:t>
            </a:r>
            <a:r>
              <a:rPr lang="en-US" sz="2400" dirty="0"/>
              <a:t> </a:t>
            </a:r>
            <a:r>
              <a:rPr lang="en-US" sz="2400" dirty="0" err="1"/>
              <a:t>ডাই</a:t>
            </a:r>
            <a:r>
              <a:rPr lang="en-US" sz="2400" dirty="0"/>
              <a:t> </a:t>
            </a:r>
            <a:r>
              <a:rPr lang="en-US" sz="2400" dirty="0" err="1"/>
              <a:t>মিথাইল</a:t>
            </a:r>
            <a:r>
              <a:rPr lang="en-US" sz="2400" dirty="0"/>
              <a:t> </a:t>
            </a:r>
            <a:r>
              <a:rPr lang="en-US" sz="2400" dirty="0" err="1"/>
              <a:t>অ্যামিন</a:t>
            </a:r>
            <a:r>
              <a:rPr lang="en-US" sz="2400" dirty="0"/>
              <a:t>  </a:t>
            </a:r>
            <a:r>
              <a:rPr lang="en-US" sz="2400" dirty="0" err="1"/>
              <a:t>অধিক</a:t>
            </a:r>
            <a:r>
              <a:rPr lang="en-US" sz="2400" dirty="0"/>
              <a:t> </a:t>
            </a:r>
            <a:r>
              <a:rPr lang="en-US" sz="2400" dirty="0" err="1"/>
              <a:t>ক্ষারধর্মী</a:t>
            </a:r>
            <a:r>
              <a:rPr lang="en-US" sz="2400" dirty="0"/>
              <a:t> </a:t>
            </a:r>
            <a:r>
              <a:rPr lang="en-US" sz="2400" dirty="0" smtClean="0"/>
              <a:t>।</a:t>
            </a:r>
            <a:r>
              <a:rPr lang="en-US" sz="2400" dirty="0" err="1" smtClean="0"/>
              <a:t>কারন</a:t>
            </a:r>
            <a:r>
              <a:rPr lang="en-US" sz="2400" dirty="0" smtClean="0"/>
              <a:t>-</a:t>
            </a:r>
          </a:p>
          <a:p>
            <a:pPr algn="ctr"/>
            <a:endParaRPr lang="en-US" sz="2400" dirty="0" smtClean="0"/>
          </a:p>
          <a:p>
            <a:pPr algn="ctr"/>
            <a:r>
              <a:rPr lang="en-US" sz="2400" dirty="0" err="1" smtClean="0"/>
              <a:t>মিথাইল</a:t>
            </a:r>
            <a:r>
              <a:rPr lang="en-US" sz="2400" dirty="0" smtClean="0"/>
              <a:t> </a:t>
            </a:r>
            <a:r>
              <a:rPr lang="en-US" sz="2400" dirty="0" err="1" smtClean="0"/>
              <a:t>অ্যামিনের</a:t>
            </a:r>
            <a:r>
              <a:rPr lang="en-US" sz="2400" dirty="0" smtClean="0"/>
              <a:t> </a:t>
            </a:r>
            <a:r>
              <a:rPr lang="en-US" sz="2400" dirty="0" err="1" smtClean="0"/>
              <a:t>ক্ষেত্রে</a:t>
            </a:r>
            <a:r>
              <a:rPr lang="en-US" sz="2400" dirty="0" smtClean="0"/>
              <a:t> </a:t>
            </a:r>
            <a:r>
              <a:rPr lang="en-US" sz="2400" dirty="0" err="1" smtClean="0"/>
              <a:t>অ্যামিনো</a:t>
            </a:r>
            <a:r>
              <a:rPr lang="en-US" sz="2400" dirty="0" smtClean="0"/>
              <a:t> </a:t>
            </a:r>
            <a:r>
              <a:rPr lang="en-US" sz="2400" dirty="0" err="1" smtClean="0"/>
              <a:t>মূলকের</a:t>
            </a:r>
            <a:r>
              <a:rPr lang="en-US" sz="2400" dirty="0" smtClean="0"/>
              <a:t> </a:t>
            </a:r>
            <a:r>
              <a:rPr lang="en-US" sz="2400" dirty="0" err="1" smtClean="0"/>
              <a:t>সাথে</a:t>
            </a:r>
            <a:r>
              <a:rPr lang="en-US" sz="2400" dirty="0" smtClean="0"/>
              <a:t> </a:t>
            </a:r>
            <a:r>
              <a:rPr lang="en-US" sz="2400" dirty="0" err="1" smtClean="0"/>
              <a:t>ইলেক্ট্রন</a:t>
            </a:r>
            <a:r>
              <a:rPr lang="en-US" sz="2400" dirty="0" smtClean="0"/>
              <a:t> </a:t>
            </a:r>
            <a:r>
              <a:rPr lang="en-US" sz="2400" dirty="0" err="1" smtClean="0"/>
              <a:t>দানকারি</a:t>
            </a:r>
            <a:r>
              <a:rPr lang="en-US" sz="2400" dirty="0" smtClean="0"/>
              <a:t> </a:t>
            </a:r>
            <a:r>
              <a:rPr lang="en-US" sz="2400" dirty="0" err="1" smtClean="0"/>
              <a:t>মূলক</a:t>
            </a:r>
            <a:r>
              <a:rPr lang="en-US" sz="2400" dirty="0" smtClean="0"/>
              <a:t> –CH</a:t>
            </a:r>
            <a:r>
              <a:rPr lang="en-US" sz="2400" baseline="-25000" dirty="0" smtClean="0"/>
              <a:t>3</a:t>
            </a:r>
            <a:r>
              <a:rPr lang="en-US" sz="2400" dirty="0" smtClean="0"/>
              <a:t> </a:t>
            </a:r>
            <a:r>
              <a:rPr lang="en-US" sz="2400" dirty="0" err="1" smtClean="0"/>
              <a:t>মূলক</a:t>
            </a:r>
            <a:r>
              <a:rPr lang="en-US" sz="2400" dirty="0" smtClean="0"/>
              <a:t> </a:t>
            </a:r>
            <a:r>
              <a:rPr lang="en-US" sz="2400" dirty="0" err="1" smtClean="0"/>
              <a:t>যুক্ত</a:t>
            </a:r>
            <a:r>
              <a:rPr lang="en-US" sz="2400" dirty="0" smtClean="0"/>
              <a:t> </a:t>
            </a:r>
            <a:r>
              <a:rPr lang="en-US" sz="2400" dirty="0" err="1" smtClean="0"/>
              <a:t>থাকায়</a:t>
            </a:r>
            <a:r>
              <a:rPr lang="en-US" sz="2400" dirty="0" smtClean="0"/>
              <a:t>  </a:t>
            </a:r>
            <a:r>
              <a:rPr lang="en-US" sz="2400" dirty="0" err="1" smtClean="0"/>
              <a:t>মিথাইল</a:t>
            </a:r>
            <a:r>
              <a:rPr lang="en-US" sz="2400" dirty="0" smtClean="0"/>
              <a:t> </a:t>
            </a:r>
            <a:r>
              <a:rPr lang="en-US" sz="2400" dirty="0" err="1" smtClean="0"/>
              <a:t>অ্যামিনের</a:t>
            </a:r>
            <a:r>
              <a:rPr lang="en-US" sz="2400" dirty="0" smtClean="0"/>
              <a:t>  </a:t>
            </a:r>
            <a:r>
              <a:rPr lang="en-US" sz="2400" dirty="0" err="1" smtClean="0"/>
              <a:t>নাইট্রোজেন</a:t>
            </a:r>
            <a:r>
              <a:rPr lang="en-US" sz="2400" dirty="0" smtClean="0"/>
              <a:t> </a:t>
            </a:r>
            <a:r>
              <a:rPr lang="en-US" sz="2400" dirty="0" err="1" smtClean="0"/>
              <a:t>পরমানুতে</a:t>
            </a:r>
            <a:r>
              <a:rPr lang="en-US" sz="2400" dirty="0" smtClean="0"/>
              <a:t> </a:t>
            </a:r>
            <a:r>
              <a:rPr lang="en-US" sz="2400" dirty="0" err="1" smtClean="0"/>
              <a:t>ইলেক্ট্রন</a:t>
            </a:r>
            <a:r>
              <a:rPr lang="en-US" sz="2400" dirty="0" smtClean="0"/>
              <a:t> </a:t>
            </a:r>
            <a:r>
              <a:rPr lang="en-US" sz="2400" dirty="0" err="1" smtClean="0"/>
              <a:t>ঘনত্ব</a:t>
            </a:r>
            <a:r>
              <a:rPr lang="en-US" sz="2400" dirty="0" smtClean="0"/>
              <a:t> </a:t>
            </a:r>
            <a:r>
              <a:rPr lang="en-US" sz="2400" dirty="0" err="1" smtClean="0"/>
              <a:t>বৃদ্ধি</a:t>
            </a:r>
            <a:r>
              <a:rPr lang="en-US" sz="2400" dirty="0" smtClean="0"/>
              <a:t> </a:t>
            </a:r>
            <a:r>
              <a:rPr lang="en-US" sz="2400" dirty="0" err="1" smtClean="0"/>
              <a:t>পায়</a:t>
            </a:r>
            <a:r>
              <a:rPr lang="en-US" sz="2400" dirty="0" smtClean="0"/>
              <a:t>।</a:t>
            </a:r>
          </a:p>
          <a:p>
            <a:pPr algn="ctr"/>
            <a:r>
              <a:rPr lang="en-US" sz="2400" dirty="0" smtClean="0"/>
              <a:t> </a:t>
            </a:r>
          </a:p>
          <a:p>
            <a:pPr algn="ctr"/>
            <a:r>
              <a:rPr lang="en-US" sz="2400" dirty="0" smtClean="0"/>
              <a:t> </a:t>
            </a:r>
            <a:r>
              <a:rPr lang="en-US" sz="2400" dirty="0" err="1" smtClean="0"/>
              <a:t>ডাই</a:t>
            </a:r>
            <a:r>
              <a:rPr lang="en-US" sz="2400" dirty="0" smtClean="0"/>
              <a:t> </a:t>
            </a:r>
            <a:r>
              <a:rPr lang="en-US" sz="2400" dirty="0" err="1" smtClean="0"/>
              <a:t>মিথাইল</a:t>
            </a:r>
            <a:r>
              <a:rPr lang="en-US" sz="2400" dirty="0" smtClean="0"/>
              <a:t> </a:t>
            </a:r>
            <a:r>
              <a:rPr lang="en-US" sz="2400" dirty="0" err="1"/>
              <a:t>অ্যামিনের</a:t>
            </a:r>
            <a:r>
              <a:rPr lang="en-US" sz="2400" dirty="0"/>
              <a:t> </a:t>
            </a:r>
            <a:r>
              <a:rPr lang="en-US" sz="2400" dirty="0" err="1"/>
              <a:t>ক্ষেত্রে</a:t>
            </a:r>
            <a:r>
              <a:rPr lang="en-US" sz="2400" dirty="0"/>
              <a:t> </a:t>
            </a:r>
            <a:r>
              <a:rPr lang="en-US" sz="2400" dirty="0" err="1"/>
              <a:t>অ্যামিনো</a:t>
            </a:r>
            <a:r>
              <a:rPr lang="en-US" sz="2400" dirty="0"/>
              <a:t> </a:t>
            </a:r>
            <a:r>
              <a:rPr lang="en-US" sz="2400" dirty="0" err="1"/>
              <a:t>মূলকের</a:t>
            </a:r>
            <a:r>
              <a:rPr lang="en-US" sz="2400" dirty="0"/>
              <a:t> </a:t>
            </a:r>
            <a:r>
              <a:rPr lang="en-US" sz="2400" dirty="0" err="1"/>
              <a:t>সাথে</a:t>
            </a:r>
            <a:r>
              <a:rPr lang="en-US" sz="2400" dirty="0"/>
              <a:t> </a:t>
            </a:r>
            <a:r>
              <a:rPr lang="en-US" sz="2400" dirty="0" err="1"/>
              <a:t>ইলেক্ট্রন</a:t>
            </a:r>
            <a:r>
              <a:rPr lang="en-US" sz="2400" dirty="0"/>
              <a:t> </a:t>
            </a:r>
            <a:r>
              <a:rPr lang="en-US" sz="2400" dirty="0" err="1"/>
              <a:t>দানকারি</a:t>
            </a:r>
            <a:r>
              <a:rPr lang="en-US" sz="2400" dirty="0"/>
              <a:t> </a:t>
            </a:r>
            <a:r>
              <a:rPr lang="en-US" sz="2400" dirty="0" err="1"/>
              <a:t>মূলক</a:t>
            </a:r>
            <a:r>
              <a:rPr lang="en-US" sz="2400" dirty="0"/>
              <a:t>  –CH</a:t>
            </a:r>
            <a:r>
              <a:rPr lang="en-US" sz="2400" baseline="-25000" dirty="0"/>
              <a:t>3</a:t>
            </a:r>
            <a:r>
              <a:rPr lang="en-US" sz="2400" dirty="0"/>
              <a:t> </a:t>
            </a:r>
            <a:r>
              <a:rPr lang="en-US" sz="2400" dirty="0" err="1" smtClean="0"/>
              <a:t>মূলক</a:t>
            </a:r>
            <a:r>
              <a:rPr lang="en-US" sz="2400" dirty="0" smtClean="0"/>
              <a:t> ২টি </a:t>
            </a:r>
            <a:r>
              <a:rPr lang="en-US" sz="2400" dirty="0" err="1" smtClean="0"/>
              <a:t>যুক্ত</a:t>
            </a:r>
            <a:r>
              <a:rPr lang="en-US" sz="2400" dirty="0" smtClean="0"/>
              <a:t> </a:t>
            </a:r>
            <a:r>
              <a:rPr lang="en-US" sz="2400" dirty="0" err="1"/>
              <a:t>থাকায়</a:t>
            </a:r>
            <a:r>
              <a:rPr lang="en-US" sz="2400" dirty="0"/>
              <a:t>  </a:t>
            </a:r>
            <a:r>
              <a:rPr lang="en-US" sz="2400" dirty="0" err="1" smtClean="0"/>
              <a:t>ডাই</a:t>
            </a:r>
            <a:r>
              <a:rPr lang="en-US" sz="2400" dirty="0" smtClean="0"/>
              <a:t> </a:t>
            </a:r>
            <a:r>
              <a:rPr lang="en-US" sz="2400" dirty="0" err="1" smtClean="0"/>
              <a:t>মিথাইল</a:t>
            </a:r>
            <a:r>
              <a:rPr lang="en-US" sz="2400" dirty="0" smtClean="0"/>
              <a:t> </a:t>
            </a:r>
            <a:r>
              <a:rPr lang="en-US" sz="2400" dirty="0" err="1"/>
              <a:t>অ্যামিনের</a:t>
            </a:r>
            <a:r>
              <a:rPr lang="en-US" sz="2400" dirty="0"/>
              <a:t>  </a:t>
            </a:r>
            <a:r>
              <a:rPr lang="en-US" sz="2400" dirty="0" err="1"/>
              <a:t>নাইট্রোজেন</a:t>
            </a:r>
            <a:r>
              <a:rPr lang="en-US" sz="2400" dirty="0"/>
              <a:t> </a:t>
            </a:r>
            <a:r>
              <a:rPr lang="en-US" sz="2400" dirty="0" err="1"/>
              <a:t>পরমানুতে</a:t>
            </a:r>
            <a:r>
              <a:rPr lang="en-US" sz="2400" dirty="0"/>
              <a:t> </a:t>
            </a:r>
            <a:r>
              <a:rPr lang="en-US" sz="2400" dirty="0" err="1"/>
              <a:t>ইলেক্ট্রন</a:t>
            </a:r>
            <a:r>
              <a:rPr lang="en-US" sz="2400" dirty="0"/>
              <a:t> </a:t>
            </a:r>
            <a:r>
              <a:rPr lang="en-US" sz="2400" dirty="0" err="1"/>
              <a:t>ঘনত্ব</a:t>
            </a:r>
            <a:r>
              <a:rPr lang="en-US" sz="2400" dirty="0"/>
              <a:t> </a:t>
            </a:r>
            <a:r>
              <a:rPr lang="en-US" sz="2400" dirty="0" err="1" smtClean="0"/>
              <a:t>মিথাইল</a:t>
            </a:r>
            <a:r>
              <a:rPr lang="en-US" sz="2400" dirty="0" smtClean="0"/>
              <a:t> </a:t>
            </a:r>
            <a:r>
              <a:rPr lang="en-US" sz="2400" dirty="0" err="1" smtClean="0"/>
              <a:t>অ্যামিন</a:t>
            </a:r>
            <a:r>
              <a:rPr lang="en-US" sz="2400" dirty="0" smtClean="0"/>
              <a:t> </a:t>
            </a:r>
            <a:r>
              <a:rPr lang="en-US" sz="2400" dirty="0" err="1" smtClean="0"/>
              <a:t>অপেক্ষা</a:t>
            </a:r>
            <a:r>
              <a:rPr lang="en-US" sz="2400" dirty="0" smtClean="0"/>
              <a:t> </a:t>
            </a:r>
            <a:r>
              <a:rPr lang="en-US" sz="2400" dirty="0" err="1" smtClean="0"/>
              <a:t>বেশি</a:t>
            </a:r>
            <a:r>
              <a:rPr lang="en-US" sz="2400" dirty="0" smtClean="0"/>
              <a:t> </a:t>
            </a:r>
            <a:r>
              <a:rPr lang="en-US" sz="2400" dirty="0" err="1" smtClean="0"/>
              <a:t>বৃদ্ধি</a:t>
            </a:r>
            <a:r>
              <a:rPr lang="en-US" sz="2400" dirty="0" smtClean="0"/>
              <a:t> </a:t>
            </a:r>
            <a:r>
              <a:rPr lang="en-US" sz="2400" dirty="0" err="1"/>
              <a:t>পায়</a:t>
            </a:r>
            <a:r>
              <a:rPr lang="en-US" sz="2400" dirty="0" smtClean="0"/>
              <a:t>। </a:t>
            </a:r>
            <a:r>
              <a:rPr lang="en-US" sz="2400" dirty="0" err="1" smtClean="0"/>
              <a:t>ফলে</a:t>
            </a:r>
            <a:r>
              <a:rPr lang="en-US" sz="2400" dirty="0" smtClean="0"/>
              <a:t> </a:t>
            </a:r>
            <a:r>
              <a:rPr lang="en-US" sz="2400" dirty="0" err="1" smtClean="0"/>
              <a:t>মিথাইল</a:t>
            </a:r>
            <a:r>
              <a:rPr lang="en-US" sz="2400" dirty="0" smtClean="0"/>
              <a:t>  </a:t>
            </a:r>
            <a:r>
              <a:rPr lang="en-US" sz="2400" dirty="0" err="1" smtClean="0"/>
              <a:t>অ্যামিন</a:t>
            </a:r>
            <a:r>
              <a:rPr lang="en-US" sz="2400" dirty="0" smtClean="0"/>
              <a:t>  </a:t>
            </a:r>
            <a:r>
              <a:rPr lang="en-US" sz="2400" dirty="0" err="1" smtClean="0"/>
              <a:t>অপেক্ষা</a:t>
            </a:r>
            <a:r>
              <a:rPr lang="en-US" sz="2400" dirty="0" smtClean="0"/>
              <a:t>  </a:t>
            </a:r>
            <a:r>
              <a:rPr lang="en-US" sz="2400" dirty="0" err="1" smtClean="0"/>
              <a:t>ডাইমিথাইল</a:t>
            </a:r>
            <a:r>
              <a:rPr lang="en-US" sz="2400" dirty="0" smtClean="0"/>
              <a:t> </a:t>
            </a:r>
            <a:r>
              <a:rPr lang="en-US" sz="2400" dirty="0" err="1" smtClean="0"/>
              <a:t>অ্যামিন</a:t>
            </a:r>
            <a:r>
              <a:rPr lang="en-US" sz="2400" dirty="0" smtClean="0"/>
              <a:t> </a:t>
            </a:r>
            <a:r>
              <a:rPr lang="en-US" sz="2400" dirty="0" err="1" smtClean="0"/>
              <a:t>এর</a:t>
            </a:r>
            <a:r>
              <a:rPr lang="en-US" sz="2400" dirty="0" smtClean="0"/>
              <a:t> </a:t>
            </a:r>
            <a:r>
              <a:rPr lang="en-US" sz="2400" dirty="0" err="1" smtClean="0"/>
              <a:t>প্রোটন</a:t>
            </a:r>
            <a:r>
              <a:rPr lang="en-US" sz="2400" dirty="0"/>
              <a:t> </a:t>
            </a:r>
            <a:r>
              <a:rPr lang="en-US" sz="2400" dirty="0" err="1" smtClean="0"/>
              <a:t>গ্রহন</a:t>
            </a:r>
            <a:r>
              <a:rPr lang="en-US" sz="2400" dirty="0" smtClean="0"/>
              <a:t> </a:t>
            </a:r>
            <a:r>
              <a:rPr lang="en-US" sz="2400" dirty="0" err="1" smtClean="0"/>
              <a:t>ক্ষমতা</a:t>
            </a:r>
            <a:r>
              <a:rPr lang="en-US" sz="2400" dirty="0" smtClean="0"/>
              <a:t> </a:t>
            </a:r>
            <a:r>
              <a:rPr lang="en-US" sz="2400" dirty="0" err="1" smtClean="0"/>
              <a:t>বেশি</a:t>
            </a:r>
            <a:r>
              <a:rPr lang="en-US" sz="2400" dirty="0" smtClean="0"/>
              <a:t> </a:t>
            </a:r>
            <a:r>
              <a:rPr lang="en-US" sz="2400" dirty="0" err="1" smtClean="0"/>
              <a:t>হয়</a:t>
            </a:r>
            <a:r>
              <a:rPr lang="en-US" sz="2400" dirty="0" smtClean="0"/>
              <a:t> । </a:t>
            </a:r>
            <a:r>
              <a:rPr lang="en-US" sz="2400" dirty="0" err="1" smtClean="0"/>
              <a:t>এইজন্য</a:t>
            </a:r>
            <a:r>
              <a:rPr lang="en-US" sz="2400" dirty="0" smtClean="0"/>
              <a:t> </a:t>
            </a:r>
            <a:r>
              <a:rPr lang="en-US" sz="2400" dirty="0" err="1" smtClean="0"/>
              <a:t>মিথাইল</a:t>
            </a:r>
            <a:r>
              <a:rPr lang="en-US" sz="2400" dirty="0" smtClean="0"/>
              <a:t> </a:t>
            </a:r>
            <a:r>
              <a:rPr lang="en-US" sz="2400" dirty="0" err="1" smtClean="0"/>
              <a:t>অ্যামিন</a:t>
            </a:r>
            <a:r>
              <a:rPr lang="en-US" sz="2400" dirty="0" smtClean="0"/>
              <a:t> </a:t>
            </a:r>
            <a:r>
              <a:rPr lang="en-US" sz="2400" dirty="0" err="1" smtClean="0"/>
              <a:t>অপেক্ষা</a:t>
            </a:r>
            <a:r>
              <a:rPr lang="en-US" sz="2400" dirty="0" smtClean="0"/>
              <a:t> </a:t>
            </a:r>
            <a:r>
              <a:rPr lang="en-US" sz="2400" dirty="0" err="1" smtClean="0"/>
              <a:t>ডাই</a:t>
            </a:r>
            <a:r>
              <a:rPr lang="en-US" sz="2400" dirty="0" smtClean="0"/>
              <a:t> </a:t>
            </a:r>
            <a:r>
              <a:rPr lang="en-US" sz="2400" dirty="0" err="1" smtClean="0"/>
              <a:t>মিথাইল</a:t>
            </a:r>
            <a:r>
              <a:rPr lang="en-US" sz="2400" dirty="0" smtClean="0"/>
              <a:t>  </a:t>
            </a:r>
            <a:r>
              <a:rPr lang="en-US" sz="2400" dirty="0" err="1" smtClean="0"/>
              <a:t>অ্যামিন</a:t>
            </a:r>
            <a:r>
              <a:rPr lang="en-US" sz="2400" dirty="0" smtClean="0"/>
              <a:t> </a:t>
            </a:r>
            <a:r>
              <a:rPr lang="en-US" sz="2400" dirty="0" err="1" smtClean="0"/>
              <a:t>অধিক</a:t>
            </a:r>
            <a:r>
              <a:rPr lang="en-US" sz="2400" dirty="0" smtClean="0"/>
              <a:t>  </a:t>
            </a:r>
            <a:r>
              <a:rPr lang="en-US" sz="2400" dirty="0" err="1" smtClean="0"/>
              <a:t>ক্ষারধর্মী</a:t>
            </a:r>
            <a:r>
              <a:rPr lang="en-US" sz="2400" dirty="0" smtClean="0"/>
              <a:t>।   </a:t>
            </a:r>
            <a:endParaRPr lang="en-US" sz="2400" dirty="0"/>
          </a:p>
          <a:p>
            <a:pPr algn="ctr"/>
            <a:endParaRPr lang="en-US" sz="2800" dirty="0"/>
          </a:p>
          <a:p>
            <a:pPr algn="ctr"/>
            <a:endParaRPr lang="en-US" sz="2800" dirty="0" smtClean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47136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773380" y="13854"/>
            <a:ext cx="8553809" cy="120032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অ্যানিলিন</a:t>
            </a:r>
            <a:r>
              <a:rPr lang="en-US" sz="36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অপেক্ষা</a:t>
            </a:r>
            <a:r>
              <a:rPr lang="en-US" sz="36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মিথাইল</a:t>
            </a:r>
            <a:r>
              <a:rPr lang="en-US" sz="36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অ্যামিন</a:t>
            </a:r>
            <a:r>
              <a:rPr lang="en-US" sz="36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অধিক</a:t>
            </a:r>
            <a:r>
              <a:rPr lang="en-US" sz="36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ক্ষারধর্মী</a:t>
            </a:r>
            <a:r>
              <a:rPr lang="en-US" sz="36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কেন</a:t>
            </a:r>
            <a:r>
              <a:rPr lang="en-US" sz="36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?   </a:t>
            </a:r>
            <a:endParaRPr lang="en-US" sz="3600" b="1" dirty="0"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0" y="1413164"/>
            <a:ext cx="12191999" cy="544483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 smtClean="0"/>
          </a:p>
          <a:p>
            <a:pPr algn="ctr"/>
            <a:r>
              <a:rPr lang="en-US" sz="2400" dirty="0" err="1" smtClean="0"/>
              <a:t>অ্যানিলিন</a:t>
            </a:r>
            <a:r>
              <a:rPr lang="en-US" sz="2400" dirty="0" smtClean="0"/>
              <a:t>  ও  </a:t>
            </a:r>
            <a:r>
              <a:rPr lang="en-US" sz="2400" dirty="0" err="1"/>
              <a:t>মিথাইল</a:t>
            </a:r>
            <a:r>
              <a:rPr lang="en-US" sz="2400" dirty="0"/>
              <a:t> </a:t>
            </a:r>
            <a:r>
              <a:rPr lang="en-US" sz="2400" dirty="0" err="1" smtClean="0"/>
              <a:t>অ্যামিন</a:t>
            </a:r>
            <a:r>
              <a:rPr lang="en-US" sz="2400" dirty="0" smtClean="0"/>
              <a:t> </a:t>
            </a:r>
            <a:r>
              <a:rPr lang="en-US" sz="2400" dirty="0" err="1" smtClean="0"/>
              <a:t>উভয়েই</a:t>
            </a:r>
            <a:r>
              <a:rPr lang="en-US" sz="2400" dirty="0" smtClean="0"/>
              <a:t>  </a:t>
            </a:r>
            <a:r>
              <a:rPr lang="en-US" sz="2400" dirty="0" err="1" smtClean="0"/>
              <a:t>প্রোটন</a:t>
            </a:r>
            <a:r>
              <a:rPr lang="en-US" sz="2400" dirty="0" smtClean="0"/>
              <a:t> </a:t>
            </a:r>
            <a:r>
              <a:rPr lang="en-US" sz="2400" dirty="0" err="1" smtClean="0"/>
              <a:t>গ্রহন</a:t>
            </a:r>
            <a:r>
              <a:rPr lang="en-US" sz="2400" dirty="0" smtClean="0"/>
              <a:t> </a:t>
            </a:r>
            <a:r>
              <a:rPr lang="en-US" sz="2400" dirty="0" err="1" smtClean="0"/>
              <a:t>করতে</a:t>
            </a:r>
            <a:r>
              <a:rPr lang="en-US" sz="2400" dirty="0" smtClean="0"/>
              <a:t>  </a:t>
            </a:r>
            <a:r>
              <a:rPr lang="en-US" sz="2400" dirty="0" err="1" smtClean="0"/>
              <a:t>পারে</a:t>
            </a:r>
            <a:r>
              <a:rPr lang="en-US" sz="2400" dirty="0" smtClean="0"/>
              <a:t> </a:t>
            </a:r>
            <a:r>
              <a:rPr lang="en-US" sz="2400" dirty="0" err="1" smtClean="0"/>
              <a:t>তাই</a:t>
            </a:r>
            <a:r>
              <a:rPr lang="en-US" sz="2400" dirty="0" smtClean="0"/>
              <a:t> </a:t>
            </a:r>
            <a:r>
              <a:rPr lang="en-US" sz="2400" dirty="0" err="1" smtClean="0"/>
              <a:t>উভয়েই</a:t>
            </a:r>
            <a:r>
              <a:rPr lang="en-US" sz="2400" dirty="0" smtClean="0"/>
              <a:t>  </a:t>
            </a:r>
            <a:r>
              <a:rPr lang="en-US" sz="2400" dirty="0" err="1" smtClean="0"/>
              <a:t>ক্ষারধর্মী</a:t>
            </a:r>
            <a:r>
              <a:rPr lang="en-US" sz="2400" dirty="0" smtClean="0"/>
              <a:t>। </a:t>
            </a:r>
            <a:r>
              <a:rPr lang="en-US" sz="2400" dirty="0" err="1" smtClean="0"/>
              <a:t>তবে</a:t>
            </a:r>
            <a:r>
              <a:rPr lang="en-US" sz="2400" dirty="0" smtClean="0"/>
              <a:t> </a:t>
            </a:r>
            <a:r>
              <a:rPr lang="en-US" sz="2400" dirty="0" err="1" smtClean="0"/>
              <a:t>অ্যানিলিন</a:t>
            </a:r>
            <a:r>
              <a:rPr lang="en-US" sz="2400" dirty="0" smtClean="0"/>
              <a:t> </a:t>
            </a:r>
            <a:r>
              <a:rPr lang="en-US" sz="2400" dirty="0" err="1" smtClean="0"/>
              <a:t>অপেক্ষা</a:t>
            </a:r>
            <a:r>
              <a:rPr lang="en-US" sz="2400" dirty="0" smtClean="0"/>
              <a:t> </a:t>
            </a:r>
            <a:r>
              <a:rPr lang="en-US" sz="2400" dirty="0" err="1" smtClean="0"/>
              <a:t>মিথাইল</a:t>
            </a:r>
            <a:r>
              <a:rPr lang="en-US" sz="2400" dirty="0" smtClean="0"/>
              <a:t> </a:t>
            </a:r>
            <a:r>
              <a:rPr lang="en-US" sz="2400" dirty="0" err="1"/>
              <a:t>অ্যামিন</a:t>
            </a:r>
            <a:r>
              <a:rPr lang="en-US" sz="2400" dirty="0"/>
              <a:t>  </a:t>
            </a:r>
            <a:r>
              <a:rPr lang="en-US" sz="2400" dirty="0" err="1"/>
              <a:t>অধিক</a:t>
            </a:r>
            <a:r>
              <a:rPr lang="en-US" sz="2400" dirty="0"/>
              <a:t> </a:t>
            </a:r>
            <a:r>
              <a:rPr lang="en-US" sz="2400" dirty="0" err="1"/>
              <a:t>ক্ষারধর্মী</a:t>
            </a:r>
            <a:r>
              <a:rPr lang="en-US" sz="2400" dirty="0"/>
              <a:t> </a:t>
            </a:r>
            <a:r>
              <a:rPr lang="en-US" sz="2400" dirty="0" smtClean="0"/>
              <a:t>।</a:t>
            </a:r>
            <a:r>
              <a:rPr lang="en-US" sz="2400" dirty="0" err="1" smtClean="0"/>
              <a:t>কারন</a:t>
            </a:r>
            <a:r>
              <a:rPr lang="en-US" sz="2400" dirty="0" smtClean="0"/>
              <a:t>-</a:t>
            </a:r>
          </a:p>
          <a:p>
            <a:pPr algn="ctr"/>
            <a:endParaRPr lang="en-US" sz="2400" dirty="0" smtClean="0"/>
          </a:p>
          <a:p>
            <a:pPr algn="ctr"/>
            <a:r>
              <a:rPr lang="en-US" sz="2400" dirty="0" err="1" smtClean="0"/>
              <a:t>অ্যানিলিনের</a:t>
            </a:r>
            <a:r>
              <a:rPr lang="en-US" sz="2400" dirty="0" smtClean="0"/>
              <a:t> </a:t>
            </a:r>
            <a:r>
              <a:rPr lang="en-US" sz="2400" dirty="0" err="1" smtClean="0"/>
              <a:t>ক্ষেত্রে</a:t>
            </a:r>
            <a:r>
              <a:rPr lang="en-US" sz="2400" dirty="0" smtClean="0"/>
              <a:t> </a:t>
            </a:r>
            <a:r>
              <a:rPr lang="en-US" sz="2400" dirty="0" err="1" smtClean="0"/>
              <a:t>অ্যামিনো</a:t>
            </a:r>
            <a:r>
              <a:rPr lang="en-US" sz="2400" dirty="0" smtClean="0"/>
              <a:t> </a:t>
            </a:r>
            <a:r>
              <a:rPr lang="en-US" sz="2400" dirty="0" err="1" smtClean="0"/>
              <a:t>মূলকের</a:t>
            </a:r>
            <a:r>
              <a:rPr lang="en-US" sz="2400" dirty="0" smtClean="0"/>
              <a:t> </a:t>
            </a:r>
            <a:r>
              <a:rPr lang="en-US" sz="2400" dirty="0" err="1" smtClean="0"/>
              <a:t>সাথে</a:t>
            </a:r>
            <a:r>
              <a:rPr lang="en-US" sz="2400" dirty="0" smtClean="0"/>
              <a:t> </a:t>
            </a:r>
            <a:r>
              <a:rPr lang="en-US" sz="2400" dirty="0" err="1" smtClean="0"/>
              <a:t>ফিনাইল</a:t>
            </a:r>
            <a:r>
              <a:rPr lang="en-US" sz="2400" dirty="0" smtClean="0"/>
              <a:t> </a:t>
            </a:r>
            <a:r>
              <a:rPr lang="en-US" sz="2400" dirty="0" err="1" smtClean="0"/>
              <a:t>মূলক</a:t>
            </a:r>
            <a:r>
              <a:rPr lang="en-US" sz="2400" dirty="0" smtClean="0"/>
              <a:t>( –C</a:t>
            </a:r>
            <a:r>
              <a:rPr lang="en-US" sz="2400" baseline="-25000" dirty="0" smtClean="0"/>
              <a:t>6</a:t>
            </a:r>
            <a:r>
              <a:rPr lang="en-US" sz="2400" dirty="0" smtClean="0"/>
              <a:t>H</a:t>
            </a:r>
            <a:r>
              <a:rPr lang="en-US" sz="2400" baseline="-25000" dirty="0" smtClean="0"/>
              <a:t>5</a:t>
            </a:r>
            <a:r>
              <a:rPr lang="en-US" sz="2400" dirty="0" smtClean="0"/>
              <a:t> </a:t>
            </a:r>
            <a:r>
              <a:rPr lang="en-US" sz="2400" dirty="0" err="1" smtClean="0"/>
              <a:t>মূলক</a:t>
            </a:r>
            <a:r>
              <a:rPr lang="en-US" sz="2400" dirty="0" smtClean="0"/>
              <a:t>) </a:t>
            </a:r>
            <a:r>
              <a:rPr lang="en-US" sz="2400" dirty="0" err="1" smtClean="0"/>
              <a:t>যুক্ত</a:t>
            </a:r>
            <a:r>
              <a:rPr lang="en-US" sz="2400" dirty="0" smtClean="0"/>
              <a:t> </a:t>
            </a:r>
            <a:r>
              <a:rPr lang="en-US" sz="2400" dirty="0" err="1" smtClean="0"/>
              <a:t>থাকায়</a:t>
            </a:r>
            <a:r>
              <a:rPr lang="en-US" sz="2400" dirty="0" smtClean="0"/>
              <a:t>  </a:t>
            </a:r>
            <a:r>
              <a:rPr lang="en-US" sz="2400" dirty="0" err="1" smtClean="0"/>
              <a:t>অ্যানিলিনের</a:t>
            </a:r>
            <a:r>
              <a:rPr lang="en-US" sz="2400" dirty="0" smtClean="0"/>
              <a:t> </a:t>
            </a:r>
            <a:r>
              <a:rPr lang="en-US" sz="2400" dirty="0" err="1" smtClean="0"/>
              <a:t>অ্যামিনো</a:t>
            </a:r>
            <a:r>
              <a:rPr lang="en-US" sz="2400" dirty="0" smtClean="0"/>
              <a:t> </a:t>
            </a:r>
            <a:r>
              <a:rPr lang="en-US" sz="2400" dirty="0" err="1" smtClean="0"/>
              <a:t>মূলকের</a:t>
            </a:r>
            <a:r>
              <a:rPr lang="en-US" sz="2400" dirty="0" smtClean="0"/>
              <a:t> </a:t>
            </a:r>
            <a:r>
              <a:rPr lang="en-US" sz="2400" dirty="0" err="1" smtClean="0"/>
              <a:t>নাইট্রোজেন</a:t>
            </a:r>
            <a:r>
              <a:rPr lang="en-US" sz="2400" dirty="0" smtClean="0"/>
              <a:t> </a:t>
            </a:r>
            <a:r>
              <a:rPr lang="en-US" sz="2400" dirty="0" err="1" smtClean="0"/>
              <a:t>পরমানুর</a:t>
            </a:r>
            <a:r>
              <a:rPr lang="en-US" sz="2400" dirty="0" smtClean="0"/>
              <a:t> </a:t>
            </a:r>
            <a:r>
              <a:rPr lang="en-US" sz="2400" dirty="0" err="1" smtClean="0"/>
              <a:t>মুক্তজোড়</a:t>
            </a:r>
            <a:r>
              <a:rPr lang="en-US" sz="2400" dirty="0" smtClean="0"/>
              <a:t>  </a:t>
            </a:r>
            <a:r>
              <a:rPr lang="en-US" sz="2400" dirty="0" err="1" smtClean="0"/>
              <a:t>ইলেক্ট্রন</a:t>
            </a:r>
            <a:r>
              <a:rPr lang="en-US" sz="2400" dirty="0" smtClean="0"/>
              <a:t> </a:t>
            </a:r>
            <a:r>
              <a:rPr lang="en-US" sz="2400" dirty="0" err="1" smtClean="0"/>
              <a:t>বেনজিন</a:t>
            </a:r>
            <a:r>
              <a:rPr lang="en-US" sz="2400" dirty="0" smtClean="0"/>
              <a:t> </a:t>
            </a:r>
            <a:r>
              <a:rPr lang="en-US" sz="2400" dirty="0" err="1" smtClean="0"/>
              <a:t>বলয়ে</a:t>
            </a:r>
            <a:r>
              <a:rPr lang="en-US" sz="2400" dirty="0" smtClean="0"/>
              <a:t> </a:t>
            </a:r>
            <a:r>
              <a:rPr lang="en-US" sz="2400" dirty="0" err="1" smtClean="0"/>
              <a:t>অনুরননে</a:t>
            </a:r>
            <a:r>
              <a:rPr lang="en-US" sz="2400" dirty="0" smtClean="0"/>
              <a:t> </a:t>
            </a:r>
            <a:r>
              <a:rPr lang="en-US" sz="2400" dirty="0" err="1" smtClean="0"/>
              <a:t>অংশগ্রহন</a:t>
            </a:r>
            <a:r>
              <a:rPr lang="en-US" sz="2400" dirty="0" smtClean="0"/>
              <a:t> </a:t>
            </a:r>
            <a:r>
              <a:rPr lang="en-US" sz="2400" dirty="0" err="1" smtClean="0"/>
              <a:t>করে</a:t>
            </a:r>
            <a:r>
              <a:rPr lang="en-US" sz="2400" dirty="0" smtClean="0"/>
              <a:t>। </a:t>
            </a:r>
            <a:r>
              <a:rPr lang="en-US" sz="2400" dirty="0" err="1" smtClean="0"/>
              <a:t>ফলে</a:t>
            </a:r>
            <a:r>
              <a:rPr lang="en-US" sz="2400" dirty="0"/>
              <a:t> </a:t>
            </a:r>
            <a:r>
              <a:rPr lang="en-US" sz="2400" dirty="0" err="1" smtClean="0"/>
              <a:t>অ্যানিলিনের</a:t>
            </a:r>
            <a:r>
              <a:rPr lang="en-US" sz="2400" dirty="0"/>
              <a:t> </a:t>
            </a:r>
            <a:r>
              <a:rPr lang="en-US" sz="2400" dirty="0" err="1"/>
              <a:t>অ্যামিনো</a:t>
            </a:r>
            <a:r>
              <a:rPr lang="en-US" sz="2400" dirty="0"/>
              <a:t> </a:t>
            </a:r>
            <a:r>
              <a:rPr lang="en-US" sz="2400" dirty="0" err="1" smtClean="0"/>
              <a:t>মূলকের</a:t>
            </a:r>
            <a:r>
              <a:rPr lang="en-US" sz="2400" dirty="0"/>
              <a:t> </a:t>
            </a:r>
            <a:r>
              <a:rPr lang="en-US" sz="2400" dirty="0" err="1"/>
              <a:t>নাইট্রোজেন</a:t>
            </a:r>
            <a:r>
              <a:rPr lang="en-US" sz="2400" dirty="0"/>
              <a:t> </a:t>
            </a:r>
            <a:r>
              <a:rPr lang="en-US" sz="2400" dirty="0" err="1" smtClean="0"/>
              <a:t>পরমানুর</a:t>
            </a:r>
            <a:r>
              <a:rPr lang="en-US" sz="2400" dirty="0"/>
              <a:t> </a:t>
            </a:r>
            <a:r>
              <a:rPr lang="en-US" sz="2400" dirty="0" err="1" smtClean="0"/>
              <a:t>ইলেক্ট্রন</a:t>
            </a:r>
            <a:r>
              <a:rPr lang="en-US" sz="2400" dirty="0" smtClean="0"/>
              <a:t> </a:t>
            </a:r>
            <a:r>
              <a:rPr lang="en-US" sz="2400" dirty="0" err="1" smtClean="0"/>
              <a:t>ঘনত্ব</a:t>
            </a:r>
            <a:r>
              <a:rPr lang="en-US" sz="2400" dirty="0" smtClean="0"/>
              <a:t> </a:t>
            </a:r>
            <a:r>
              <a:rPr lang="en-US" sz="2400" dirty="0" err="1" smtClean="0"/>
              <a:t>হ্রাস</a:t>
            </a:r>
            <a:r>
              <a:rPr lang="en-US" sz="2400" dirty="0" smtClean="0"/>
              <a:t> </a:t>
            </a:r>
            <a:r>
              <a:rPr lang="en-US" sz="2400" dirty="0" err="1" smtClean="0"/>
              <a:t>পায়</a:t>
            </a:r>
            <a:r>
              <a:rPr lang="en-US" sz="2400" dirty="0" smtClean="0"/>
              <a:t>।</a:t>
            </a:r>
          </a:p>
          <a:p>
            <a:pPr algn="ctr"/>
            <a:r>
              <a:rPr lang="en-US" sz="2400" dirty="0" smtClean="0"/>
              <a:t> </a:t>
            </a:r>
          </a:p>
          <a:p>
            <a:pPr algn="ctr"/>
            <a:r>
              <a:rPr lang="en-US" sz="2400" dirty="0" smtClean="0"/>
              <a:t> </a:t>
            </a:r>
            <a:r>
              <a:rPr lang="en-US" sz="2400" dirty="0" err="1" smtClean="0"/>
              <a:t>আবার</a:t>
            </a:r>
            <a:r>
              <a:rPr lang="en-US" sz="2400" dirty="0" smtClean="0"/>
              <a:t>, </a:t>
            </a:r>
            <a:r>
              <a:rPr lang="en-US" sz="2400" dirty="0" err="1" smtClean="0"/>
              <a:t>মিথাইল</a:t>
            </a:r>
            <a:r>
              <a:rPr lang="en-US" sz="2400" dirty="0" smtClean="0"/>
              <a:t> </a:t>
            </a:r>
            <a:r>
              <a:rPr lang="en-US" sz="2400" dirty="0" err="1"/>
              <a:t>অ্যামিনের</a:t>
            </a:r>
            <a:r>
              <a:rPr lang="en-US" sz="2400" dirty="0"/>
              <a:t> </a:t>
            </a:r>
            <a:r>
              <a:rPr lang="en-US" sz="2400" dirty="0" err="1"/>
              <a:t>ক্ষেত্রে</a:t>
            </a:r>
            <a:r>
              <a:rPr lang="en-US" sz="2400" dirty="0"/>
              <a:t> </a:t>
            </a:r>
            <a:r>
              <a:rPr lang="en-US" sz="2400" dirty="0" err="1"/>
              <a:t>অ্যামিনো</a:t>
            </a:r>
            <a:r>
              <a:rPr lang="en-US" sz="2400" dirty="0"/>
              <a:t> </a:t>
            </a:r>
            <a:r>
              <a:rPr lang="en-US" sz="2400" dirty="0" err="1"/>
              <a:t>মূলকের</a:t>
            </a:r>
            <a:r>
              <a:rPr lang="en-US" sz="2400" dirty="0"/>
              <a:t> </a:t>
            </a:r>
            <a:r>
              <a:rPr lang="en-US" sz="2400" dirty="0" err="1"/>
              <a:t>সাথে</a:t>
            </a:r>
            <a:r>
              <a:rPr lang="en-US" sz="2400" dirty="0"/>
              <a:t> </a:t>
            </a:r>
            <a:r>
              <a:rPr lang="en-US" sz="2400" dirty="0" err="1"/>
              <a:t>ইলেক্ট্রন</a:t>
            </a:r>
            <a:r>
              <a:rPr lang="en-US" sz="2400" dirty="0"/>
              <a:t> </a:t>
            </a:r>
            <a:r>
              <a:rPr lang="en-US" sz="2400" dirty="0" err="1"/>
              <a:t>দানকারি</a:t>
            </a:r>
            <a:r>
              <a:rPr lang="en-US" sz="2400" dirty="0"/>
              <a:t> </a:t>
            </a:r>
            <a:r>
              <a:rPr lang="en-US" sz="2400" dirty="0" err="1"/>
              <a:t>মূলক</a:t>
            </a:r>
            <a:r>
              <a:rPr lang="en-US" sz="2400" dirty="0"/>
              <a:t>  –CH</a:t>
            </a:r>
            <a:r>
              <a:rPr lang="en-US" sz="2400" baseline="-25000" dirty="0"/>
              <a:t>3</a:t>
            </a:r>
            <a:r>
              <a:rPr lang="en-US" sz="2400" dirty="0"/>
              <a:t> </a:t>
            </a:r>
            <a:r>
              <a:rPr lang="en-US" sz="2400" dirty="0" err="1" smtClean="0"/>
              <a:t>মূলক</a:t>
            </a:r>
            <a:r>
              <a:rPr lang="en-US" sz="2400" dirty="0" smtClean="0"/>
              <a:t>  </a:t>
            </a:r>
            <a:r>
              <a:rPr lang="en-US" sz="2400" dirty="0" err="1" smtClean="0"/>
              <a:t>যুক্ত</a:t>
            </a:r>
            <a:r>
              <a:rPr lang="en-US" sz="2400" dirty="0" smtClean="0"/>
              <a:t> </a:t>
            </a:r>
            <a:r>
              <a:rPr lang="en-US" sz="2400" dirty="0" err="1"/>
              <a:t>থাকায়</a:t>
            </a:r>
            <a:r>
              <a:rPr lang="en-US" sz="2400" dirty="0"/>
              <a:t>  </a:t>
            </a:r>
            <a:r>
              <a:rPr lang="en-US" sz="2400" dirty="0" err="1" smtClean="0"/>
              <a:t>মিথাইল</a:t>
            </a:r>
            <a:r>
              <a:rPr lang="en-US" sz="2400" dirty="0" smtClean="0"/>
              <a:t> </a:t>
            </a:r>
            <a:r>
              <a:rPr lang="en-US" sz="2400" dirty="0" err="1"/>
              <a:t>অ্যামিনের</a:t>
            </a:r>
            <a:r>
              <a:rPr lang="en-US" sz="2400" dirty="0"/>
              <a:t>  </a:t>
            </a:r>
            <a:r>
              <a:rPr lang="en-US" sz="2400" dirty="0" err="1"/>
              <a:t>নাইট্রোজেন</a:t>
            </a:r>
            <a:r>
              <a:rPr lang="en-US" sz="2400" dirty="0"/>
              <a:t> </a:t>
            </a:r>
            <a:r>
              <a:rPr lang="en-US" sz="2400" dirty="0" err="1"/>
              <a:t>পরমানুতে</a:t>
            </a:r>
            <a:r>
              <a:rPr lang="en-US" sz="2400" dirty="0"/>
              <a:t> </a:t>
            </a:r>
            <a:r>
              <a:rPr lang="en-US" sz="2400" dirty="0" err="1"/>
              <a:t>ইলেক্ট্রন</a:t>
            </a:r>
            <a:r>
              <a:rPr lang="en-US" sz="2400" dirty="0"/>
              <a:t> </a:t>
            </a:r>
            <a:r>
              <a:rPr lang="en-US" sz="2400" dirty="0" err="1"/>
              <a:t>ঘনত্ব</a:t>
            </a:r>
            <a:r>
              <a:rPr lang="en-US" sz="2400" dirty="0"/>
              <a:t> </a:t>
            </a:r>
            <a:r>
              <a:rPr lang="en-US" sz="2400" dirty="0" err="1" smtClean="0"/>
              <a:t>অ্যানিলিন</a:t>
            </a:r>
            <a:r>
              <a:rPr lang="en-US" sz="2400" dirty="0" smtClean="0"/>
              <a:t> </a:t>
            </a:r>
            <a:r>
              <a:rPr lang="en-US" sz="2400" dirty="0" err="1" smtClean="0"/>
              <a:t>অপেক্ষা</a:t>
            </a:r>
            <a:r>
              <a:rPr lang="en-US" sz="2400" dirty="0" smtClean="0"/>
              <a:t> </a:t>
            </a:r>
            <a:r>
              <a:rPr lang="en-US" sz="2400" dirty="0" err="1" smtClean="0"/>
              <a:t>বেশি</a:t>
            </a:r>
            <a:r>
              <a:rPr lang="en-US" sz="2400" dirty="0" smtClean="0"/>
              <a:t> </a:t>
            </a:r>
            <a:r>
              <a:rPr lang="en-US" sz="2400" dirty="0" err="1" smtClean="0"/>
              <a:t>থাকে</a:t>
            </a:r>
            <a:r>
              <a:rPr lang="en-US" sz="2400" dirty="0" smtClean="0"/>
              <a:t>। </a:t>
            </a:r>
            <a:r>
              <a:rPr lang="en-US" sz="2400" dirty="0" err="1" smtClean="0"/>
              <a:t>ফলে</a:t>
            </a:r>
            <a:r>
              <a:rPr lang="en-US" sz="2400" dirty="0" smtClean="0"/>
              <a:t> </a:t>
            </a:r>
            <a:r>
              <a:rPr lang="en-US" sz="2400" dirty="0" err="1" smtClean="0"/>
              <a:t>অ্যানিলিন</a:t>
            </a:r>
            <a:r>
              <a:rPr lang="en-US" sz="2400" dirty="0" smtClean="0"/>
              <a:t> </a:t>
            </a:r>
            <a:r>
              <a:rPr lang="en-US" sz="2400" dirty="0" err="1" smtClean="0"/>
              <a:t>অপেক্ষা</a:t>
            </a:r>
            <a:r>
              <a:rPr lang="en-US" sz="2400" dirty="0" smtClean="0"/>
              <a:t>  </a:t>
            </a:r>
            <a:r>
              <a:rPr lang="en-US" sz="2400" dirty="0" err="1" smtClean="0"/>
              <a:t>মিথাইল</a:t>
            </a:r>
            <a:r>
              <a:rPr lang="en-US" sz="2400" dirty="0" smtClean="0"/>
              <a:t> </a:t>
            </a:r>
            <a:r>
              <a:rPr lang="en-US" sz="2400" dirty="0" err="1" smtClean="0"/>
              <a:t>অ্যামিন</a:t>
            </a:r>
            <a:r>
              <a:rPr lang="en-US" sz="2400" dirty="0" smtClean="0"/>
              <a:t> </a:t>
            </a:r>
            <a:r>
              <a:rPr lang="en-US" sz="2400" dirty="0" err="1" smtClean="0"/>
              <a:t>এর</a:t>
            </a:r>
            <a:r>
              <a:rPr lang="en-US" sz="2400" dirty="0" smtClean="0"/>
              <a:t> </a:t>
            </a:r>
            <a:r>
              <a:rPr lang="en-US" sz="2400" dirty="0" err="1" smtClean="0"/>
              <a:t>প্রোটন</a:t>
            </a:r>
            <a:r>
              <a:rPr lang="en-US" sz="2400" dirty="0"/>
              <a:t> </a:t>
            </a:r>
            <a:r>
              <a:rPr lang="en-US" sz="2400" dirty="0" err="1" smtClean="0"/>
              <a:t>গ্রহন</a:t>
            </a:r>
            <a:r>
              <a:rPr lang="en-US" sz="2400" dirty="0" smtClean="0"/>
              <a:t> </a:t>
            </a:r>
            <a:r>
              <a:rPr lang="en-US" sz="2400" dirty="0" err="1" smtClean="0"/>
              <a:t>ক্ষমতা</a:t>
            </a:r>
            <a:r>
              <a:rPr lang="en-US" sz="2400" dirty="0" smtClean="0"/>
              <a:t> </a:t>
            </a:r>
            <a:r>
              <a:rPr lang="en-US" sz="2400" dirty="0" err="1" smtClean="0"/>
              <a:t>বেশি</a:t>
            </a:r>
            <a:r>
              <a:rPr lang="en-US" sz="2400" dirty="0" smtClean="0"/>
              <a:t> </a:t>
            </a:r>
            <a:r>
              <a:rPr lang="en-US" sz="2400" dirty="0" err="1" smtClean="0"/>
              <a:t>হয়</a:t>
            </a:r>
            <a:r>
              <a:rPr lang="en-US" sz="2400" dirty="0" smtClean="0"/>
              <a:t> । </a:t>
            </a:r>
            <a:r>
              <a:rPr lang="en-US" sz="2400" dirty="0" err="1" smtClean="0"/>
              <a:t>এইজন্য</a:t>
            </a:r>
            <a:r>
              <a:rPr lang="en-US" sz="2400" dirty="0" smtClean="0"/>
              <a:t> </a:t>
            </a:r>
            <a:r>
              <a:rPr lang="en-US" sz="2400" dirty="0" err="1" smtClean="0"/>
              <a:t>অ্যানিলিন</a:t>
            </a:r>
            <a:r>
              <a:rPr lang="en-US" sz="2400" dirty="0" smtClean="0"/>
              <a:t> </a:t>
            </a:r>
            <a:r>
              <a:rPr lang="en-US" sz="2400" dirty="0" err="1" smtClean="0"/>
              <a:t>অপেক্ষা</a:t>
            </a:r>
            <a:r>
              <a:rPr lang="en-US" sz="2400" dirty="0" smtClean="0"/>
              <a:t>  </a:t>
            </a:r>
            <a:r>
              <a:rPr lang="en-US" sz="2400" dirty="0" err="1" smtClean="0"/>
              <a:t>মিথাইল</a:t>
            </a:r>
            <a:r>
              <a:rPr lang="en-US" sz="2400" dirty="0" smtClean="0"/>
              <a:t>  </a:t>
            </a:r>
            <a:r>
              <a:rPr lang="en-US" sz="2400" dirty="0" err="1" smtClean="0"/>
              <a:t>অ্যামিন</a:t>
            </a:r>
            <a:r>
              <a:rPr lang="en-US" sz="2400" dirty="0" smtClean="0"/>
              <a:t> </a:t>
            </a:r>
            <a:r>
              <a:rPr lang="en-US" sz="2400" dirty="0" err="1" smtClean="0"/>
              <a:t>অধিক</a:t>
            </a:r>
            <a:r>
              <a:rPr lang="en-US" sz="2400" dirty="0" smtClean="0"/>
              <a:t>  </a:t>
            </a:r>
            <a:r>
              <a:rPr lang="en-US" sz="2400" dirty="0" err="1" smtClean="0"/>
              <a:t>ক্ষারধর্মী</a:t>
            </a:r>
            <a:r>
              <a:rPr lang="en-US" sz="2400" dirty="0" smtClean="0"/>
              <a:t>।   </a:t>
            </a:r>
            <a:endParaRPr lang="en-US" sz="2400" dirty="0"/>
          </a:p>
          <a:p>
            <a:pPr algn="ctr"/>
            <a:endParaRPr lang="en-US" sz="2800" dirty="0"/>
          </a:p>
          <a:p>
            <a:pPr algn="ctr"/>
            <a:endParaRPr lang="en-US" sz="2800" dirty="0" smtClean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30793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01291" y="1129541"/>
            <a:ext cx="5389418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কাজ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34026" y="2928049"/>
            <a:ext cx="7552186" cy="175432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742950" indent="-742950">
              <a:buAutoNum type="arabicParenBoth"/>
            </a:pP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অ্যারোমেটিক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অ্যামিনের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সংজ্ঞা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দাও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742950" indent="-742950">
              <a:buFontTx/>
              <a:buAutoNum type="arabicParenBoth"/>
            </a:pP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অ্যামিন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ক্ষারধর্মীর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কারন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?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5267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05200" y="1146805"/>
            <a:ext cx="5181600" cy="76944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4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জোড়ায়</a:t>
            </a:r>
            <a:r>
              <a:rPr lang="en-US" sz="44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4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1274" y="2202874"/>
            <a:ext cx="900545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742950" indent="-742950">
              <a:buAutoNum type="arabicParenBoth"/>
            </a:pP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অ্যামিনসমুহের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ক্ষারধর্মীতার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তুলনা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24233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65371" y="2057612"/>
            <a:ext cx="6123709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বাড়ীর</a:t>
            </a:r>
            <a:r>
              <a:rPr lang="en-US" sz="4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4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4477" y="3561347"/>
            <a:ext cx="9225602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742950" indent="-742950">
              <a:buAutoNum type="arabicParenBoth"/>
            </a:pP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3</a:t>
            </a:r>
            <a:r>
              <a:rPr lang="en-US" sz="2800" baseline="30000" dirty="0" smtClean="0">
                <a:latin typeface="NikoshBAN" pitchFamily="2" charset="0"/>
                <a:cs typeface="NikoshBAN" pitchFamily="2" charset="0"/>
              </a:rPr>
              <a:t>0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অ্যামিন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অপেক্ষা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2</a:t>
            </a:r>
            <a:r>
              <a:rPr lang="en-US" sz="2800" baseline="30000" dirty="0" smtClean="0">
                <a:latin typeface="NikoshBAN" pitchFamily="2" charset="0"/>
                <a:cs typeface="NikoshBAN" pitchFamily="2" charset="0"/>
              </a:rPr>
              <a:t>0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অ্যামিন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অধিক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ক্ষারধর্মী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কেন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? 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11748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19" y="152399"/>
            <a:ext cx="11939258" cy="653934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4865522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4544619" y="228601"/>
            <a:ext cx="3001901" cy="86177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76197" tIns="38098" rIns="76197" bIns="38098">
            <a:spAutoFit/>
          </a:bodyPr>
          <a:lstStyle/>
          <a:p>
            <a:r>
              <a:rPr lang="bn-BD" sz="51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</a:t>
            </a:r>
            <a:r>
              <a:rPr lang="bn-IN" sz="51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চিতি</a:t>
            </a:r>
            <a:endParaRPr lang="en-US" sz="51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4528" y="3577125"/>
            <a:ext cx="578572" cy="265486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1436" y="533400"/>
            <a:ext cx="2868782" cy="2811209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508001" y="3475807"/>
            <a:ext cx="5384799" cy="285750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76197" tIns="38098" rIns="76197" bIns="38098" rtlCol="0" anchor="ctr"/>
          <a:lstStyle/>
          <a:p>
            <a:pPr>
              <a:buNone/>
            </a:pP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মোঃ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ু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সলাম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মোল্লা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                                   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প্রভাষক,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বিভাগীয়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প্রধান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রসায়ন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BD" sz="2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বদিউল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আল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ডি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্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ি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কলেজ        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       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ু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া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নগ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র,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কু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ি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্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া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bn-BD" sz="2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মোবাইলঃ 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০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৭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৩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৭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endParaRPr lang="bn-BD" sz="2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ই-মেইলঃ</a:t>
            </a:r>
            <a:r>
              <a:rPr lang="bn-BD" sz="27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nazrulcvc@gmail.com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546520" y="3344609"/>
            <a:ext cx="4266269" cy="2988699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76197" tIns="38098" rIns="76197" bIns="38098" rtlCol="0" anchor="ctr"/>
          <a:lstStyle/>
          <a:p>
            <a:pPr>
              <a:spcBef>
                <a:spcPct val="50000"/>
              </a:spcBef>
            </a:pPr>
            <a:r>
              <a:rPr lang="bn-BD" sz="2000" b="1" dirty="0">
                <a:latin typeface="NikoshBAN" pitchFamily="2" charset="0"/>
                <a:cs typeface="NikoshBAN" pitchFamily="2" charset="0"/>
              </a:rPr>
              <a:t>বিষয়ঃ </a:t>
            </a:r>
            <a:r>
              <a:rPr lang="bn-IN" sz="2000" b="1" u="sng" dirty="0">
                <a:latin typeface="NikoshBAN" pitchFamily="2" charset="0"/>
                <a:cs typeface="NikoshBAN" pitchFamily="2" charset="0"/>
              </a:rPr>
              <a:t>রসায়ন</a:t>
            </a:r>
            <a:r>
              <a:rPr lang="en-US" sz="2000" b="1" u="sng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u="sng" dirty="0" smtClean="0">
                <a:latin typeface="NikoshBAN" pitchFamily="2" charset="0"/>
                <a:cs typeface="NikoshBAN" pitchFamily="2" charset="0"/>
              </a:rPr>
              <a:t>২য়  </a:t>
            </a:r>
            <a:r>
              <a:rPr lang="en-US" sz="2000" b="1" u="sng" dirty="0" err="1">
                <a:latin typeface="NikoshBAN" pitchFamily="2" charset="0"/>
                <a:cs typeface="NikoshBAN" pitchFamily="2" charset="0"/>
              </a:rPr>
              <a:t>পত্র</a:t>
            </a:r>
            <a:r>
              <a:rPr lang="en-US" sz="2000" b="1" u="sng" dirty="0">
                <a:latin typeface="NikoshBAN" pitchFamily="2" charset="0"/>
                <a:cs typeface="NikoshBAN" pitchFamily="2" charset="0"/>
              </a:rPr>
              <a:t>                   </a:t>
            </a: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শ্রেণি-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দ্বাদশ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bn-IN" sz="2000" b="1" dirty="0">
              <a:latin typeface="NikoshBAN" pitchFamily="2" charset="0"/>
              <a:cs typeface="NikoshBAN" pitchFamily="2" charset="0"/>
            </a:endParaRPr>
          </a:p>
          <a:p>
            <a:pPr>
              <a:spcBef>
                <a:spcPct val="50000"/>
              </a:spcBef>
            </a:pPr>
            <a:r>
              <a:rPr lang="bn-IN" sz="2000" b="1" dirty="0" smtClean="0">
                <a:latin typeface="NikoshBAN" pitchFamily="2" charset="0"/>
                <a:cs typeface="NikoshBAN" pitchFamily="2" charset="0"/>
              </a:rPr>
              <a:t>অধ্যায়ঃ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জৈব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রসায়ন</a:t>
            </a:r>
            <a:endParaRPr lang="bn-IN" sz="2000" b="1" dirty="0">
              <a:latin typeface="NikoshBAN" pitchFamily="2" charset="0"/>
              <a:cs typeface="NikoshBAN" pitchFamily="2" charset="0"/>
            </a:endParaRPr>
          </a:p>
          <a:p>
            <a:pPr>
              <a:spcBef>
                <a:spcPct val="50000"/>
              </a:spcBef>
            </a:pP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সময়-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৪</a:t>
            </a:r>
            <a:r>
              <a:rPr lang="bn-IN" sz="2000" b="1" dirty="0" smtClean="0">
                <a:latin typeface="NikoshBAN" pitchFamily="2" charset="0"/>
                <a:cs typeface="NikoshBAN" pitchFamily="2" charset="0"/>
              </a:rPr>
              <a:t>০</a:t>
            </a:r>
            <a:r>
              <a:rPr lang="bn-BD" sz="2000" b="1" dirty="0">
                <a:latin typeface="NikoshBAN" pitchFamily="2" charset="0"/>
                <a:cs typeface="NikoshBAN" pitchFamily="2" charset="0"/>
              </a:rPr>
              <a:t>মি</a:t>
            </a:r>
            <a:r>
              <a:rPr lang="bn-IN" sz="2000" b="1" dirty="0" smtClean="0">
                <a:latin typeface="NikoshBAN" pitchFamily="2" charset="0"/>
                <a:cs typeface="NikoshBAN" pitchFamily="2" charset="0"/>
              </a:rPr>
              <a:t>নিট</a:t>
            </a:r>
            <a:endParaRPr lang="en-US" sz="2300" b="1" dirty="0">
              <a:latin typeface="NikoshBAN" pitchFamily="2" charset="0"/>
              <a:cs typeface="NikoshBAN" pitchFamily="2" charset="0"/>
            </a:endParaRPr>
          </a:p>
          <a:p>
            <a:pPr>
              <a:spcBef>
                <a:spcPct val="50000"/>
              </a:spcBef>
            </a:pP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তারিখঃ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১০ 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/০ ৮/২০২৬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খ্রি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.       </a:t>
            </a:r>
            <a:endParaRPr lang="bn-IN" sz="20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2089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95663" y="440613"/>
            <a:ext cx="9143999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লক্ষ্য</a:t>
            </a:r>
            <a:r>
              <a:rPr lang="en-US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</a:t>
            </a:r>
            <a:endParaRPr lang="en-US" sz="36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1709" y="1534765"/>
            <a:ext cx="8987953" cy="514214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" name="Rectangle 1"/>
          <p:cNvSpPr/>
          <p:nvPr/>
        </p:nvSpPr>
        <p:spPr>
          <a:xfrm rot="10800000" flipH="1" flipV="1">
            <a:off x="2036619" y="5098473"/>
            <a:ext cx="2396836" cy="69271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 smtClean="0"/>
              <a:t>অ্যামিনের</a:t>
            </a:r>
            <a:r>
              <a:rPr lang="en-US" b="1" dirty="0" smtClean="0"/>
              <a:t>  </a:t>
            </a:r>
            <a:r>
              <a:rPr lang="en-US" b="1" dirty="0" err="1" smtClean="0"/>
              <a:t>ক্ষারধর্মীতা</a:t>
            </a:r>
            <a:r>
              <a:rPr lang="en-US" b="1" dirty="0" smtClean="0"/>
              <a:t> 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0836497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66109" y="390298"/>
            <a:ext cx="7200404" cy="132343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80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8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পাঠ</a:t>
            </a:r>
            <a:endParaRPr lang="en-US" sz="8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54582" y="2999838"/>
            <a:ext cx="4807527" cy="175432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অ্যামিন</a:t>
            </a:r>
            <a:r>
              <a:rPr lang="en-US" sz="5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5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ক্ষারধর্মীতা</a:t>
            </a:r>
            <a:r>
              <a:rPr lang="en-US" sz="5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54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Oval Callout 4"/>
          <p:cNvSpPr/>
          <p:nvPr/>
        </p:nvSpPr>
        <p:spPr>
          <a:xfrm>
            <a:off x="2743200" y="2656114"/>
            <a:ext cx="6923313" cy="2612571"/>
          </a:xfrm>
          <a:prstGeom prst="wedgeEllipseCallout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5356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14943" y="862446"/>
            <a:ext cx="4932217" cy="92333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54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5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2119745"/>
            <a:ext cx="12192000" cy="292387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শেষে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শিখার্থীরা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……</a:t>
            </a:r>
          </a:p>
          <a:p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০১)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অ্যালিফেটিক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অ্যামিন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সংজ্ঞা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০২)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অ্যারোমেটিক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অ্যামিন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সংজ্ঞা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০৩)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অ্যামিনের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শ্রেণীবিভাগ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০৪)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অ্যামিনের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ক্ষারধর্মীতা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বর্ণনা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51999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3871792" y="384425"/>
            <a:ext cx="4470865" cy="1112786"/>
          </a:xfrm>
          <a:custGeom>
            <a:avLst/>
            <a:gdLst>
              <a:gd name="connsiteX0" fmla="*/ 0 w 4470865"/>
              <a:gd name="connsiteY0" fmla="*/ 111279 h 1112786"/>
              <a:gd name="connsiteX1" fmla="*/ 111279 w 4470865"/>
              <a:gd name="connsiteY1" fmla="*/ 0 h 1112786"/>
              <a:gd name="connsiteX2" fmla="*/ 4359586 w 4470865"/>
              <a:gd name="connsiteY2" fmla="*/ 0 h 1112786"/>
              <a:gd name="connsiteX3" fmla="*/ 4470865 w 4470865"/>
              <a:gd name="connsiteY3" fmla="*/ 111279 h 1112786"/>
              <a:gd name="connsiteX4" fmla="*/ 4470865 w 4470865"/>
              <a:gd name="connsiteY4" fmla="*/ 1001507 h 1112786"/>
              <a:gd name="connsiteX5" fmla="*/ 4359586 w 4470865"/>
              <a:gd name="connsiteY5" fmla="*/ 1112786 h 1112786"/>
              <a:gd name="connsiteX6" fmla="*/ 111279 w 4470865"/>
              <a:gd name="connsiteY6" fmla="*/ 1112786 h 1112786"/>
              <a:gd name="connsiteX7" fmla="*/ 0 w 4470865"/>
              <a:gd name="connsiteY7" fmla="*/ 1001507 h 1112786"/>
              <a:gd name="connsiteX8" fmla="*/ 0 w 4470865"/>
              <a:gd name="connsiteY8" fmla="*/ 111279 h 1112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70865" h="1112786">
                <a:moveTo>
                  <a:pt x="0" y="111279"/>
                </a:moveTo>
                <a:cubicBezTo>
                  <a:pt x="0" y="49821"/>
                  <a:pt x="49821" y="0"/>
                  <a:pt x="111279" y="0"/>
                </a:cubicBezTo>
                <a:lnTo>
                  <a:pt x="4359586" y="0"/>
                </a:lnTo>
                <a:cubicBezTo>
                  <a:pt x="4421044" y="0"/>
                  <a:pt x="4470865" y="49821"/>
                  <a:pt x="4470865" y="111279"/>
                </a:cubicBezTo>
                <a:lnTo>
                  <a:pt x="4470865" y="1001507"/>
                </a:lnTo>
                <a:cubicBezTo>
                  <a:pt x="4470865" y="1062965"/>
                  <a:pt x="4421044" y="1112786"/>
                  <a:pt x="4359586" y="1112786"/>
                </a:cubicBezTo>
                <a:lnTo>
                  <a:pt x="111279" y="1112786"/>
                </a:lnTo>
                <a:cubicBezTo>
                  <a:pt x="49821" y="1112786"/>
                  <a:pt x="0" y="1062965"/>
                  <a:pt x="0" y="1001507"/>
                </a:cubicBezTo>
                <a:lnTo>
                  <a:pt x="0" y="111279"/>
                </a:lnTo>
                <a:close/>
              </a:path>
            </a:pathLst>
          </a:cu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spcFirstLastPara="0" vert="horz" wrap="square" lIns="154512" tIns="154512" rIns="154512" bIns="154512" numCol="1" spcCol="1270" anchor="ctr" anchorCtr="0">
            <a:noAutofit/>
          </a:bodyPr>
          <a:lstStyle/>
          <a:p>
            <a:pPr lvl="0"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অ্যামিন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b="1" kern="1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198158" y="2448491"/>
            <a:ext cx="2254097" cy="1042930"/>
          </a:xfrm>
          <a:custGeom>
            <a:avLst/>
            <a:gdLst>
              <a:gd name="connsiteX0" fmla="*/ 0 w 3890210"/>
              <a:gd name="connsiteY0" fmla="*/ 104293 h 1042930"/>
              <a:gd name="connsiteX1" fmla="*/ 104293 w 3890210"/>
              <a:gd name="connsiteY1" fmla="*/ 0 h 1042930"/>
              <a:gd name="connsiteX2" fmla="*/ 3785917 w 3890210"/>
              <a:gd name="connsiteY2" fmla="*/ 0 h 1042930"/>
              <a:gd name="connsiteX3" fmla="*/ 3890210 w 3890210"/>
              <a:gd name="connsiteY3" fmla="*/ 104293 h 1042930"/>
              <a:gd name="connsiteX4" fmla="*/ 3890210 w 3890210"/>
              <a:gd name="connsiteY4" fmla="*/ 938637 h 1042930"/>
              <a:gd name="connsiteX5" fmla="*/ 3785917 w 3890210"/>
              <a:gd name="connsiteY5" fmla="*/ 1042930 h 1042930"/>
              <a:gd name="connsiteX6" fmla="*/ 104293 w 3890210"/>
              <a:gd name="connsiteY6" fmla="*/ 1042930 h 1042930"/>
              <a:gd name="connsiteX7" fmla="*/ 0 w 3890210"/>
              <a:gd name="connsiteY7" fmla="*/ 938637 h 1042930"/>
              <a:gd name="connsiteX8" fmla="*/ 0 w 3890210"/>
              <a:gd name="connsiteY8" fmla="*/ 104293 h 10429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90210" h="1042930">
                <a:moveTo>
                  <a:pt x="0" y="104293"/>
                </a:moveTo>
                <a:cubicBezTo>
                  <a:pt x="0" y="46694"/>
                  <a:pt x="46694" y="0"/>
                  <a:pt x="104293" y="0"/>
                </a:cubicBezTo>
                <a:lnTo>
                  <a:pt x="3785917" y="0"/>
                </a:lnTo>
                <a:cubicBezTo>
                  <a:pt x="3843516" y="0"/>
                  <a:pt x="3890210" y="46694"/>
                  <a:pt x="3890210" y="104293"/>
                </a:cubicBezTo>
                <a:lnTo>
                  <a:pt x="3890210" y="938637"/>
                </a:lnTo>
                <a:cubicBezTo>
                  <a:pt x="3890210" y="996236"/>
                  <a:pt x="3843516" y="1042930"/>
                  <a:pt x="3785917" y="1042930"/>
                </a:cubicBezTo>
                <a:lnTo>
                  <a:pt x="104293" y="1042930"/>
                </a:lnTo>
                <a:cubicBezTo>
                  <a:pt x="46694" y="1042930"/>
                  <a:pt x="0" y="996236"/>
                  <a:pt x="0" y="938637"/>
                </a:cubicBezTo>
                <a:lnTo>
                  <a:pt x="0" y="104293"/>
                </a:lnTo>
                <a:close/>
              </a:path>
            </a:pathLst>
          </a:cu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spcFirstLastPara="0" vert="horz" wrap="square" lIns="152466" tIns="152466" rIns="152466" bIns="152466" numCol="1" spcCol="1270" anchor="ctr" anchorCtr="0">
            <a:noAutofit/>
          </a:bodyPr>
          <a:lstStyle/>
          <a:p>
            <a:pPr lvl="0"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00" b="1" kern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অ্যালিফেটিক</a:t>
            </a:r>
            <a:r>
              <a:rPr lang="en-US" sz="2400" b="1" kern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kern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অ্যামিন</a:t>
            </a:r>
            <a:r>
              <a:rPr lang="en-US" sz="2400" b="1" kern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400" b="1" kern="1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8342657" y="2554436"/>
            <a:ext cx="2712454" cy="936985"/>
          </a:xfrm>
          <a:custGeom>
            <a:avLst/>
            <a:gdLst>
              <a:gd name="connsiteX0" fmla="*/ 0 w 3975429"/>
              <a:gd name="connsiteY0" fmla="*/ 93699 h 936985"/>
              <a:gd name="connsiteX1" fmla="*/ 93699 w 3975429"/>
              <a:gd name="connsiteY1" fmla="*/ 0 h 936985"/>
              <a:gd name="connsiteX2" fmla="*/ 3881731 w 3975429"/>
              <a:gd name="connsiteY2" fmla="*/ 0 h 936985"/>
              <a:gd name="connsiteX3" fmla="*/ 3975430 w 3975429"/>
              <a:gd name="connsiteY3" fmla="*/ 93699 h 936985"/>
              <a:gd name="connsiteX4" fmla="*/ 3975429 w 3975429"/>
              <a:gd name="connsiteY4" fmla="*/ 843287 h 936985"/>
              <a:gd name="connsiteX5" fmla="*/ 3881730 w 3975429"/>
              <a:gd name="connsiteY5" fmla="*/ 936986 h 936985"/>
              <a:gd name="connsiteX6" fmla="*/ 93699 w 3975429"/>
              <a:gd name="connsiteY6" fmla="*/ 936985 h 936985"/>
              <a:gd name="connsiteX7" fmla="*/ 0 w 3975429"/>
              <a:gd name="connsiteY7" fmla="*/ 843286 h 936985"/>
              <a:gd name="connsiteX8" fmla="*/ 0 w 3975429"/>
              <a:gd name="connsiteY8" fmla="*/ 93699 h 936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75429" h="936985">
                <a:moveTo>
                  <a:pt x="0" y="93699"/>
                </a:moveTo>
                <a:cubicBezTo>
                  <a:pt x="0" y="41950"/>
                  <a:pt x="41950" y="0"/>
                  <a:pt x="93699" y="0"/>
                </a:cubicBezTo>
                <a:lnTo>
                  <a:pt x="3881731" y="0"/>
                </a:lnTo>
                <a:cubicBezTo>
                  <a:pt x="3933480" y="0"/>
                  <a:pt x="3975430" y="41950"/>
                  <a:pt x="3975430" y="93699"/>
                </a:cubicBezTo>
                <a:cubicBezTo>
                  <a:pt x="3975430" y="343562"/>
                  <a:pt x="3975429" y="593424"/>
                  <a:pt x="3975429" y="843287"/>
                </a:cubicBezTo>
                <a:cubicBezTo>
                  <a:pt x="3975429" y="895036"/>
                  <a:pt x="3933479" y="936986"/>
                  <a:pt x="3881730" y="936986"/>
                </a:cubicBezTo>
                <a:lnTo>
                  <a:pt x="93699" y="936985"/>
                </a:lnTo>
                <a:cubicBezTo>
                  <a:pt x="41950" y="936985"/>
                  <a:pt x="0" y="895035"/>
                  <a:pt x="0" y="843286"/>
                </a:cubicBezTo>
                <a:lnTo>
                  <a:pt x="0" y="93699"/>
                </a:lnTo>
                <a:close/>
              </a:path>
            </a:pathLst>
          </a:cu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spcFirstLastPara="0" vert="horz" wrap="square" lIns="149363" tIns="149363" rIns="149363" bIns="149363" numCol="1" spcCol="1270" anchor="ctr" anchorCtr="0">
            <a:noAutofit/>
          </a:bodyPr>
          <a:lstStyle/>
          <a:p>
            <a:pPr lvl="0"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00" b="1" kern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অ্যারোমেটিক</a:t>
            </a:r>
            <a:r>
              <a:rPr lang="en-US" sz="2800" b="1" kern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kern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অ্যামিন</a:t>
            </a:r>
            <a:r>
              <a:rPr lang="en-US" sz="2800" kern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kern="1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 flipH="1">
            <a:off x="1233055" y="1858990"/>
            <a:ext cx="816032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1233055" y="1858989"/>
            <a:ext cx="0" cy="58950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5805055" y="1497211"/>
            <a:ext cx="0" cy="36177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9393382" y="1858990"/>
            <a:ext cx="0" cy="69544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4017818" y="2448492"/>
            <a:ext cx="2514601" cy="104293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tx1"/>
                </a:solidFill>
              </a:rPr>
              <a:t>বিষমচাক্রিক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অ্যামন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endParaRPr lang="en-US" sz="2400" b="1" dirty="0">
              <a:solidFill>
                <a:schemeClr val="tx1"/>
              </a:solidFill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>
            <a:off x="5112327" y="1858990"/>
            <a:ext cx="0" cy="58950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6035073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12" grpId="0" animBg="1"/>
      <p:bldP spid="3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9828" y="1534948"/>
            <a:ext cx="12039600" cy="206210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অ্যামোনিয়া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অনুর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H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পরমানু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অ্যালকাইল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মূলক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দ্বারা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প্রতিস্থাপিত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হয়ে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যৌগ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উৎপন্ন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অ্যালিফেটিক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অ্যামিন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যেমনঃ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R-NH</a:t>
            </a:r>
            <a:r>
              <a:rPr lang="en-US" sz="3200" baseline="-25000" dirty="0" smtClean="0">
                <a:latin typeface="NikoshBAN" pitchFamily="2" charset="0"/>
                <a:cs typeface="NikoshBAN" pitchFamily="2" charset="0"/>
              </a:rPr>
              <a:t>2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, R</a:t>
            </a:r>
            <a:r>
              <a:rPr lang="en-US" sz="3200" baseline="-25000" dirty="0" smtClean="0">
                <a:latin typeface="NikoshBAN" pitchFamily="2" charset="0"/>
                <a:cs typeface="NikoshBAN" pitchFamily="2" charset="0"/>
              </a:rPr>
              <a:t>2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NH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ইত্যাদি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 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9829" y="0"/>
            <a:ext cx="12039600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অ্যালিফেটিক</a:t>
            </a:r>
            <a:r>
              <a:rPr lang="en-US" sz="40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অ্যামিন</a:t>
            </a:r>
            <a:r>
              <a:rPr lang="en-US" sz="40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0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? </a:t>
            </a:r>
          </a:p>
        </p:txBody>
      </p:sp>
    </p:spTree>
    <p:extLst>
      <p:ext uri="{BB962C8B-B14F-4D97-AF65-F5344CB8AC3E}">
        <p14:creationId xmlns:p14="http://schemas.microsoft.com/office/powerpoint/2010/main" val="42146747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9828" y="1534948"/>
            <a:ext cx="12039600" cy="206210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অ্যামোনিয়া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অনুর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H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পরমানু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অ্যারাইল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মূলক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দ্বারা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প্রতিস্থাপিত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হয়ে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যৌগ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উৎপন্ন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অ্যারোমেটিক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অ্যামিন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যেমনঃ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C</a:t>
            </a:r>
            <a:r>
              <a:rPr lang="en-US" sz="3200" baseline="-25000" dirty="0" smtClean="0">
                <a:latin typeface="NikoshBAN" pitchFamily="2" charset="0"/>
                <a:cs typeface="NikoshBAN" pitchFamily="2" charset="0"/>
              </a:rPr>
              <a:t>6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H</a:t>
            </a:r>
            <a:r>
              <a:rPr lang="en-US" sz="3200" baseline="-25000" dirty="0" smtClean="0">
                <a:latin typeface="NikoshBAN" pitchFamily="2" charset="0"/>
                <a:cs typeface="NikoshBAN" pitchFamily="2" charset="0"/>
              </a:rPr>
              <a:t>5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-NH</a:t>
            </a:r>
            <a:r>
              <a:rPr lang="en-US" sz="3200" baseline="-25000" dirty="0" smtClean="0">
                <a:latin typeface="NikoshBAN" pitchFamily="2" charset="0"/>
                <a:cs typeface="NikoshBAN" pitchFamily="2" charset="0"/>
              </a:rPr>
              <a:t>2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, C</a:t>
            </a:r>
            <a:r>
              <a:rPr lang="en-US" sz="3200" baseline="-25000" dirty="0" smtClean="0">
                <a:latin typeface="NikoshBAN" pitchFamily="2" charset="0"/>
                <a:cs typeface="NikoshBAN" pitchFamily="2" charset="0"/>
              </a:rPr>
              <a:t>6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H</a:t>
            </a:r>
            <a:r>
              <a:rPr lang="en-US" sz="3200" baseline="-25000" dirty="0" smtClean="0">
                <a:latin typeface="NikoshBAN" pitchFamily="2" charset="0"/>
                <a:cs typeface="NikoshBAN" pitchFamily="2" charset="0"/>
              </a:rPr>
              <a:t>5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-NH-CH</a:t>
            </a:r>
            <a:r>
              <a:rPr lang="en-US" sz="3200" baseline="-25000" dirty="0" smtClean="0">
                <a:latin typeface="NikoshBAN" pitchFamily="2" charset="0"/>
                <a:cs typeface="NikoshBAN" pitchFamily="2" charset="0"/>
              </a:rPr>
              <a:t>3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ইত্যাদি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 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9829" y="0"/>
            <a:ext cx="12039600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অ্যারোমেটিক</a:t>
            </a:r>
            <a:r>
              <a:rPr lang="en-US" sz="40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অ্যামিন</a:t>
            </a:r>
            <a:r>
              <a:rPr lang="en-US" sz="40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0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? </a:t>
            </a:r>
          </a:p>
        </p:txBody>
      </p:sp>
    </p:spTree>
    <p:extLst>
      <p:ext uri="{BB962C8B-B14F-4D97-AF65-F5344CB8AC3E}">
        <p14:creationId xmlns:p14="http://schemas.microsoft.com/office/powerpoint/2010/main" val="3483365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9828" y="1534948"/>
            <a:ext cx="12039600" cy="206210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জৈব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যৌগের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মূল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চাক্রিক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কাঠামো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গঠনে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N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পরমানু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থাকলে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বিষমচাক্রিক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অ্যামিন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যেমনঃ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পাইরোল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পিরিডিন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ইত্যাদি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 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9829" y="0"/>
            <a:ext cx="12039600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বিষমচাক্রিক</a:t>
            </a:r>
            <a:r>
              <a:rPr lang="en-US" sz="40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অ্যামিন</a:t>
            </a:r>
            <a:r>
              <a:rPr lang="en-US" sz="40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0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? </a:t>
            </a:r>
          </a:p>
        </p:txBody>
      </p:sp>
    </p:spTree>
    <p:extLst>
      <p:ext uri="{BB962C8B-B14F-4D97-AF65-F5344CB8AC3E}">
        <p14:creationId xmlns:p14="http://schemas.microsoft.com/office/powerpoint/2010/main" val="3483365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699</TotalTime>
  <Words>494</Words>
  <Application>Microsoft Office PowerPoint</Application>
  <PresentationFormat>Custom</PresentationFormat>
  <Paragraphs>64</Paragraphs>
  <Slides>16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HP</cp:lastModifiedBy>
  <cp:revision>135</cp:revision>
  <dcterms:created xsi:type="dcterms:W3CDTF">2020-09-27T14:36:29Z</dcterms:created>
  <dcterms:modified xsi:type="dcterms:W3CDTF">2026-08-10T01:43:15Z</dcterms:modified>
</cp:coreProperties>
</file>