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70" r:id="rId12"/>
    <p:sldId id="276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03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63BA2-5396-4106-BFBC-8EC5207C24D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1420D-C37C-4ED6-9486-896DB5B2EE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35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066800" y="914400"/>
            <a:ext cx="7162800" cy="4876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029200" cy="1200329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7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1600200" y="0"/>
            <a:ext cx="1233488" cy="12954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ight Arrow 4"/>
          <p:cNvSpPr/>
          <p:nvPr/>
        </p:nvSpPr>
        <p:spPr>
          <a:xfrm>
            <a:off x="0" y="914400"/>
            <a:ext cx="8077200" cy="2819400"/>
          </a:xfrm>
          <a:prstGeom prst="rightArrow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905000"/>
            <a:ext cx="6629400" cy="923330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দল-১*রাজু</a:t>
            </a:r>
            <a:endParaRPr lang="en-US" sz="5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0" y="2819400"/>
            <a:ext cx="8077200" cy="2743200"/>
          </a:xfrm>
          <a:prstGeom prst="rightArrow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3733800"/>
            <a:ext cx="5638800" cy="92333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দল-২*তপু</a:t>
            </a:r>
            <a:endParaRPr lang="en-US" sz="5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0" y="4648200"/>
            <a:ext cx="8382000" cy="2438400"/>
          </a:xfrm>
          <a:prstGeom prst="rightArrow">
            <a:avLst>
              <a:gd name="adj1" fmla="val 50000"/>
              <a:gd name="adj2" fmla="val 54678"/>
            </a:avLst>
          </a:prstGeom>
          <a:solidFill>
            <a:srgbClr val="7030A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52400" y="5410200"/>
            <a:ext cx="5638800" cy="923330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5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দল-৩*মিলি</a:t>
            </a:r>
            <a:endParaRPr lang="en-US" sz="5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228600"/>
            <a:ext cx="9144000" cy="66294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228600" y="1600199"/>
          <a:ext cx="9601200" cy="5538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4400"/>
                <a:gridCol w="826770"/>
                <a:gridCol w="240030"/>
              </a:tblGrid>
              <a:tr h="121920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14502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24255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890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04319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" name="Horizontal Scroll 3"/>
          <p:cNvSpPr/>
          <p:nvPr/>
        </p:nvSpPr>
        <p:spPr>
          <a:xfrm>
            <a:off x="-228600" y="0"/>
            <a:ext cx="9601200" cy="1905000"/>
          </a:xfrm>
          <a:prstGeom prst="horizontalScroll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দলগত আলোচনার মাধ্যমে ‘কাজ-খ’এর নিচের বাক্যগুলো পড়ে একমত হলে তার পাশে টিক </a:t>
            </a:r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3600" smtClean="0">
                <a:solidFill>
                  <a:srgbClr val="FFC000"/>
                </a:solidFill>
                <a:latin typeface="Segoe UI Symbol"/>
                <a:ea typeface="Segoe UI Symbol"/>
                <a:cs typeface="NikoshBAN" pitchFamily="2" charset="0"/>
              </a:rPr>
              <a:t>√</a:t>
            </a:r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চিহ্ন,না হলে ক্রস(×)চিহ্ন দাও।</a:t>
            </a:r>
            <a:r>
              <a:rPr lang="en-US" sz="3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676400"/>
            <a:ext cx="762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১. সবার মতকে গুরুত্ব দেওয়া উচিত</a:t>
            </a:r>
            <a:endParaRPr lang="en-US" sz="4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964359"/>
            <a:ext cx="762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২. যার মত পছন্দ হয় তারটাই শোনা উচিত</a:t>
            </a:r>
            <a:endParaRPr lang="en-US" sz="4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886201"/>
            <a:ext cx="853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৩.অন্যের মতামতকে সম্মান করা একটি মানবীয় গুণ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235714"/>
            <a:ext cx="807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৪.সকলের মতামত নিয়ে সিদ্ধান্ত নেওয়া ভালো</a:t>
            </a:r>
            <a:endParaRPr lang="en-US" sz="4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019800"/>
            <a:ext cx="868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৫.নিজের মতকেই সবসময় প্রাধান্য দেওয়া উচিত</a:t>
            </a:r>
            <a:endParaRPr lang="en-US" sz="4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05800" y="18288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/>
          </a:p>
        </p:txBody>
      </p:sp>
      <p:sp>
        <p:nvSpPr>
          <p:cNvPr id="12" name="TextBox 11"/>
          <p:cNvSpPr txBox="1"/>
          <p:nvPr/>
        </p:nvSpPr>
        <p:spPr>
          <a:xfrm>
            <a:off x="8305800" y="2743200"/>
            <a:ext cx="99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×</a:t>
            </a:r>
            <a:endParaRPr lang="en-US" sz="6600"/>
          </a:p>
        </p:txBody>
      </p:sp>
      <p:sp>
        <p:nvSpPr>
          <p:cNvPr id="13" name="TextBox 12"/>
          <p:cNvSpPr txBox="1"/>
          <p:nvPr/>
        </p:nvSpPr>
        <p:spPr>
          <a:xfrm>
            <a:off x="8458200" y="410587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58200" y="532507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/>
          </a:p>
        </p:txBody>
      </p:sp>
      <p:sp>
        <p:nvSpPr>
          <p:cNvPr id="15" name="TextBox 14"/>
          <p:cNvSpPr txBox="1"/>
          <p:nvPr/>
        </p:nvSpPr>
        <p:spPr>
          <a:xfrm>
            <a:off x="8382000" y="6019800"/>
            <a:ext cx="106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×</a:t>
            </a:r>
            <a:endParaRPr lang="en-US" sz="6600"/>
          </a:p>
        </p:txBody>
      </p:sp>
      <p:sp>
        <p:nvSpPr>
          <p:cNvPr id="16" name="TextBox 15"/>
          <p:cNvSpPr txBox="1"/>
          <p:nvPr/>
        </p:nvSpPr>
        <p:spPr>
          <a:xfrm>
            <a:off x="8305800" y="18288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FFC000"/>
                </a:solidFill>
                <a:latin typeface="Segoe UI Symbol"/>
                <a:ea typeface="Segoe UI Symbol"/>
              </a:rPr>
              <a:t>√</a:t>
            </a:r>
            <a:endParaRPr lang="en-US" sz="5400">
              <a:solidFill>
                <a:srgbClr val="FFC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58200" y="402967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  <a:latin typeface="Segoe UI Symbol"/>
                <a:ea typeface="Segoe UI Symbol"/>
              </a:rPr>
              <a:t>√</a:t>
            </a:r>
            <a:endParaRPr lang="en-US" sz="540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58200" y="52578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FFC000"/>
                </a:solidFill>
                <a:latin typeface="Segoe UI Symbol"/>
                <a:ea typeface="Segoe UI Symbol"/>
              </a:rPr>
              <a:t>√</a:t>
            </a:r>
            <a:endParaRPr lang="en-US" sz="540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Horizontal Scroll 2"/>
          <p:cNvSpPr/>
          <p:nvPr/>
        </p:nvSpPr>
        <p:spPr>
          <a:xfrm>
            <a:off x="-152400" y="-609600"/>
            <a:ext cx="9296400" cy="77724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পরমতসহিষ্ণুতা ব্যক্তির মত প্রকাশের সুযোগ দেয়।এটি আমাদের অন্যের মতামতকে শুনতে ও সম্মান করতে শেখায়।এটি মানুষকে সহনশীল ও গণতান্ত্রিক করে তোলে।এই গুণের জন্য আমরা সমাজে একসাথে থাকতে পারি। পরমতসহিষ্ণুতার জন্য পরিবার,সমাজ ও রাষ্ট্রে শান্তি বজায় থাকে।</a:t>
            </a:r>
            <a:endParaRPr lang="en-US" sz="4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133600" y="0"/>
            <a:ext cx="42672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FF00"/>
                </a:solidFill>
              </a:rPr>
              <a:t>মূল্যায়ন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1600200"/>
            <a:ext cx="6172200" cy="101566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প্রশ্নগুলোর</a:t>
            </a:r>
            <a:r>
              <a:rPr lang="en-US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60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3048000"/>
            <a:ext cx="8382000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*পরমতসহিষ্ণুতা বলতে কী বোঝায়?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4572000"/>
            <a:ext cx="8305800" cy="1754326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*অন্যের </a:t>
            </a:r>
            <a:r>
              <a:rPr lang="en-US" sz="5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মতামতকে সম্মান করা কেন প্রয়োজন?</a:t>
            </a:r>
            <a:endParaRPr lang="en-US" sz="5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533400" y="0"/>
            <a:ext cx="8153400" cy="1323439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নিরাময়মূলক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কার্যক্রম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249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838200" y="1371600"/>
            <a:ext cx="7848600" cy="27432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4114800"/>
            <a:ext cx="9144000" cy="2800767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পরমতসহিষ্ণুতার ধারণা সঠিকভাবে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আয়ত্ত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পারেনি,তাদের ছবি প্রদর্শন,পুনরায়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অনুশীলনের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সহায়তা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457200" y="0"/>
            <a:ext cx="81534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সারসংক্ষেপ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0" y="1371600"/>
            <a:ext cx="9144000" cy="1524000"/>
          </a:xfrm>
          <a:prstGeom prst="verticalScroll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কী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শিখলাম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304800" y="2667000"/>
            <a:ext cx="8686800" cy="4648200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পরমতসহিষ্ণুতা,অন্যের মতামতকে সম্মান করার গুরুত্ব সম্পর্কে জেনেছি।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057400" y="0"/>
            <a:ext cx="49530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447800"/>
            <a:ext cx="5638800" cy="2590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Horizontal Scroll 4"/>
          <p:cNvSpPr/>
          <p:nvPr/>
        </p:nvSpPr>
        <p:spPr>
          <a:xfrm>
            <a:off x="381000" y="3962400"/>
            <a:ext cx="8763000" cy="2895600"/>
          </a:xfrm>
          <a:prstGeom prst="horizontalScroll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অন্যের মতামতকে সম্মান করা কেন প্রয়োজন?-৫ টি বাক্যে লিখে আগামী ক্লাসে নিয়ে আসবে</a:t>
            </a:r>
            <a:r>
              <a:rPr lang="en-US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353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762000" y="1380743"/>
            <a:ext cx="7772400" cy="4220649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 descr="10000443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088136"/>
            <a:ext cx="8153400" cy="46817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ounded Rectangle 2"/>
          <p:cNvSpPr/>
          <p:nvPr/>
        </p:nvSpPr>
        <p:spPr>
          <a:xfrm>
            <a:off x="1752600" y="0"/>
            <a:ext cx="5410200" cy="1600200"/>
          </a:xfrm>
          <a:prstGeom prst="roundRect">
            <a:avLst/>
          </a:prstGeom>
          <a:solidFill>
            <a:srgbClr val="FFC000"/>
          </a:solidFill>
          <a:ln w="76200">
            <a:solidFill>
              <a:srgbClr val="00206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8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667000"/>
            <a:ext cx="3657600" cy="258532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শ্রেণি-৫ম</a:t>
            </a:r>
          </a:p>
          <a:p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বিষয়-বাংলাদেশ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বিশ্বপরিচয়</a:t>
            </a:r>
            <a:endParaRPr lang="en-US" sz="5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7200" y="2590800"/>
            <a:ext cx="4876800" cy="34778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অধ্যায়-১০(নৈতিক ও সামাজিক আচরণ)</a:t>
            </a:r>
            <a:endParaRPr lang="en-US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পাঠ-৬৫(পরমতসহিষ্ণুতা)</a:t>
            </a:r>
            <a:endParaRPr lang="en-US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পাঠ্যপুস্তকের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নম্বর-১১০ ও ১১১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download (1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600200"/>
            <a:ext cx="304800" cy="52578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1054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C00000"/>
                </a:solidFill>
                <a:latin typeface="NikoshBAN"/>
              </a:rPr>
              <a:t>শিখনফল</a:t>
            </a:r>
            <a:endParaRPr lang="en-US" sz="8000" dirty="0">
              <a:solidFill>
                <a:srgbClr val="C00000"/>
              </a:solidFill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371600"/>
            <a:ext cx="69342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 </a:t>
            </a:r>
            <a:endParaRPr lang="en-US" sz="6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0" y="1905000"/>
            <a:ext cx="9144000" cy="57912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.১.১ পরমতসহিষ্ণুতার ধারণা বর্ণনা করতে পারবে।</a:t>
            </a:r>
          </a:p>
          <a:p>
            <a:pPr algn="ctr"/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৬.১.৩ বিভিন্ন কর্মকাণ্ডে নিজের মতামত প্রকাশের পাশাপাশি অন্যের মতামতকে সম্মান করতে পারবে।</a:t>
            </a:r>
          </a:p>
          <a:p>
            <a:pPr algn="ctr"/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Horizontal Scroll 2"/>
          <p:cNvSpPr/>
          <p:nvPr/>
        </p:nvSpPr>
        <p:spPr>
          <a:xfrm>
            <a:off x="0" y="2819400"/>
            <a:ext cx="9144000" cy="4572000"/>
          </a:xfrm>
          <a:prstGeom prst="horizontalScroll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3505200"/>
            <a:ext cx="5638800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343400"/>
            <a:ext cx="8915400" cy="13234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-কেউ যখন কোনো বিষয়ে কথা বলে তখন তুমি চুপ করে শোনো নাকি কথা বলো?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5638800"/>
            <a:ext cx="90678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-কারো কথা বা মতের সাথে না মিললেও আমাদের কী করা উচিত?</a:t>
            </a:r>
            <a:endParaRPr lang="en-US" sz="4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10000443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0"/>
            <a:ext cx="7543800" cy="3276600"/>
          </a:xfrm>
          <a:prstGeom prst="rect">
            <a:avLst/>
          </a:prstGeom>
          <a:ln w="2286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Horizontal Scroll 2"/>
          <p:cNvSpPr/>
          <p:nvPr/>
        </p:nvSpPr>
        <p:spPr>
          <a:xfrm>
            <a:off x="0" y="1447800"/>
            <a:ext cx="9144000" cy="62484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অন্যের মতামতকে সম্মান করা উচিত।আর অন্যের মতামতকে সম্মান করাই হলো পরমতসহিষ্ণুতা।পরমতসহিষ্ণুতা একটি মানবীয় গুণ।সকলের মতামতের গুরুত্ব রয়েছে।সেজন্য সকলের মতামত ধৈর্যসহকারে শোনা উচিত।তাই আজ আমরা জানব ‘পরমতসহিষ্ণুতা’ সম্পর্কে।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3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0"/>
            <a:ext cx="7543800" cy="20574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05000" y="0"/>
            <a:ext cx="4953000" cy="144655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0" y="4648200"/>
            <a:ext cx="8686800" cy="2209800"/>
          </a:xfrm>
          <a:prstGeom prst="ellipse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“পরমতসহিষ্ণুতা”</a:t>
            </a:r>
            <a:endParaRPr lang="en-US" sz="80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43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00200"/>
            <a:ext cx="7010400" cy="2971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0292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524000" y="0"/>
            <a:ext cx="1143000" cy="1295401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ounded Rectangle 6"/>
          <p:cNvSpPr/>
          <p:nvPr/>
        </p:nvSpPr>
        <p:spPr>
          <a:xfrm>
            <a:off x="0" y="1219200"/>
            <a:ext cx="9144000" cy="2057400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পাঠ্যপুস্তকের পৃষ্ঠা-১১০এর রাজু,তপুর গল্পটি জোড়ায় পড়ো।</a:t>
            </a:r>
            <a:endParaRPr lang="en-US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1000044357.jp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609600" y="3048000"/>
            <a:ext cx="8077200" cy="3810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36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-22860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Horizontal Scroll 2"/>
          <p:cNvSpPr/>
          <p:nvPr/>
        </p:nvSpPr>
        <p:spPr>
          <a:xfrm>
            <a:off x="0" y="-533400"/>
            <a:ext cx="9144000" cy="2209800"/>
          </a:xfrm>
          <a:prstGeom prst="horizontalScroll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পড়া শেষে নিচের ‘কাজ-ক’এর প্রশ্নগুলো নিয়ে আলোচনা করে উত্তর লেখো।</a:t>
            </a:r>
            <a:r>
              <a:rPr lang="en-US" sz="3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-228600" y="990601"/>
          <a:ext cx="9677400" cy="6035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0"/>
                <a:gridCol w="4558665"/>
                <a:gridCol w="241935"/>
              </a:tblGrid>
              <a:tr h="11147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04969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56932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11869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1147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066800"/>
            <a:ext cx="533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চার বন্ধুর মধ্যে কী বিষয়ে মতের অমিল ছিল?</a:t>
            </a:r>
            <a:endParaRPr lang="en-US" sz="36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057400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তারা একে অপরের মতামত মেনে নিচ্ছিল না কেন?</a:t>
            </a:r>
            <a:endParaRPr lang="en-US" sz="36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তপু ও মিলি কী বলেছিল?</a:t>
            </a:r>
            <a:endParaRPr lang="en-US" sz="36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7244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সকলে তপু ও মিলির কথা মেনে নিয়েছিল কি না?</a:t>
            </a:r>
            <a:endParaRPr lang="en-US" sz="36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791201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অন্যের মতামত সম্মান করাকে কী বলে?</a:t>
            </a:r>
            <a:endParaRPr lang="en-US" sz="36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914400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কার পোশাক সুন্দর এ</a:t>
            </a:r>
          </a:p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বিষয়ে।</a:t>
            </a:r>
            <a:endParaRPr lang="en-US" sz="36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6800" y="2057400"/>
            <a:ext cx="48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প্রত্যেকেই নিজের পোশাককে সবচেয়ে সুন্দর দাবি করছিল।</a:t>
            </a:r>
          </a:p>
          <a:p>
            <a:endParaRPr lang="en-US" sz="360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8200" y="3200400"/>
            <a:ext cx="541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তপু বলেছিল,আমাদের সবার পছন্দ</a:t>
            </a:r>
          </a:p>
          <a:p>
            <a:r>
              <a:rPr lang="en-US" sz="32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আলাদা।মিলি বলেছিল,আমাদের</a:t>
            </a:r>
          </a:p>
          <a:p>
            <a:r>
              <a:rPr lang="en-US" sz="32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সবার পোশাকই সুন্দর।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81600" y="49530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হ্যাঁ,সবাই মেনে নিয়েছিল।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81600" y="5867401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পরমতসহিষ্ণুতা।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414</Words>
  <Application>Microsoft Office PowerPoint</Application>
  <PresentationFormat>On-screen Show (4:3)</PresentationFormat>
  <Paragraphs>62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MAKSUDA</dc:creator>
  <cp:lastModifiedBy>MAKSUDA</cp:lastModifiedBy>
  <cp:revision>219</cp:revision>
  <dcterms:created xsi:type="dcterms:W3CDTF">2026-08-01T09:03:25Z</dcterms:created>
  <dcterms:modified xsi:type="dcterms:W3CDTF">2026-08-09T15:44:09Z</dcterms:modified>
</cp:coreProperties>
</file>