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12"/>
  </p:notesMasterIdLst>
  <p:sldIdLst>
    <p:sldId id="262" r:id="rId2"/>
    <p:sldId id="263" r:id="rId3"/>
    <p:sldId id="265" r:id="rId4"/>
    <p:sldId id="261" r:id="rId5"/>
    <p:sldId id="257" r:id="rId6"/>
    <p:sldId id="258" r:id="rId7"/>
    <p:sldId id="259" r:id="rId8"/>
    <p:sldId id="260" r:id="rId9"/>
    <p:sldId id="266" r:id="rId10"/>
    <p:sldId id="264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434" autoAdjust="0"/>
  </p:normalViewPr>
  <p:slideViewPr>
    <p:cSldViewPr snapToGrid="0" snapToObjects="1">
      <p:cViewPr varScale="1">
        <p:scale>
          <a:sx n="73" d="100"/>
          <a:sy n="73" d="100"/>
        </p:scale>
        <p:origin x="9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9987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370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986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040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502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8/9/2026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75167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3000">
        <p15:prstTrans prst="fracture"/>
      </p:transition>
    </mc:Choice>
    <mc:Fallback>
      <p:transition spd="slow" advClick="0" advTm="3000">
        <p:fade/>
      </p:transition>
    </mc:Fallback>
  </mc:AlternateContent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8/9/2026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1357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3000">
        <p15:prstTrans prst="fracture"/>
      </p:transition>
    </mc:Choice>
    <mc:Fallback>
      <p:transition spd="slow" advClick="0" advTm="3000">
        <p:fade/>
      </p:transition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8/9/2026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52911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3000">
        <p15:prstTrans prst="fracture"/>
      </p:transition>
    </mc:Choice>
    <mc:Fallback>
      <p:transition spd="slow" advClick="0" advTm="3000">
        <p:fade/>
      </p:transition>
    </mc:Fallback>
  </mc:AlternateContent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8/9/2026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4504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3000">
        <p15:prstTrans prst="fracture"/>
      </p:transition>
    </mc:Choice>
    <mc:Fallback>
      <p:transition spd="slow" advClick="0" advTm="3000">
        <p:fade/>
      </p:transition>
    </mc:Fallback>
  </mc:AlternateContent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8/9/2026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0771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3000">
        <p15:prstTrans prst="fracture"/>
      </p:transition>
    </mc:Choice>
    <mc:Fallback>
      <p:transition spd="slow" advClick="0" advTm="3000">
        <p:fade/>
      </p:transition>
    </mc:Fallback>
  </mc:AlternateContent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8/9/2026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9880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3000">
        <p15:prstTrans prst="fracture"/>
      </p:transition>
    </mc:Choice>
    <mc:Fallback>
      <p:transition spd="slow" advClick="0" advTm="3000">
        <p:fade/>
      </p:transition>
    </mc:Fallback>
  </mc:AlternateContent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8/9/2026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6002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3000">
        <p15:prstTrans prst="fracture"/>
      </p:transition>
    </mc:Choice>
    <mc:Fallback>
      <p:transition spd="slow" advClick="0" advTm="3000">
        <p:fade/>
      </p:transition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8/9/2026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1200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3000">
        <p15:prstTrans prst="fracture"/>
      </p:transition>
    </mc:Choice>
    <mc:Fallback>
      <p:transition spd="slow" advClick="0" advTm="3000">
        <p:fade/>
      </p:transition>
    </mc:Fallback>
  </mc:AlternateContent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8/9/2026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2460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3000">
        <p15:prstTrans prst="fracture"/>
      </p:transition>
    </mc:Choice>
    <mc:Fallback>
      <p:transition spd="slow" advClick="0" advTm="3000">
        <p:fade/>
      </p:transition>
    </mc:Fallback>
  </mc:AlternateContent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8/9/2026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4831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3000">
        <p15:prstTrans prst="fracture"/>
      </p:transition>
    </mc:Choice>
    <mc:Fallback>
      <p:transition spd="slow" advClick="0" advTm="3000">
        <p:fade/>
      </p:transition>
    </mc:Fallback>
  </mc:AlternateContent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8/9/2026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816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3000">
        <p15:prstTrans prst="fracture"/>
      </p:transition>
    </mc:Choice>
    <mc:Fallback>
      <p:transition spd="slow" advClick="0" advTm="3000">
        <p:fade/>
      </p:transition>
    </mc:Fallback>
  </mc:AlternateContent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55772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3000">
        <p15:prstTrans prst="fractur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8/9/2026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0" y="6492240"/>
            <a:ext cx="7458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0" kern="1200" smtClean="0">
                <a:solidFill>
                  <a:srgbClr val="7030A0"/>
                </a:solidFill>
                <a:effectLst/>
                <a:latin typeface="+mn-lt"/>
                <a:ea typeface="+mn-ea"/>
                <a:cs typeface="+mn-cs"/>
              </a:rPr>
              <a:t>মোঃ আলাউদ্দিন , সহকারী শিক্ষক, শিয়ালীডাঙ্গা বহুমুখী মাধ্যমিক বিদ্যালয়,বটিয়াঘাটা,খুলনা।</a:t>
            </a:r>
            <a:endParaRPr lang="en-US" sz="1800" b="1" kern="1200" smtClean="0">
              <a:solidFill>
                <a:srgbClr val="7030A0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>
              <a:solidFill>
                <a:srgbClr val="7030A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429" y="2308452"/>
            <a:ext cx="2311989" cy="284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759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3000">
        <p15:prstTrans prst="fracture"/>
      </p:transition>
    </mc:Choice>
    <mc:Fallback>
      <p:transition spd="slow" advClick="0" advTm="3000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0.jfif"/><Relationship Id="rId3" Type="http://schemas.openxmlformats.org/officeDocument/2006/relationships/image" Target="../media/image4.jpg"/><Relationship Id="rId7" Type="http://schemas.openxmlformats.org/officeDocument/2006/relationships/image" Target="../media/image7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g"/><Relationship Id="rId11" Type="http://schemas.openxmlformats.org/officeDocument/2006/relationships/hyperlink" Target="https://www.teachers.gov.bd/profile/sk336531alauddin" TargetMode="External"/><Relationship Id="rId5" Type="http://schemas.openxmlformats.org/officeDocument/2006/relationships/image" Target="../media/image5.png"/><Relationship Id="rId10" Type="http://schemas.openxmlformats.org/officeDocument/2006/relationships/hyperlink" Target="https://www.facebook.com/alauddin336531" TargetMode="External"/><Relationship Id="rId4" Type="http://schemas.openxmlformats.org/officeDocument/2006/relationships/image" Target="../media/image3.jpg"/><Relationship Id="rId9" Type="http://schemas.openxmlformats.org/officeDocument/2006/relationships/hyperlink" Target="https://www.youtube.com/@alauddinstudio7264" TargetMode="External"/><Relationship Id="rId14" Type="http://schemas.openxmlformats.org/officeDocument/2006/relationships/image" Target="../media/image11.jf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f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43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229850" y="-331470"/>
            <a:ext cx="754380" cy="1303020"/>
          </a:xfrm>
          <a:prstGeom prst="ellipse">
            <a:avLst/>
          </a:prstGeom>
          <a:solidFill>
            <a:srgbClr val="FFC300"/>
          </a:solidFill>
          <a:ln/>
        </p:spPr>
      </p:sp>
      <p:sp>
        <p:nvSpPr>
          <p:cNvPr id="3" name="Shape 1"/>
          <p:cNvSpPr/>
          <p:nvPr/>
        </p:nvSpPr>
        <p:spPr>
          <a:xfrm rot="4320000">
            <a:off x="10882085" y="142406"/>
            <a:ext cx="754380" cy="1303020"/>
          </a:xfrm>
          <a:prstGeom prst="ellipse">
            <a:avLst/>
          </a:prstGeom>
          <a:solidFill>
            <a:srgbClr val="FFC300"/>
          </a:solidFill>
          <a:ln/>
        </p:spPr>
      </p:sp>
      <p:sp>
        <p:nvSpPr>
          <p:cNvPr id="4" name="Shape 2"/>
          <p:cNvSpPr/>
          <p:nvPr/>
        </p:nvSpPr>
        <p:spPr>
          <a:xfrm rot="8640000">
            <a:off x="10632953" y="909154"/>
            <a:ext cx="754380" cy="1303020"/>
          </a:xfrm>
          <a:prstGeom prst="ellipse">
            <a:avLst/>
          </a:prstGeom>
          <a:solidFill>
            <a:srgbClr val="FFC300"/>
          </a:solidFill>
          <a:ln/>
        </p:spPr>
      </p:sp>
      <p:sp>
        <p:nvSpPr>
          <p:cNvPr id="5" name="Shape 3"/>
          <p:cNvSpPr/>
          <p:nvPr/>
        </p:nvSpPr>
        <p:spPr>
          <a:xfrm rot="12960000">
            <a:off x="9826747" y="909154"/>
            <a:ext cx="754380" cy="1303020"/>
          </a:xfrm>
          <a:prstGeom prst="ellipse">
            <a:avLst/>
          </a:prstGeom>
          <a:solidFill>
            <a:srgbClr val="FFC300"/>
          </a:solidFill>
          <a:ln/>
        </p:spPr>
      </p:sp>
      <p:sp>
        <p:nvSpPr>
          <p:cNvPr id="6" name="Shape 4"/>
          <p:cNvSpPr/>
          <p:nvPr/>
        </p:nvSpPr>
        <p:spPr>
          <a:xfrm rot="17280000">
            <a:off x="9577615" y="142406"/>
            <a:ext cx="754380" cy="1303020"/>
          </a:xfrm>
          <a:prstGeom prst="ellipse">
            <a:avLst/>
          </a:prstGeom>
          <a:solidFill>
            <a:srgbClr val="FFC300"/>
          </a:solidFill>
          <a:ln/>
        </p:spPr>
      </p:sp>
      <p:sp>
        <p:nvSpPr>
          <p:cNvPr id="7" name="Shape 5"/>
          <p:cNvSpPr/>
          <p:nvPr/>
        </p:nvSpPr>
        <p:spPr>
          <a:xfrm>
            <a:off x="10319004" y="717804"/>
            <a:ext cx="576072" cy="576072"/>
          </a:xfrm>
          <a:prstGeom prst="ellipse">
            <a:avLst/>
          </a:prstGeom>
          <a:solidFill>
            <a:srgbClr val="FF8800"/>
          </a:solidFill>
          <a:ln/>
        </p:spPr>
      </p:sp>
      <p:sp>
        <p:nvSpPr>
          <p:cNvPr id="8" name="Shape 6"/>
          <p:cNvSpPr/>
          <p:nvPr/>
        </p:nvSpPr>
        <p:spPr>
          <a:xfrm>
            <a:off x="1003554" y="4780026"/>
            <a:ext cx="553212" cy="955548"/>
          </a:xfrm>
          <a:prstGeom prst="ellipse">
            <a:avLst/>
          </a:prstGeom>
          <a:solidFill>
            <a:srgbClr val="FFC300"/>
          </a:solidFill>
          <a:ln/>
        </p:spPr>
      </p:sp>
      <p:sp>
        <p:nvSpPr>
          <p:cNvPr id="9" name="Shape 7"/>
          <p:cNvSpPr/>
          <p:nvPr/>
        </p:nvSpPr>
        <p:spPr>
          <a:xfrm rot="4320000">
            <a:off x="1481859" y="5127535"/>
            <a:ext cx="553212" cy="955548"/>
          </a:xfrm>
          <a:prstGeom prst="ellipse">
            <a:avLst/>
          </a:prstGeom>
          <a:solidFill>
            <a:srgbClr val="FFC300"/>
          </a:solidFill>
          <a:ln/>
        </p:spPr>
      </p:sp>
      <p:sp>
        <p:nvSpPr>
          <p:cNvPr id="10" name="Shape 8"/>
          <p:cNvSpPr/>
          <p:nvPr/>
        </p:nvSpPr>
        <p:spPr>
          <a:xfrm rot="8640000">
            <a:off x="1299163" y="5689817"/>
            <a:ext cx="553212" cy="955548"/>
          </a:xfrm>
          <a:prstGeom prst="ellipse">
            <a:avLst/>
          </a:prstGeom>
          <a:solidFill>
            <a:srgbClr val="FFC300"/>
          </a:solidFill>
          <a:ln/>
        </p:spPr>
      </p:sp>
      <p:sp>
        <p:nvSpPr>
          <p:cNvPr id="11" name="Shape 9"/>
          <p:cNvSpPr/>
          <p:nvPr/>
        </p:nvSpPr>
        <p:spPr>
          <a:xfrm rot="12960000">
            <a:off x="707945" y="5689817"/>
            <a:ext cx="553212" cy="955548"/>
          </a:xfrm>
          <a:prstGeom prst="ellipse">
            <a:avLst/>
          </a:prstGeom>
          <a:solidFill>
            <a:srgbClr val="FFC300"/>
          </a:solidFill>
          <a:ln/>
        </p:spPr>
      </p:sp>
      <p:sp>
        <p:nvSpPr>
          <p:cNvPr id="12" name="Shape 10"/>
          <p:cNvSpPr/>
          <p:nvPr/>
        </p:nvSpPr>
        <p:spPr>
          <a:xfrm rot="17280000">
            <a:off x="525249" y="5127535"/>
            <a:ext cx="553212" cy="955548"/>
          </a:xfrm>
          <a:prstGeom prst="ellipse">
            <a:avLst/>
          </a:prstGeom>
          <a:solidFill>
            <a:srgbClr val="FFC300"/>
          </a:solidFill>
          <a:ln/>
        </p:spPr>
      </p:sp>
      <p:sp>
        <p:nvSpPr>
          <p:cNvPr id="13" name="Shape 11"/>
          <p:cNvSpPr/>
          <p:nvPr/>
        </p:nvSpPr>
        <p:spPr>
          <a:xfrm>
            <a:off x="1068934" y="5549494"/>
            <a:ext cx="422453" cy="422453"/>
          </a:xfrm>
          <a:prstGeom prst="ellipse">
            <a:avLst/>
          </a:prstGeom>
          <a:solidFill>
            <a:srgbClr val="FF8800"/>
          </a:solidFill>
          <a:ln/>
        </p:spPr>
      </p:sp>
      <p:sp>
        <p:nvSpPr>
          <p:cNvPr id="14" name="Text 12"/>
          <p:cNvSpPr/>
          <p:nvPr/>
        </p:nvSpPr>
        <p:spPr>
          <a:xfrm>
            <a:off x="5185954" y="2127154"/>
            <a:ext cx="5505032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endParaRPr lang="en-US" sz="7200" dirty="0">
              <a:solidFill>
                <a:srgbClr val="000000"/>
              </a:solidFill>
            </a:endParaRPr>
          </a:p>
        </p:txBody>
      </p:sp>
      <p:sp>
        <p:nvSpPr>
          <p:cNvPr id="15" name="Text 13"/>
          <p:cNvSpPr/>
          <p:nvPr/>
        </p:nvSpPr>
        <p:spPr>
          <a:xfrm>
            <a:off x="4937760" y="3566160"/>
            <a:ext cx="6675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16" name="Text 14"/>
          <p:cNvSpPr/>
          <p:nvPr/>
        </p:nvSpPr>
        <p:spPr>
          <a:xfrm>
            <a:off x="5958297" y="4436932"/>
            <a:ext cx="4271553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200" b="1">
                <a:solidFill>
                  <a:schemeClr val="bg1"/>
                </a:solidFill>
                <a:latin typeface="Nikosh" pitchFamily="34" charset="0"/>
                <a:ea typeface="Nikosh" pitchFamily="34" charset="-122"/>
                <a:cs typeface="Nikosh" pitchFamily="34" charset="-120"/>
              </a:rPr>
              <a:t>পাঠ </a:t>
            </a:r>
            <a:r>
              <a:rPr lang="en-US" sz="2200" b="1" smtClean="0">
                <a:solidFill>
                  <a:schemeClr val="bg1"/>
                </a:solidFill>
                <a:latin typeface="Nikosh" pitchFamily="34" charset="0"/>
                <a:ea typeface="Nikosh" pitchFamily="34" charset="-122"/>
                <a:cs typeface="Nikosh" pitchFamily="34" charset="-120"/>
              </a:rPr>
              <a:t>– ১৮</a:t>
            </a:r>
            <a:r>
              <a:rPr lang="en-US" sz="2200" smtClean="0">
                <a:solidFill>
                  <a:schemeClr val="bg1"/>
                </a:solidFill>
              </a:rPr>
              <a:t>  </a:t>
            </a:r>
            <a:r>
              <a:rPr lang="en-US" sz="2200" smtClean="0">
                <a:solidFill>
                  <a:schemeClr val="bg1"/>
                </a:solidFill>
                <a:latin typeface="Kalpurush" pitchFamily="34" charset="0"/>
                <a:ea typeface="Kalpurush" pitchFamily="34" charset="-122"/>
                <a:cs typeface="Kalpurush" pitchFamily="34" charset="-120"/>
              </a:rPr>
              <a:t>|  </a:t>
            </a:r>
            <a:r>
              <a:rPr lang="en-US" sz="2200" dirty="0">
                <a:solidFill>
                  <a:schemeClr val="bg1"/>
                </a:solidFill>
                <a:latin typeface="Kalpurush" pitchFamily="34" charset="0"/>
                <a:ea typeface="Kalpurush" pitchFamily="34" charset="-122"/>
                <a:cs typeface="Kalpurush" pitchFamily="34" charset="-120"/>
              </a:rPr>
              <a:t>কবিতা  |  ষষ্ঠ শ্রেণি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1988" y="326571"/>
            <a:ext cx="333029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শিক্ষক পরিচিতি</a:t>
            </a:r>
          </a:p>
          <a:p>
            <a:endParaRPr lang="en-US" sz="4400">
              <a:solidFill>
                <a:srgbClr val="000000"/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75" y="1128114"/>
            <a:ext cx="1868557" cy="173736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0" name="TextBox 19"/>
          <p:cNvSpPr txBox="1"/>
          <p:nvPr/>
        </p:nvSpPr>
        <p:spPr>
          <a:xfrm>
            <a:off x="548640" y="2877818"/>
            <a:ext cx="23225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92D050"/>
                </a:solidFill>
              </a:rPr>
              <a:t>মোঃ আলাউদ্দিন </a:t>
            </a:r>
          </a:p>
          <a:p>
            <a:endParaRPr lang="en-US" sz="3200">
              <a:solidFill>
                <a:srgbClr val="0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48640" y="3347820"/>
            <a:ext cx="1881051" cy="457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892264" y="3321470"/>
            <a:ext cx="15007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B050"/>
                </a:solidFill>
              </a:rPr>
              <a:t>সহকারী শিক্ষক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82880" y="3744336"/>
            <a:ext cx="3409406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solidFill>
                  <a:srgbClr val="00B0F0"/>
                </a:solidFill>
              </a:rPr>
              <a:t>শিয়ালীডাঙ্গা বহুমুখী মাধ্যমিক </a:t>
            </a:r>
            <a:r>
              <a:rPr lang="en-US" sz="2400" smtClean="0">
                <a:solidFill>
                  <a:srgbClr val="00B0F0"/>
                </a:solidFill>
              </a:rPr>
              <a:t>বিদ্যালয়</a:t>
            </a:r>
          </a:p>
          <a:p>
            <a:pPr algn="ctr"/>
            <a:r>
              <a:rPr lang="en-US" sz="2000" smtClean="0">
                <a:solidFill>
                  <a:srgbClr val="00B0F0"/>
                </a:solidFill>
              </a:rPr>
              <a:t>বটিয়াঘাটা,খুলনা</a:t>
            </a:r>
            <a:r>
              <a:rPr lang="en-US" sz="2000">
                <a:solidFill>
                  <a:srgbClr val="00B0F0"/>
                </a:solidFill>
              </a:rPr>
              <a:t>।</a:t>
            </a:r>
          </a:p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316848" y="1103365"/>
            <a:ext cx="35792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rgbClr val="00B0F0"/>
                </a:solidFill>
              </a:rPr>
              <a:t> আজকের পাঠ</a:t>
            </a:r>
            <a:endParaRPr lang="en-US" sz="4400">
              <a:solidFill>
                <a:srgbClr val="000000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4068417" y="848139"/>
            <a:ext cx="0" cy="4572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4359965" y="1097280"/>
            <a:ext cx="13252" cy="4044563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572000" y="875857"/>
            <a:ext cx="92764" cy="4546932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4220817" y="1000539"/>
            <a:ext cx="0" cy="4572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3"/>
          <p:cNvSpPr/>
          <p:nvPr/>
        </p:nvSpPr>
        <p:spPr>
          <a:xfrm>
            <a:off x="3779520" y="2026882"/>
            <a:ext cx="8095753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800" b="1" dirty="0">
                <a:solidFill>
                  <a:srgbClr val="FFFFFF"/>
                </a:solidFill>
                <a:latin typeface="Nikosh" pitchFamily="34" charset="0"/>
                <a:ea typeface="Nikosh" pitchFamily="34" charset="-122"/>
                <a:cs typeface="Nikosh" pitchFamily="34" charset="-120"/>
              </a:rPr>
              <a:t>ফাগুন মাস</a:t>
            </a:r>
            <a:endParaRPr lang="en-US" sz="6800" dirty="0"/>
          </a:p>
        </p:txBody>
      </p:sp>
      <p:sp>
        <p:nvSpPr>
          <p:cNvPr id="30" name="Shape 4"/>
          <p:cNvSpPr/>
          <p:nvPr/>
        </p:nvSpPr>
        <p:spPr>
          <a:xfrm>
            <a:off x="6475424" y="3347820"/>
            <a:ext cx="2743200" cy="0"/>
          </a:xfrm>
          <a:prstGeom prst="line">
            <a:avLst/>
          </a:prstGeom>
          <a:noFill/>
          <a:ln w="25400">
            <a:solidFill>
              <a:srgbClr val="F9E795"/>
            </a:solidFill>
            <a:prstDash val="solid"/>
          </a:ln>
        </p:spPr>
      </p:sp>
      <p:sp>
        <p:nvSpPr>
          <p:cNvPr id="33" name="Text 5"/>
          <p:cNvSpPr/>
          <p:nvPr/>
        </p:nvSpPr>
        <p:spPr>
          <a:xfrm>
            <a:off x="5265651" y="3703320"/>
            <a:ext cx="525744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CFEFD8"/>
                </a:solidFill>
                <a:latin typeface="Nikosh" pitchFamily="34" charset="0"/>
                <a:ea typeface="Nikosh" pitchFamily="34" charset="-122"/>
                <a:cs typeface="Nikosh" pitchFamily="34" charset="-120"/>
              </a:rPr>
              <a:t>কবি: হুমায়ুন আজাদ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730359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3000">
        <p15:prstTrans prst="fractur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50548" y="15996"/>
            <a:ext cx="4298442" cy="6858000"/>
          </a:xfrm>
          <a:prstGeom prst="rect">
            <a:avLst/>
          </a:prstGeom>
          <a:solidFill>
            <a:srgbClr val="0F4C39"/>
          </a:solidFill>
          <a:ln/>
        </p:spPr>
      </p:sp>
      <p:sp>
        <p:nvSpPr>
          <p:cNvPr id="3" name="Shape 1"/>
          <p:cNvSpPr/>
          <p:nvPr/>
        </p:nvSpPr>
        <p:spPr>
          <a:xfrm>
            <a:off x="-625060" y="4632960"/>
            <a:ext cx="2926080" cy="2926080"/>
          </a:xfrm>
          <a:prstGeom prst="ellipse">
            <a:avLst/>
          </a:prstGeom>
          <a:solidFill>
            <a:srgbClr val="0A362A">
              <a:alpha val="7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341120" y="670560"/>
            <a:ext cx="1950720" cy="2011680"/>
          </a:xfrm>
          <a:prstGeom prst="ellipse">
            <a:avLst/>
          </a:prstGeom>
          <a:solidFill>
            <a:srgbClr val="FFFFFF"/>
          </a:solidFill>
          <a:ln w="31750">
            <a:solidFill>
              <a:srgbClr val="C89B3C"/>
            </a:solidFill>
            <a:prstDash val="solid"/>
          </a:ln>
        </p:spPr>
      </p:sp>
      <p:pic>
        <p:nvPicPr>
          <p:cNvPr id="5" name="Image 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1" b="2001"/>
          <a:stretch/>
        </p:blipFill>
        <p:spPr>
          <a:xfrm>
            <a:off x="1149035" y="553153"/>
            <a:ext cx="2189920" cy="2403608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Text 3"/>
          <p:cNvSpPr/>
          <p:nvPr/>
        </p:nvSpPr>
        <p:spPr>
          <a:xfrm>
            <a:off x="670560" y="2682240"/>
            <a:ext cx="304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247894" y="0"/>
            <a:ext cx="7853428" cy="690259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298580" y="2956761"/>
            <a:ext cx="3884427" cy="829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5867" b="1" dirty="0">
                <a:solidFill>
                  <a:srgbClr val="FFFF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শিক্ষক পরিচিতি</a:t>
            </a:r>
            <a:endParaRPr lang="en-US" sz="5867" dirty="0">
              <a:solidFill>
                <a:srgbClr val="FFFF00"/>
              </a:solidFill>
            </a:endParaRPr>
          </a:p>
        </p:txBody>
      </p:sp>
      <p:sp>
        <p:nvSpPr>
          <p:cNvPr id="8" name="Shape 5"/>
          <p:cNvSpPr/>
          <p:nvPr/>
        </p:nvSpPr>
        <p:spPr>
          <a:xfrm>
            <a:off x="4815840" y="914400"/>
            <a:ext cx="670560" cy="670560"/>
          </a:xfrm>
          <a:prstGeom prst="ellipse">
            <a:avLst/>
          </a:prstGeom>
          <a:solidFill>
            <a:srgbClr val="EAF3EE"/>
          </a:solidFill>
          <a:ln/>
        </p:spPr>
      </p:sp>
      <p:pic>
        <p:nvPicPr>
          <p:cNvPr id="9" name="Imag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8" b="658"/>
          <a:stretch/>
        </p:blipFill>
        <p:spPr>
          <a:xfrm>
            <a:off x="4727887" y="650907"/>
            <a:ext cx="860916" cy="956187"/>
          </a:xfrm>
          <a:prstGeom prst="flowChartDelay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853825" y="454431"/>
            <a:ext cx="670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267" b="1" dirty="0" err="1">
                <a:ln w="10160">
                  <a:solidFill>
                    <a:srgbClr val="5B9BD5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ea typeface="Calibri" pitchFamily="34" charset="-122"/>
                <a:cs typeface="Calibri" pitchFamily="34" charset="-120"/>
              </a:rPr>
              <a:t>নামঃ</a:t>
            </a:r>
            <a:r>
              <a:rPr lang="en-US" sz="2133" b="1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</a:p>
          <a:p>
            <a:r>
              <a:rPr lang="en-US" sz="4267" b="1" dirty="0" err="1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মোঃ</a:t>
            </a:r>
            <a:r>
              <a:rPr lang="en-US" sz="4267" b="1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4267" b="1" dirty="0" err="1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আলাউদ্দিন</a:t>
            </a:r>
            <a:r>
              <a:rPr lang="en-US" sz="4267" b="1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endParaRPr lang="en-US" sz="2133" b="1" dirty="0">
              <a:ln w="10160">
                <a:solidFill>
                  <a:srgbClr val="5B9BD5"/>
                </a:solidFill>
                <a:prstDash val="solid"/>
              </a:ln>
              <a:solidFill>
                <a:srgbClr val="FFFF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1" name="Text 7"/>
          <p:cNvSpPr/>
          <p:nvPr/>
        </p:nvSpPr>
        <p:spPr>
          <a:xfrm>
            <a:off x="5727404" y="1207008"/>
            <a:ext cx="4377779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267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12" name="Shape 8"/>
          <p:cNvSpPr/>
          <p:nvPr/>
        </p:nvSpPr>
        <p:spPr>
          <a:xfrm>
            <a:off x="4728796" y="2266380"/>
            <a:ext cx="670560" cy="670560"/>
          </a:xfrm>
          <a:prstGeom prst="ellipse">
            <a:avLst/>
          </a:prstGeom>
          <a:solidFill>
            <a:srgbClr val="EAF3EE"/>
          </a:solidFill>
          <a:ln/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8592713">
            <a:off x="5053402" y="2265311"/>
            <a:ext cx="394075" cy="394075"/>
          </a:xfrm>
          <a:prstGeom prst="pentagon">
            <a:avLst/>
          </a:prstGeom>
        </p:spPr>
      </p:pic>
      <p:sp>
        <p:nvSpPr>
          <p:cNvPr id="14" name="Text 9"/>
          <p:cNvSpPr/>
          <p:nvPr/>
        </p:nvSpPr>
        <p:spPr>
          <a:xfrm>
            <a:off x="5906941" y="1363169"/>
            <a:ext cx="66341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67" b="1" dirty="0" err="1">
                <a:solidFill>
                  <a:srgbClr val="FFFF00"/>
                </a:solidFill>
                <a:ea typeface="Calibri" pitchFamily="34" charset="-122"/>
                <a:cs typeface="Calibri" pitchFamily="34" charset="-120"/>
              </a:rPr>
              <a:t>পদবিঃ</a:t>
            </a:r>
            <a:endParaRPr lang="en-US" sz="2667" dirty="0">
              <a:solidFill>
                <a:srgbClr val="FFFF00"/>
              </a:solidFill>
            </a:endParaRPr>
          </a:p>
        </p:txBody>
      </p:sp>
      <p:sp>
        <p:nvSpPr>
          <p:cNvPr id="15" name="Text 10"/>
          <p:cNvSpPr/>
          <p:nvPr/>
        </p:nvSpPr>
        <p:spPr>
          <a:xfrm>
            <a:off x="5792865" y="1653271"/>
            <a:ext cx="68275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67" dirty="0">
                <a:solidFill>
                  <a:srgbClr val="FFFF00"/>
                </a:solidFill>
                <a:ea typeface="Calibri" pitchFamily="34" charset="-122"/>
                <a:cs typeface="Calibri" pitchFamily="34" charset="-120"/>
              </a:rPr>
              <a:t>সহকারী শিক্ষক (ইসলাম শিক্ষা)</a:t>
            </a:r>
            <a:endParaRPr lang="en-US" sz="2667" dirty="0">
              <a:solidFill>
                <a:srgbClr val="FFFF00"/>
              </a:solidFill>
            </a:endParaRPr>
          </a:p>
        </p:txBody>
      </p:sp>
      <p:sp>
        <p:nvSpPr>
          <p:cNvPr id="16" name="Shape 11"/>
          <p:cNvSpPr/>
          <p:nvPr/>
        </p:nvSpPr>
        <p:spPr>
          <a:xfrm>
            <a:off x="4815840" y="3157728"/>
            <a:ext cx="670560" cy="670560"/>
          </a:xfrm>
          <a:prstGeom prst="ellipse">
            <a:avLst/>
          </a:prstGeom>
          <a:solidFill>
            <a:srgbClr val="EAF3EE"/>
          </a:solidFill>
          <a:ln/>
        </p:spPr>
      </p:sp>
      <p:pic>
        <p:nvPicPr>
          <p:cNvPr id="17" name="Imag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6883" y="1939529"/>
            <a:ext cx="1127035" cy="1060703"/>
          </a:xfrm>
          <a:prstGeom prst="ellipse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853825" y="2289177"/>
            <a:ext cx="670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67" b="1" dirty="0" err="1">
                <a:solidFill>
                  <a:srgbClr val="7030A0"/>
                </a:solidFill>
                <a:ea typeface="Calibri" pitchFamily="34" charset="-122"/>
                <a:cs typeface="Calibri" pitchFamily="34" charset="-120"/>
              </a:rPr>
              <a:t>বিদ্যালয়ের</a:t>
            </a:r>
            <a:r>
              <a:rPr lang="en-US" sz="2667" b="1" dirty="0">
                <a:solidFill>
                  <a:srgbClr val="7030A0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2667" b="1" dirty="0" err="1">
                <a:solidFill>
                  <a:srgbClr val="7030A0"/>
                </a:solidFill>
                <a:ea typeface="Calibri" pitchFamily="34" charset="-122"/>
                <a:cs typeface="Calibri" pitchFamily="34" charset="-120"/>
              </a:rPr>
              <a:t>নামঃ</a:t>
            </a:r>
            <a:r>
              <a:rPr lang="en-US" sz="2667" b="1" dirty="0">
                <a:solidFill>
                  <a:srgbClr val="7030A0"/>
                </a:solidFill>
                <a:ea typeface="Calibri" pitchFamily="34" charset="-122"/>
                <a:cs typeface="Calibri" pitchFamily="34" charset="-120"/>
              </a:rPr>
              <a:t>  </a:t>
            </a:r>
            <a:endParaRPr lang="en-US" sz="2667" dirty="0">
              <a:solidFill>
                <a:srgbClr val="7030A0"/>
              </a:solidFill>
            </a:endParaRPr>
          </a:p>
        </p:txBody>
      </p:sp>
      <p:sp>
        <p:nvSpPr>
          <p:cNvPr id="19" name="Text 13"/>
          <p:cNvSpPr/>
          <p:nvPr/>
        </p:nvSpPr>
        <p:spPr>
          <a:xfrm>
            <a:off x="5822223" y="2699967"/>
            <a:ext cx="620941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67" b="1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Calibri" pitchFamily="34" charset="-122"/>
                <a:cs typeface="Calibri" pitchFamily="34" charset="-120"/>
              </a:rPr>
              <a:t>শিয়ালীডাঙ্গা বহুমুখী মাধ্যমিক বিদ্যালয়, বটিয়াঘাটা, খুলনা</a:t>
            </a:r>
            <a:endParaRPr lang="en-US" sz="2667" b="1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0" name="Shape 14"/>
          <p:cNvSpPr/>
          <p:nvPr/>
        </p:nvSpPr>
        <p:spPr>
          <a:xfrm>
            <a:off x="4643966" y="3907334"/>
            <a:ext cx="670560" cy="670560"/>
          </a:xfrm>
          <a:prstGeom prst="ellipse">
            <a:avLst/>
          </a:prstGeom>
          <a:solidFill>
            <a:srgbClr val="EAF3EE"/>
          </a:solidFill>
          <a:ln/>
        </p:spPr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5093" y="3305781"/>
            <a:ext cx="353568" cy="353568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5809320" y="3206999"/>
            <a:ext cx="670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67" b="1" dirty="0">
                <a:solidFill>
                  <a:srgbClr val="0070C0"/>
                </a:solidFill>
                <a:ea typeface="Calibri" pitchFamily="34" charset="-122"/>
                <a:cs typeface="Calibri" pitchFamily="34" charset="-120"/>
              </a:rPr>
              <a:t>মোবাইল </a:t>
            </a:r>
            <a:r>
              <a:rPr lang="en-US" sz="2667" b="1" dirty="0" err="1">
                <a:solidFill>
                  <a:srgbClr val="0070C0"/>
                </a:solidFill>
                <a:ea typeface="Calibri" pitchFamily="34" charset="-122"/>
                <a:cs typeface="Calibri" pitchFamily="34" charset="-120"/>
              </a:rPr>
              <a:t>নাম্বারঃ</a:t>
            </a:r>
            <a:r>
              <a:rPr lang="en-US" sz="2667" b="1" dirty="0">
                <a:solidFill>
                  <a:srgbClr val="0070C0"/>
                </a:solidFill>
                <a:ea typeface="Calibri" pitchFamily="34" charset="-122"/>
                <a:cs typeface="Calibri" pitchFamily="34" charset="-120"/>
              </a:rPr>
              <a:t>  </a:t>
            </a:r>
            <a:endParaRPr lang="en-US" sz="2667" dirty="0">
              <a:solidFill>
                <a:srgbClr val="0070C0"/>
              </a:solidFill>
            </a:endParaRPr>
          </a:p>
        </p:txBody>
      </p:sp>
      <p:sp>
        <p:nvSpPr>
          <p:cNvPr id="23" name="Text 16"/>
          <p:cNvSpPr/>
          <p:nvPr/>
        </p:nvSpPr>
        <p:spPr>
          <a:xfrm>
            <a:off x="5774577" y="3410256"/>
            <a:ext cx="68275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ea typeface="Calibri" pitchFamily="34" charset="-122"/>
                <a:cs typeface="Calibri" pitchFamily="34" charset="-120"/>
              </a:rPr>
              <a:t>01712943407</a:t>
            </a:r>
            <a:endParaRPr lang="en-US" sz="3200" b="1" dirty="0">
              <a:ln w="12700">
                <a:solidFill>
                  <a:srgbClr val="4472C4"/>
                </a:solidFill>
                <a:prstDash val="solid"/>
              </a:ln>
              <a:solidFill>
                <a:srgbClr val="00B0F0"/>
              </a:solidFill>
              <a:effectLst>
                <a:outerShdw dist="38100" dir="2640000" algn="bl" rotWithShape="0">
                  <a:srgbClr val="4472C4"/>
                </a:outerShdw>
              </a:effectLst>
            </a:endParaRPr>
          </a:p>
        </p:txBody>
      </p:sp>
      <p:sp>
        <p:nvSpPr>
          <p:cNvPr id="24" name="Shape 17"/>
          <p:cNvSpPr/>
          <p:nvPr/>
        </p:nvSpPr>
        <p:spPr>
          <a:xfrm>
            <a:off x="4589695" y="5040101"/>
            <a:ext cx="585136" cy="670560"/>
          </a:xfrm>
          <a:prstGeom prst="ellipse">
            <a:avLst/>
          </a:prstGeom>
          <a:solidFill>
            <a:srgbClr val="EAF3EE"/>
          </a:solidFill>
          <a:ln/>
        </p:spPr>
      </p:sp>
      <p:pic>
        <p:nvPicPr>
          <p:cNvPr id="25" name="Imag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9921" y="6191533"/>
            <a:ext cx="763916" cy="711065"/>
          </a:xfrm>
          <a:prstGeom prst="flowChartDisplay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5660744" y="6015325"/>
            <a:ext cx="670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 err="1">
                <a:solidFill>
                  <a:srgbClr val="0F4C39"/>
                </a:solidFill>
                <a:ea typeface="Calibri" pitchFamily="34" charset="-122"/>
                <a:cs typeface="Calibri" pitchFamily="34" charset="-120"/>
              </a:rPr>
              <a:t>ইমেইল</a:t>
            </a:r>
            <a:r>
              <a:rPr lang="en-US" sz="3200" b="1" dirty="0">
                <a:solidFill>
                  <a:srgbClr val="0F4C39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3200" b="1" dirty="0" err="1">
                <a:solidFill>
                  <a:srgbClr val="0F4C39"/>
                </a:solidFill>
                <a:ea typeface="Calibri" pitchFamily="34" charset="-122"/>
                <a:cs typeface="Calibri" pitchFamily="34" charset="-120"/>
              </a:rPr>
              <a:t>ঠিকানাঃ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27" name="Text 19"/>
          <p:cNvSpPr/>
          <p:nvPr/>
        </p:nvSpPr>
        <p:spPr>
          <a:xfrm>
            <a:off x="5559819" y="6332080"/>
            <a:ext cx="6827520" cy="429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800" dirty="0">
                <a:solidFill>
                  <a:srgbClr val="70AD47">
                    <a:lumMod val="50000"/>
                  </a:srgbClr>
                </a:solidFill>
                <a:ea typeface="Calibri" pitchFamily="34" charset="-122"/>
                <a:cs typeface="Calibri" pitchFamily="34" charset="-120"/>
              </a:rPr>
              <a:t>s</a:t>
            </a:r>
            <a:r>
              <a:rPr lang="en-US" sz="3733" dirty="0">
                <a:solidFill>
                  <a:srgbClr val="70AD47">
                    <a:lumMod val="50000"/>
                  </a:srgbClr>
                </a:solidFill>
                <a:ea typeface="Calibri" pitchFamily="34" charset="-122"/>
                <a:cs typeface="Calibri" pitchFamily="34" charset="-120"/>
              </a:rPr>
              <a:t>k336531alauddin@gmail.com</a:t>
            </a:r>
            <a:endParaRPr lang="en-US" sz="3733" dirty="0">
              <a:solidFill>
                <a:srgbClr val="70AD47">
                  <a:lumMod val="50000"/>
                </a:srgb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627053" y="5445762"/>
            <a:ext cx="6373601" cy="42056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133" u="sng" dirty="0">
                <a:solidFill>
                  <a:prstClr val="black"/>
                </a:solidFill>
                <a:hlinkClick r:id="rId9"/>
              </a:rPr>
              <a:t>https://www.youtube.com/@alauddinstudio7264</a:t>
            </a:r>
            <a:endParaRPr lang="en-US" sz="2133" dirty="0">
              <a:solidFill>
                <a:prstClr val="black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627052" y="4951136"/>
            <a:ext cx="4380123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dirty="0" err="1">
                <a:solidFill>
                  <a:srgbClr val="FF0000"/>
                </a:solidFill>
              </a:rPr>
              <a:t>ইউটিউব</a:t>
            </a:r>
            <a:r>
              <a:rPr lang="en-US" sz="2667" dirty="0">
                <a:solidFill>
                  <a:srgbClr val="FF0000"/>
                </a:solidFill>
              </a:rPr>
              <a:t> </a:t>
            </a:r>
            <a:r>
              <a:rPr lang="en-US" sz="2667" dirty="0" err="1">
                <a:solidFill>
                  <a:srgbClr val="FF0000"/>
                </a:solidFill>
              </a:rPr>
              <a:t>চ্যানেল</a:t>
            </a:r>
            <a:r>
              <a:rPr lang="en-US" sz="2667" dirty="0">
                <a:solidFill>
                  <a:srgbClr val="FF0000"/>
                </a:solidFill>
              </a:rPr>
              <a:t> লিংক</a:t>
            </a:r>
            <a:r>
              <a:rPr lang="en-US" sz="2400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82249" y="4335018"/>
            <a:ext cx="6318405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400" u="sng" dirty="0">
                <a:solidFill>
                  <a:prstClr val="black"/>
                </a:solidFill>
                <a:hlinkClick r:id="rId10"/>
              </a:rPr>
              <a:t>https://www.facebook.com/alauddin336531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692514" y="3875910"/>
            <a:ext cx="45450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Facebook: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497" y="5712526"/>
            <a:ext cx="4389120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400" u="sng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hlinkClick r:id="rId11"/>
              </a:rPr>
              <a:t>https://www.teachers.gov.bd/profile/sk336531alauddin</a:t>
            </a:r>
            <a:endParaRPr lang="en-US" sz="24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020765" y="5202857"/>
            <a:ext cx="3104699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dirty="0">
                <a:solidFill>
                  <a:srgbClr val="FFFF00"/>
                </a:solidFill>
              </a:rPr>
              <a:t>শিক্ষক বাতয়ন আইডি লিংক</a:t>
            </a: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0" y="5095405"/>
            <a:ext cx="926109" cy="576059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263" y="3820357"/>
            <a:ext cx="1007556" cy="741881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89695" y="4912417"/>
            <a:ext cx="820191" cy="791863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506653" y="-9735"/>
            <a:ext cx="20403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1353" y="3747723"/>
            <a:ext cx="4135087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solidFill>
                  <a:srgbClr val="0000FF"/>
                </a:solidFill>
                <a:effectLst>
                  <a:reflection blurRad="6350" stA="53000" endA="300" endPos="35500" dir="5400000" sy="-90000" algn="bl" rotWithShape="0"/>
                </a:effectLst>
              </a:rPr>
              <a:t>শিয়ালীডাঙ্গা বহুমুখী মাধ্যমিক বিদ্যালয়।</a:t>
            </a:r>
          </a:p>
        </p:txBody>
      </p:sp>
    </p:spTree>
    <p:extLst>
      <p:ext uri="{BB962C8B-B14F-4D97-AF65-F5344CB8AC3E}">
        <p14:creationId xmlns:p14="http://schemas.microsoft.com/office/powerpoint/2010/main" val="29552843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3000">
        <p15:prstTrans prst="fractur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47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241280" y="-1463040"/>
            <a:ext cx="3566160" cy="3566160"/>
          </a:xfrm>
          <a:prstGeom prst="ellipse">
            <a:avLst/>
          </a:prstGeom>
          <a:solidFill>
            <a:srgbClr val="13603F">
              <a:alpha val="9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371600" y="5120640"/>
            <a:ext cx="3017520" cy="3017520"/>
          </a:xfrm>
          <a:prstGeom prst="ellipse">
            <a:avLst/>
          </a:prstGeom>
          <a:solidFill>
            <a:srgbClr val="13603F">
              <a:alpha val="9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868680" y="71959"/>
            <a:ext cx="9601200" cy="822960"/>
          </a:xfrm>
          <a:prstGeom prst="rect">
            <a:avLst/>
          </a:prstGeom>
          <a:solidFill>
            <a:schemeClr val="bg1">
              <a:lumMod val="65000"/>
            </a:schemeClr>
          </a:solidFill>
          <a:ln/>
        </p:spPr>
        <p:txBody>
          <a:bodyPr wrap="square" lIns="0" tIns="0" rIns="0" bIns="0" rtlCol="0" anchor="ctr">
            <a:prstTxWarp prst="textPlain">
              <a:avLst/>
            </a:prstTxWarp>
          </a:bodyPr>
          <a:lstStyle/>
          <a:p>
            <a:r>
              <a:rPr lang="en-US" sz="6600" b="1" dirty="0">
                <a:ln w="22225">
                  <a:solidFill>
                    <a:srgbClr val="00B050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6350" stA="60000" endA="900" endPos="58000" dir="5400000" sy="-100000" algn="bl" rotWithShape="0"/>
                </a:effectLst>
                <a:latin typeface="SutonnyMJ" pitchFamily="2" charset="0"/>
                <a:ea typeface="Lohit Bengali" pitchFamily="34" charset="-122"/>
                <a:cs typeface="SutonnyMJ" pitchFamily="2" charset="0"/>
              </a:rPr>
              <a:t>শিখন ফল</a:t>
            </a:r>
            <a:endParaRPr lang="en-US" sz="6600" b="1" dirty="0">
              <a:ln w="22225">
                <a:solidFill>
                  <a:srgbClr val="00B050"/>
                </a:solidFill>
                <a:prstDash val="solid"/>
              </a:ln>
              <a:solidFill>
                <a:srgbClr val="FFFF00"/>
              </a:solidFill>
              <a:effectLst>
                <a:reflection blurRad="6350" stA="60000" endA="900" endPos="58000" dir="5400000" sy="-100000" algn="bl" rotWithShape="0"/>
              </a:effectLst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548640" y="1097280"/>
            <a:ext cx="11247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dirty="0">
                <a:solidFill>
                  <a:srgbClr val="F2FAF5"/>
                </a:solidFill>
                <a:latin typeface="SutonnyMJ" pitchFamily="2" charset="0"/>
                <a:ea typeface="Lohit Bengali" pitchFamily="34" charset="-122"/>
                <a:cs typeface="SutonnyMJ" pitchFamily="2" charset="0"/>
              </a:rPr>
              <a:t>ষষ্ঠ শ্রেণি ❖ বাংলা, কবিতা ❖ পাঠ-১৮ ❖ ফাগুন মাস (হুমায়ুন আজাদ)</a:t>
            </a:r>
            <a:endParaRPr lang="en-US" sz="3600" dirty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548640" y="1783080"/>
            <a:ext cx="11064240" cy="4069080"/>
          </a:xfrm>
          <a:prstGeom prst="roundRect">
            <a:avLst>
              <a:gd name="adj" fmla="val 2697"/>
            </a:avLst>
          </a:prstGeom>
          <a:solidFill>
            <a:srgbClr val="093626"/>
          </a:solidFill>
          <a:ln w="12700">
            <a:solidFill>
              <a:srgbClr val="F4C430"/>
            </a:solidFill>
            <a:prstDash val="solid"/>
          </a:ln>
          <a:effectLst>
            <a:outerShdw blurRad="76200" dist="381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68680" y="1915668"/>
            <a:ext cx="457200" cy="457200"/>
          </a:xfrm>
          <a:prstGeom prst="ellipse">
            <a:avLst/>
          </a:prstGeom>
          <a:solidFill>
            <a:srgbClr val="F4C430"/>
          </a:solidFill>
          <a:ln/>
        </p:spPr>
      </p:sp>
      <p:sp>
        <p:nvSpPr>
          <p:cNvPr id="8" name="Text 6"/>
          <p:cNvSpPr/>
          <p:nvPr/>
        </p:nvSpPr>
        <p:spPr>
          <a:xfrm>
            <a:off x="868680" y="19156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000" b="1" dirty="0">
                <a:solidFill>
                  <a:srgbClr val="093626"/>
                </a:solidFill>
                <a:latin typeface="SutonnyMJ" pitchFamily="2" charset="0"/>
                <a:ea typeface="Lohit Bengali" pitchFamily="34" charset="-122"/>
                <a:cs typeface="SutonnyMJ" pitchFamily="2" charset="0"/>
              </a:rPr>
              <a:t>1</a:t>
            </a:r>
            <a:endParaRPr lang="en-US" sz="4000" dirty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1508760" y="1842516"/>
            <a:ext cx="9875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dirty="0">
                <a:solidFill>
                  <a:srgbClr val="F2FAF5"/>
                </a:solidFill>
                <a:latin typeface="SutonnyMJ" pitchFamily="2" charset="0"/>
                <a:ea typeface="Lohit Bengali" pitchFamily="34" charset="-122"/>
                <a:cs typeface="SutonnyMJ" pitchFamily="2" charset="0"/>
              </a:rPr>
              <a:t>কবি হুমায়ুন আজাদ ও তাঁর কাব্যশৈলী সম্পর্কে জানতে পারবে।</a:t>
            </a:r>
            <a:endParaRPr lang="en-US" sz="3600" dirty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868680" y="2729484"/>
            <a:ext cx="457200" cy="457200"/>
          </a:xfrm>
          <a:prstGeom prst="ellipse">
            <a:avLst/>
          </a:prstGeom>
          <a:solidFill>
            <a:srgbClr val="F4C430"/>
          </a:solidFill>
          <a:ln/>
        </p:spPr>
      </p:sp>
      <p:sp>
        <p:nvSpPr>
          <p:cNvPr id="11" name="Text 9"/>
          <p:cNvSpPr/>
          <p:nvPr/>
        </p:nvSpPr>
        <p:spPr>
          <a:xfrm>
            <a:off x="868680" y="27294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000" b="1" dirty="0">
                <a:solidFill>
                  <a:srgbClr val="093626"/>
                </a:solidFill>
                <a:latin typeface="SutonnyMJ" pitchFamily="2" charset="0"/>
                <a:ea typeface="Lohit Bengali" pitchFamily="34" charset="-122"/>
                <a:cs typeface="SutonnyMJ" pitchFamily="2" charset="0"/>
              </a:rPr>
              <a:t>2</a:t>
            </a:r>
            <a:endParaRPr lang="en-US" sz="4000" dirty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508760" y="2656332"/>
            <a:ext cx="9875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dirty="0">
                <a:solidFill>
                  <a:srgbClr val="F2FAF5"/>
                </a:solidFill>
                <a:latin typeface="SutonnyMJ" pitchFamily="2" charset="0"/>
                <a:ea typeface="Lohit Bengali" pitchFamily="34" charset="-122"/>
                <a:cs typeface="SutonnyMJ" pitchFamily="2" charset="0"/>
              </a:rPr>
              <a:t>কবিতার মূলভাব ও বিষয়বস্তু ব্যাখ্যা করতে পারবে।</a:t>
            </a:r>
            <a:endParaRPr lang="en-US" sz="3600" dirty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868680" y="3543300"/>
            <a:ext cx="457200" cy="457200"/>
          </a:xfrm>
          <a:prstGeom prst="ellipse">
            <a:avLst/>
          </a:prstGeom>
          <a:solidFill>
            <a:srgbClr val="F4C430"/>
          </a:solidFill>
          <a:ln/>
        </p:spPr>
      </p:sp>
      <p:sp>
        <p:nvSpPr>
          <p:cNvPr id="14" name="Text 12"/>
          <p:cNvSpPr/>
          <p:nvPr/>
        </p:nvSpPr>
        <p:spPr>
          <a:xfrm>
            <a:off x="868680" y="35433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000" b="1" dirty="0">
                <a:solidFill>
                  <a:srgbClr val="093626"/>
                </a:solidFill>
                <a:latin typeface="SutonnyMJ" pitchFamily="2" charset="0"/>
                <a:ea typeface="Lohit Bengali" pitchFamily="34" charset="-122"/>
                <a:cs typeface="SutonnyMJ" pitchFamily="2" charset="0"/>
              </a:rPr>
              <a:t>3</a:t>
            </a:r>
            <a:endParaRPr lang="en-US" sz="4000" dirty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508760" y="3470148"/>
            <a:ext cx="9875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dirty="0">
                <a:solidFill>
                  <a:srgbClr val="F2FAF5"/>
                </a:solidFill>
                <a:latin typeface="SutonnyMJ" pitchFamily="2" charset="0"/>
                <a:ea typeface="Lohit Bengali" pitchFamily="34" charset="-122"/>
                <a:cs typeface="SutonnyMJ" pitchFamily="2" charset="0"/>
              </a:rPr>
              <a:t>ফাগুন মাসের প্রকৃতি ও ঋতু বৈশিষ্ট্য বর্ণনা করতে পারবে।</a:t>
            </a:r>
            <a:endParaRPr lang="en-US" sz="3600" dirty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868680" y="4357116"/>
            <a:ext cx="457200" cy="457200"/>
          </a:xfrm>
          <a:prstGeom prst="ellipse">
            <a:avLst/>
          </a:prstGeom>
          <a:solidFill>
            <a:srgbClr val="F4C430"/>
          </a:solidFill>
          <a:ln/>
        </p:spPr>
      </p:sp>
      <p:sp>
        <p:nvSpPr>
          <p:cNvPr id="17" name="Text 15"/>
          <p:cNvSpPr/>
          <p:nvPr/>
        </p:nvSpPr>
        <p:spPr>
          <a:xfrm>
            <a:off x="868680" y="435711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000" b="1" dirty="0">
                <a:solidFill>
                  <a:srgbClr val="093626"/>
                </a:solidFill>
                <a:latin typeface="SutonnyMJ" pitchFamily="2" charset="0"/>
                <a:ea typeface="Lohit Bengali" pitchFamily="34" charset="-122"/>
                <a:cs typeface="SutonnyMJ" pitchFamily="2" charset="0"/>
              </a:rPr>
              <a:t>4</a:t>
            </a:r>
            <a:endParaRPr lang="en-US" sz="4000" dirty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508760" y="4283964"/>
            <a:ext cx="9875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dirty="0">
                <a:solidFill>
                  <a:srgbClr val="F2FAF5"/>
                </a:solidFill>
                <a:latin typeface="SutonnyMJ" pitchFamily="2" charset="0"/>
                <a:ea typeface="Lohit Bengali" pitchFamily="34" charset="-122"/>
                <a:cs typeface="SutonnyMJ" pitchFamily="2" charset="0"/>
              </a:rPr>
              <a:t>কবিতায় ব্যবহৃত কঠিন শব্দ ও উপমার অর্থ বুঝতে পারবে।</a:t>
            </a:r>
            <a:endParaRPr lang="en-US" sz="3600" dirty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868680" y="5170932"/>
            <a:ext cx="457200" cy="457200"/>
          </a:xfrm>
          <a:prstGeom prst="ellipse">
            <a:avLst/>
          </a:prstGeom>
          <a:solidFill>
            <a:srgbClr val="F4C430"/>
          </a:solidFill>
          <a:ln/>
        </p:spPr>
      </p:sp>
      <p:sp>
        <p:nvSpPr>
          <p:cNvPr id="20" name="Text 18"/>
          <p:cNvSpPr/>
          <p:nvPr/>
        </p:nvSpPr>
        <p:spPr>
          <a:xfrm>
            <a:off x="868680" y="51709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000" b="1" dirty="0">
                <a:solidFill>
                  <a:srgbClr val="093626"/>
                </a:solidFill>
                <a:latin typeface="SutonnyMJ" pitchFamily="2" charset="0"/>
                <a:ea typeface="Lohit Bengali" pitchFamily="34" charset="-122"/>
                <a:cs typeface="SutonnyMJ" pitchFamily="2" charset="0"/>
              </a:rPr>
              <a:t>5</a:t>
            </a:r>
            <a:endParaRPr lang="en-US" sz="4000" dirty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1508760" y="5097780"/>
            <a:ext cx="9875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dirty="0">
                <a:solidFill>
                  <a:srgbClr val="F2FAF5"/>
                </a:solidFill>
                <a:latin typeface="SutonnyMJ" pitchFamily="2" charset="0"/>
                <a:ea typeface="Lohit Bengali" pitchFamily="34" charset="-122"/>
                <a:cs typeface="SutonnyMJ" pitchFamily="2" charset="0"/>
              </a:rPr>
              <a:t>কবিতাটি সঠিক উচ্চারণ ও ছন্দে আবৃত্তি করতে পারবে।</a:t>
            </a:r>
            <a:endParaRPr lang="en-US" sz="3600" dirty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365760" y="6355080"/>
            <a:ext cx="11430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dirty="0">
                <a:solidFill>
                  <a:srgbClr val="F4C430"/>
                </a:solidFill>
                <a:latin typeface="SutonnyMJ" pitchFamily="2" charset="0"/>
                <a:ea typeface="Lohit Bengali" pitchFamily="34" charset="-122"/>
                <a:cs typeface="SutonnyMJ" pitchFamily="2" charset="0"/>
              </a:rPr>
              <a:t>মোঃ আলাউদ্দিন, সহকারী শিক্ষক, শিয়ালীডাঙ্গা বহুমুখী মাধ্যমিক বিদ্যালয়, বটিয়াঘাটা, খুলনা।</a:t>
            </a:r>
            <a:endParaRPr lang="en-US" sz="2400" dirty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8448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3000">
        <p15:prstTrans prst="fractur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3D7A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3142" y="45720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760720" y="1463040"/>
            <a:ext cx="1476103" cy="4206240"/>
          </a:xfrm>
          <a:prstGeom prst="roundRect">
            <a:avLst>
              <a:gd name="adj" fmla="val 3261"/>
            </a:avLst>
          </a:prstGeom>
          <a:solidFill>
            <a:srgbClr val="EAF3E5"/>
          </a:solidFill>
          <a:ln w="25400">
            <a:solidFill>
              <a:srgbClr val="FFFFFF"/>
            </a:solidFill>
            <a:prstDash val="dash"/>
          </a:ln>
        </p:spPr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959" y="868680"/>
            <a:ext cx="5295491" cy="563168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625634" y="339634"/>
            <a:ext cx="53557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smtClean="0">
                <a:solidFill>
                  <a:srgbClr val="FFC000"/>
                </a:solidFill>
                <a:latin typeface="Nikosh" pitchFamily="34" charset="0"/>
                <a:ea typeface="Nikosh" pitchFamily="34" charset="-122"/>
                <a:cs typeface="Nikosh" pitchFamily="34" charset="-120"/>
              </a:rPr>
              <a:t>কবিতাঃ ফাগুন </a:t>
            </a:r>
            <a:r>
              <a:rPr lang="en-US" sz="3600" b="1">
                <a:solidFill>
                  <a:srgbClr val="FFC000"/>
                </a:solidFill>
                <a:latin typeface="Nikosh" pitchFamily="34" charset="0"/>
                <a:ea typeface="Nikosh" pitchFamily="34" charset="-122"/>
                <a:cs typeface="Nikosh" pitchFamily="34" charset="-120"/>
              </a:rPr>
              <a:t>মাস</a:t>
            </a:r>
            <a:endParaRPr lang="en-US" sz="3600">
              <a:solidFill>
                <a:srgbClr val="FFC000"/>
              </a:solidFill>
            </a:endParaRPr>
          </a:p>
          <a:p>
            <a:pPr algn="ctr"/>
            <a:endParaRPr lang="en-US" sz="3600">
              <a:solidFill>
                <a:srgbClr val="FFC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3000">
        <p15:prstTrans prst="fractur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9A8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" cy="6426926"/>
          </a:xfrm>
          <a:prstGeom prst="rect">
            <a:avLst/>
          </a:prstGeom>
          <a:solidFill>
            <a:srgbClr val="E8940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377440"/>
            <a:ext cx="2926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Nikosh" pitchFamily="34" charset="0"/>
                <a:ea typeface="Nikosh" pitchFamily="34" charset="-122"/>
                <a:cs typeface="Nikosh" pitchFamily="34" charset="-120"/>
              </a:rPr>
              <a:t>কবি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2971800"/>
            <a:ext cx="2926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Nikosh" pitchFamily="34" charset="0"/>
                <a:ea typeface="Nikosh" pitchFamily="34" charset="-122"/>
                <a:cs typeface="Nikosh" pitchFamily="34" charset="-120"/>
              </a:rPr>
              <a:t>পরিচিতি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1097280" y="3931920"/>
            <a:ext cx="1645920" cy="164592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6" name="Text 4"/>
          <p:cNvSpPr/>
          <p:nvPr/>
        </p:nvSpPr>
        <p:spPr>
          <a:xfrm>
            <a:off x="1097280" y="3931920"/>
            <a:ext cx="164592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600" b="1" dirty="0">
                <a:solidFill>
                  <a:srgbClr val="E8940A"/>
                </a:solidFill>
                <a:latin typeface="Nikosh" pitchFamily="34" charset="0"/>
                <a:ea typeface="Nikosh" pitchFamily="34" charset="-122"/>
                <a:cs typeface="Nikosh" pitchFamily="34" charset="-120"/>
              </a:rPr>
              <a:t>হু</a:t>
            </a:r>
            <a:endParaRPr lang="en-US" sz="4600" dirty="0"/>
          </a:p>
        </p:txBody>
      </p:sp>
      <p:sp>
        <p:nvSpPr>
          <p:cNvPr id="7" name="Text 5"/>
          <p:cNvSpPr/>
          <p:nvPr/>
        </p:nvSpPr>
        <p:spPr>
          <a:xfrm>
            <a:off x="4297680" y="548640"/>
            <a:ext cx="7315200" cy="5760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smtClean="0">
                <a:solidFill>
                  <a:srgbClr val="1E2761"/>
                </a:solidFill>
                <a:latin typeface="Nikosh" pitchFamily="34" charset="0"/>
                <a:ea typeface="Nikosh" pitchFamily="34" charset="-122"/>
                <a:cs typeface="Nikosh" pitchFamily="34" charset="-120"/>
              </a:rPr>
              <a:t>  হুমায়ুন </a:t>
            </a:r>
            <a:r>
              <a:rPr lang="en-US" sz="3600" b="1" dirty="0">
                <a:solidFill>
                  <a:srgbClr val="1E2761"/>
                </a:solidFill>
                <a:latin typeface="Nikosh" pitchFamily="34" charset="0"/>
                <a:ea typeface="Nikosh" pitchFamily="34" charset="-122"/>
                <a:cs typeface="Nikosh" pitchFamily="34" charset="-120"/>
              </a:rPr>
              <a:t>আজাদ</a:t>
            </a:r>
            <a:endParaRPr lang="en-US" sz="28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800" dirty="0">
                <a:solidFill>
                  <a:srgbClr val="3A2A00"/>
                </a:solidFill>
                <a:latin typeface="Nikosh" pitchFamily="34" charset="0"/>
                <a:ea typeface="Nikosh" pitchFamily="34" charset="-122"/>
                <a:cs typeface="Nikosh" pitchFamily="34" charset="-120"/>
              </a:rPr>
              <a:t>প্রকৃত নাম: হুমায়ুন কবীর।</a:t>
            </a:r>
            <a:endParaRPr lang="en-US" sz="28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800" dirty="0">
                <a:solidFill>
                  <a:srgbClr val="3A2A00"/>
                </a:solidFill>
                <a:latin typeface="Nikosh" pitchFamily="34" charset="0"/>
                <a:ea typeface="Nikosh" pitchFamily="34" charset="-122"/>
                <a:cs typeface="Nikosh" pitchFamily="34" charset="-120"/>
              </a:rPr>
              <a:t>জন্ম: ২৮ এপ্রিল ১৯৪৭, রাড়িখাল গ্রাম, বিক্রমপুর (বর্তমান মুন্সিগঞ্জ)।</a:t>
            </a:r>
            <a:endParaRPr lang="en-US" sz="28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800" dirty="0">
                <a:solidFill>
                  <a:srgbClr val="3A2A00"/>
                </a:solidFill>
                <a:latin typeface="Nikosh" pitchFamily="34" charset="0"/>
                <a:ea typeface="Nikosh" pitchFamily="34" charset="-122"/>
                <a:cs typeface="Nikosh" pitchFamily="34" charset="-120"/>
              </a:rPr>
              <a:t>মৃত্যু: ১২ আগস্ট ২০০৪, মিউনিখ, জার্মানি।</a:t>
            </a:r>
            <a:endParaRPr lang="en-US" sz="28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800" dirty="0">
                <a:solidFill>
                  <a:srgbClr val="3A2A00"/>
                </a:solidFill>
                <a:latin typeface="Nikosh" pitchFamily="34" charset="0"/>
                <a:ea typeface="Nikosh" pitchFamily="34" charset="-122"/>
                <a:cs typeface="Nikosh" pitchFamily="34" charset="-120"/>
              </a:rPr>
              <a:t>কবি, ঔপন্যাসিক, সমালোচক, ভাষাবিজ্ঞানী ও অধ্যাপক — </a:t>
            </a:r>
            <a:r>
              <a:rPr lang="en-US" sz="2800">
                <a:solidFill>
                  <a:srgbClr val="3A2A00"/>
                </a:solidFill>
                <a:latin typeface="Nikosh" pitchFamily="34" charset="0"/>
                <a:ea typeface="Nikosh" pitchFamily="34" charset="-122"/>
                <a:cs typeface="Nikosh" pitchFamily="34" charset="-120"/>
              </a:rPr>
              <a:t>ঢাকা </a:t>
            </a:r>
            <a:r>
              <a:rPr lang="en-US" sz="2800" smtClean="0">
                <a:solidFill>
                  <a:srgbClr val="3A2A00"/>
                </a:solidFill>
                <a:latin typeface="Nikosh" pitchFamily="34" charset="0"/>
                <a:ea typeface="Nikosh" pitchFamily="34" charset="-122"/>
                <a:cs typeface="Nikosh" pitchFamily="34" charset="-120"/>
              </a:rPr>
              <a:t>বিশ্ববিদ্যালয় </a:t>
            </a:r>
            <a:r>
              <a:rPr lang="en-US" sz="2800" dirty="0">
                <a:solidFill>
                  <a:srgbClr val="3A2A00"/>
                </a:solidFill>
                <a:latin typeface="Nikosh" pitchFamily="34" charset="0"/>
                <a:ea typeface="Nikosh" pitchFamily="34" charset="-122"/>
                <a:cs typeface="Nikosh" pitchFamily="34" charset="-120"/>
              </a:rPr>
              <a:t>ও </a:t>
            </a:r>
            <a:r>
              <a:rPr lang="en-US" sz="2800">
                <a:solidFill>
                  <a:srgbClr val="3A2A00"/>
                </a:solidFill>
                <a:latin typeface="Nikosh" pitchFamily="34" charset="0"/>
                <a:ea typeface="Nikosh" pitchFamily="34" charset="-122"/>
                <a:cs typeface="Nikosh" pitchFamily="34" charset="-120"/>
              </a:rPr>
              <a:t>এডিনবরা </a:t>
            </a:r>
            <a:r>
              <a:rPr lang="en-US" sz="2800" smtClean="0">
                <a:solidFill>
                  <a:srgbClr val="3A2A00"/>
                </a:solidFill>
                <a:latin typeface="Nikosh" pitchFamily="34" charset="0"/>
                <a:ea typeface="Nikosh" pitchFamily="34" charset="-122"/>
                <a:cs typeface="Nikosh" pitchFamily="34" charset="-120"/>
              </a:rPr>
              <a:t>বিশ্ববিদ্যালয়ে </a:t>
            </a:r>
            <a:r>
              <a:rPr lang="en-US" sz="2800" dirty="0">
                <a:solidFill>
                  <a:srgbClr val="3A2A00"/>
                </a:solidFill>
                <a:latin typeface="Nikosh" pitchFamily="34" charset="0"/>
                <a:ea typeface="Nikosh" pitchFamily="34" charset="-122"/>
                <a:cs typeface="Nikosh" pitchFamily="34" charset="-120"/>
              </a:rPr>
              <a:t>শিক্ষালাভ করেন।</a:t>
            </a:r>
            <a:endParaRPr lang="en-US" sz="28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800" dirty="0">
                <a:solidFill>
                  <a:srgbClr val="3A2A00"/>
                </a:solidFill>
                <a:latin typeface="Nikosh" pitchFamily="34" charset="0"/>
                <a:ea typeface="Nikosh" pitchFamily="34" charset="-122"/>
                <a:cs typeface="Nikosh" pitchFamily="34" charset="-120"/>
              </a:rPr>
              <a:t>তাঁর ৭০-এরও বেশি গ্রন্থ প্রকাশিত হয়েছে।</a:t>
            </a:r>
            <a:endParaRPr lang="en-US" sz="2800" dirty="0"/>
          </a:p>
          <a:p>
            <a:pPr marL="342900" indent="-342900">
              <a:buSzPct val="100000"/>
              <a:buChar char="•"/>
            </a:pPr>
            <a:r>
              <a:rPr lang="en-US" sz="2800" dirty="0">
                <a:solidFill>
                  <a:srgbClr val="3A2A00"/>
                </a:solidFill>
                <a:latin typeface="Nikosh" pitchFamily="34" charset="0"/>
                <a:ea typeface="Nikosh" pitchFamily="34" charset="-122"/>
                <a:cs typeface="Nikosh" pitchFamily="34" charset="-120"/>
              </a:rPr>
              <a:t>উল্লেখযোগ্য গ্রন্থ: ছাপ্পান্ন হাজার বর্গমাইল, লাল নীল দীপাবলি, সব কিছু ভেঙে পড়ে।</a:t>
            </a:r>
            <a:endParaRPr lang="en-US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3000">
        <p15:prstTrans prst="fractur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C5F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88720"/>
          </a:xfrm>
          <a:prstGeom prst="rect">
            <a:avLst/>
          </a:prstGeom>
          <a:solidFill>
            <a:srgbClr val="1E3F1F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112471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Nikosh" pitchFamily="34" charset="0"/>
                <a:ea typeface="Nikosh" pitchFamily="34" charset="-122"/>
                <a:cs typeface="Nikosh" pitchFamily="34" charset="-120"/>
              </a:rPr>
              <a:t>কবিতার প্রেক্ষাপট ও সারমর্ম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457200" y="1463040"/>
            <a:ext cx="3566160" cy="2286000"/>
          </a:xfrm>
          <a:prstGeom prst="roundRect">
            <a:avLst>
              <a:gd name="adj" fmla="val 4800"/>
            </a:avLst>
          </a:prstGeom>
          <a:solidFill>
            <a:srgbClr val="3D7A3F"/>
          </a:solidFill>
          <a:ln/>
          <a:effectLst>
            <a:outerShdw blurRad="76200" dist="38100" dir="5400000" algn="bl" rotWithShape="0">
              <a:srgbClr val="000000">
                <a:alpha val="3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85800" y="1627632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9E795"/>
                </a:solidFill>
                <a:latin typeface="Nikosh" pitchFamily="34" charset="0"/>
                <a:ea typeface="Nikosh" pitchFamily="34" charset="-122"/>
                <a:cs typeface="Nikosh" pitchFamily="34" charset="-120"/>
              </a:rPr>
              <a:t>ঋতু বর্ণনা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85800" y="2084832"/>
            <a:ext cx="3108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Nikosh" pitchFamily="34" charset="0"/>
                <a:ea typeface="Nikosh" pitchFamily="34" charset="-122"/>
                <a:cs typeface="Nikosh" pitchFamily="34" charset="-120"/>
              </a:rPr>
              <a:t>ফাল্গুন মাসে প্রকৃতি নতুন সাজে সজ্জিত হয় — গাছে সবুজ পাতা গজায়, ফুল ফোটে।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4251960" y="1463040"/>
            <a:ext cx="3566160" cy="2286000"/>
          </a:xfrm>
          <a:prstGeom prst="roundRect">
            <a:avLst>
              <a:gd name="adj" fmla="val 4800"/>
            </a:avLst>
          </a:prstGeom>
          <a:solidFill>
            <a:srgbClr val="3D7A3F"/>
          </a:solidFill>
          <a:ln/>
          <a:effectLst>
            <a:outerShdw blurRad="76200" dist="38100" dir="5400000" algn="bl" rotWithShape="0">
              <a:srgbClr val="000000">
                <a:alpha val="3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4480560" y="1627632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9E795"/>
                </a:solidFill>
                <a:latin typeface="Nikosh" pitchFamily="34" charset="0"/>
                <a:ea typeface="Nikosh" pitchFamily="34" charset="-122"/>
                <a:cs typeface="Nikosh" pitchFamily="34" charset="-120"/>
              </a:rPr>
              <a:t>সবুজ আগুন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480560" y="2084832"/>
            <a:ext cx="3108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Nikosh" pitchFamily="34" charset="0"/>
                <a:ea typeface="Nikosh" pitchFamily="34" charset="-122"/>
                <a:cs typeface="Nikosh" pitchFamily="34" charset="-120"/>
              </a:rPr>
              <a:t>প্রকৃতির প্রাণবন্ত সবুজ রঙকে কবি কল্পনা করেছেন “সবুজ আগুন” হিসেবে।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8046720" y="1463040"/>
            <a:ext cx="3566160" cy="2286000"/>
          </a:xfrm>
          <a:prstGeom prst="roundRect">
            <a:avLst>
              <a:gd name="adj" fmla="val 4800"/>
            </a:avLst>
          </a:prstGeom>
          <a:solidFill>
            <a:srgbClr val="3D7A3F"/>
          </a:solidFill>
          <a:ln/>
          <a:effectLst>
            <a:outerShdw blurRad="76200" dist="38100" dir="5400000" algn="bl" rotWithShape="0">
              <a:srgbClr val="000000">
                <a:alpha val="30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8275320" y="1627632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9E795"/>
                </a:solidFill>
                <a:latin typeface="Nikosh" pitchFamily="34" charset="0"/>
                <a:ea typeface="Nikosh" pitchFamily="34" charset="-122"/>
                <a:cs typeface="Nikosh" pitchFamily="34" charset="-120"/>
              </a:rPr>
              <a:t>ঐতিহাসিক যোগ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75320" y="2084832"/>
            <a:ext cx="3108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Nikosh" pitchFamily="34" charset="0"/>
                <a:ea typeface="Nikosh" pitchFamily="34" charset="-122"/>
                <a:cs typeface="Nikosh" pitchFamily="34" charset="-120"/>
              </a:rPr>
              <a:t>এই একই মাসে (ফেব্রুয়ারি/ফাল্গুনে) ভাষা আন্দোলনে বাংলা ভাষার জন্য অনেক তরুণ শহিদ হয়েছিলেন।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457200" y="4023360"/>
            <a:ext cx="3566160" cy="2286000"/>
          </a:xfrm>
          <a:prstGeom prst="roundRect">
            <a:avLst>
              <a:gd name="adj" fmla="val 4800"/>
            </a:avLst>
          </a:prstGeom>
          <a:solidFill>
            <a:srgbClr val="3D7A3F"/>
          </a:solidFill>
          <a:ln/>
          <a:effectLst>
            <a:outerShdw blurRad="76200" dist="38100" dir="5400000" algn="bl" rotWithShape="0">
              <a:srgbClr val="000000">
                <a:alpha val="30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685800" y="4187952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9E795"/>
                </a:solidFill>
                <a:latin typeface="Nikosh" pitchFamily="34" charset="0"/>
                <a:ea typeface="Nikosh" pitchFamily="34" charset="-122"/>
                <a:cs typeface="Nikosh" pitchFamily="34" charset="-120"/>
              </a:rPr>
              <a:t>রক্ত ও ফুল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85800" y="4645152"/>
            <a:ext cx="3108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Nikosh" pitchFamily="34" charset="0"/>
                <a:ea typeface="Nikosh" pitchFamily="34" charset="-122"/>
                <a:cs typeface="Nikosh" pitchFamily="34" charset="-120"/>
              </a:rPr>
              <a:t>কবিতায় প্রকৃতির রঙিন রূপ আর ভাষা শহিদদের রক্তের স্মৃতি একসূত্রে গাঁথা হয়েছে।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4251960" y="4023360"/>
            <a:ext cx="3566160" cy="2286000"/>
          </a:xfrm>
          <a:prstGeom prst="roundRect">
            <a:avLst>
              <a:gd name="adj" fmla="val 4800"/>
            </a:avLst>
          </a:prstGeom>
          <a:solidFill>
            <a:srgbClr val="3D7A3F"/>
          </a:solidFill>
          <a:ln/>
          <a:effectLst>
            <a:outerShdw blurRad="76200" dist="38100" dir="5400000" algn="bl" rotWithShape="0">
              <a:srgbClr val="000000">
                <a:alpha val="30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4480560" y="4187952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9E795"/>
                </a:solidFill>
                <a:latin typeface="Nikosh" pitchFamily="34" charset="0"/>
                <a:ea typeface="Nikosh" pitchFamily="34" charset="-122"/>
                <a:cs typeface="Nikosh" pitchFamily="34" charset="-120"/>
              </a:rPr>
              <a:t>মায়ের বেদনা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4480560" y="4645152"/>
            <a:ext cx="3108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Nikosh" pitchFamily="34" charset="0"/>
                <a:ea typeface="Nikosh" pitchFamily="34" charset="-122"/>
                <a:cs typeface="Nikosh" pitchFamily="34" charset="-120"/>
              </a:rPr>
              <a:t>সন্তানহারা মায়ের চোখের জলের মধ্য দিয়ে ত্যাগের বেদনা ফুটিয়ে তোলা হয়েছে।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8046720" y="4023360"/>
            <a:ext cx="3566160" cy="2286000"/>
          </a:xfrm>
          <a:prstGeom prst="roundRect">
            <a:avLst>
              <a:gd name="adj" fmla="val 4800"/>
            </a:avLst>
          </a:prstGeom>
          <a:solidFill>
            <a:srgbClr val="3D7A3F"/>
          </a:solidFill>
          <a:ln/>
          <a:effectLst>
            <a:outerShdw blurRad="76200" dist="38100" dir="5400000" algn="bl" rotWithShape="0">
              <a:srgbClr val="000000">
                <a:alpha val="30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8275320" y="4187952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9E795"/>
                </a:solidFill>
                <a:latin typeface="Nikosh" pitchFamily="34" charset="0"/>
                <a:ea typeface="Nikosh" pitchFamily="34" charset="-122"/>
                <a:cs typeface="Nikosh" pitchFamily="34" charset="-120"/>
              </a:rPr>
              <a:t>মূল বার্তা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8275320" y="4645152"/>
            <a:ext cx="3108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  <a:latin typeface="Nikosh" pitchFamily="34" charset="0"/>
                <a:ea typeface="Nikosh" pitchFamily="34" charset="-122"/>
                <a:cs typeface="Nikosh" pitchFamily="34" charset="-120"/>
              </a:rPr>
              <a:t>বসন্তের সৌন্দর্য ও ভাষা আন্দোলনের আত্মত্যাগ একসঙ্গে স্মরণ করার আহ্বান জানানো হয়েছে।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3000">
        <p15:prstTrans prst="fractur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C127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88720"/>
          </a:xfrm>
          <a:prstGeom prst="rect">
            <a:avLst/>
          </a:prstGeom>
          <a:solidFill>
            <a:srgbClr val="8E1B1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11247120" cy="46373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34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0338487"/>
              </p:ext>
            </p:extLst>
          </p:nvPr>
        </p:nvGraphicFramePr>
        <p:xfrm>
          <a:off x="457200" y="571712"/>
          <a:ext cx="11064240" cy="5799906"/>
        </p:xfrm>
        <a:graphic>
          <a:graphicData uri="http://schemas.openxmlformats.org/drawingml/2006/table">
            <a:tbl>
              <a:tblPr/>
              <a:tblGrid>
                <a:gridCol w="3474720"/>
                <a:gridCol w="7589520"/>
              </a:tblGrid>
              <a:tr h="64443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Nikosh" pitchFamily="34" charset="0"/>
                          <a:ea typeface="Nikosh" pitchFamily="34" charset="-122"/>
                          <a:cs typeface="Nikosh" pitchFamily="34" charset="-120"/>
                        </a:rPr>
                        <a:t>শব্দ</a:t>
                      </a:r>
                      <a:endParaRPr lang="en-US" sz="2000" dirty="0">
                        <a:latin typeface="Nikosh" charset="0"/>
                        <a:ea typeface="Nikosh" charset="0"/>
                        <a:cs typeface="Nikosh" charset="0"/>
                      </a:endParaRPr>
                    </a:p>
                  </a:txBody>
                  <a:tcPr marL="127000" marR="1270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6B141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Nikosh" pitchFamily="34" charset="0"/>
                          <a:ea typeface="Nikosh" pitchFamily="34" charset="-122"/>
                          <a:cs typeface="Nikosh" pitchFamily="34" charset="-120"/>
                        </a:rPr>
                        <a:t>অর্থ</a:t>
                      </a:r>
                      <a:endParaRPr lang="en-US" sz="2000" dirty="0">
                        <a:latin typeface="Nikosh" charset="0"/>
                        <a:ea typeface="Nikosh" charset="0"/>
                        <a:cs typeface="Nikosh" charset="0"/>
                      </a:endParaRPr>
                    </a:p>
                  </a:txBody>
                  <a:tcPr marL="127000" marR="1270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6B1414"/>
                    </a:solidFill>
                  </a:tcPr>
                </a:tc>
              </a:tr>
              <a:tr h="64443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800" b="1" dirty="0">
                          <a:solidFill>
                            <a:srgbClr val="6B1414"/>
                          </a:solidFill>
                          <a:latin typeface="Nikosh" pitchFamily="34" charset="0"/>
                          <a:ea typeface="Nikosh" pitchFamily="34" charset="-122"/>
                          <a:cs typeface="Nikosh" pitchFamily="34" charset="-120"/>
                        </a:rPr>
                        <a:t>দস্যি</a:t>
                      </a:r>
                      <a:endParaRPr lang="en-US" sz="2800" dirty="0">
                        <a:latin typeface="Nikosh" charset="0"/>
                        <a:ea typeface="Nikosh" charset="0"/>
                        <a:cs typeface="Nikosh" charset="0"/>
                      </a:endParaRPr>
                    </a:p>
                  </a:txBody>
                  <a:tcPr marL="127000" marR="1270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BE3E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800" dirty="0">
                          <a:solidFill>
                            <a:srgbClr val="2A2A2A"/>
                          </a:solidFill>
                          <a:latin typeface="Nikosh" pitchFamily="34" charset="0"/>
                          <a:ea typeface="Nikosh" pitchFamily="34" charset="-122"/>
                          <a:cs typeface="Nikosh" pitchFamily="34" charset="-120"/>
                        </a:rPr>
                        <a:t>দুরন্ত, চঞ্চল</a:t>
                      </a:r>
                      <a:endParaRPr lang="en-US" sz="2800" dirty="0">
                        <a:latin typeface="Nikosh" charset="0"/>
                        <a:ea typeface="Nikosh" charset="0"/>
                        <a:cs typeface="Nikosh" charset="0"/>
                      </a:endParaRPr>
                    </a:p>
                  </a:txBody>
                  <a:tcPr marL="127000" marR="1270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BE3E3"/>
                    </a:solidFill>
                  </a:tcPr>
                </a:tc>
              </a:tr>
              <a:tr h="64443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800" b="1" dirty="0">
                          <a:solidFill>
                            <a:srgbClr val="6B1414"/>
                          </a:solidFill>
                          <a:latin typeface="Nikosh" pitchFamily="34" charset="0"/>
                          <a:ea typeface="Nikosh" pitchFamily="34" charset="-122"/>
                          <a:cs typeface="Nikosh" pitchFamily="34" charset="-120"/>
                        </a:rPr>
                        <a:t>ফেঁড়ে</a:t>
                      </a:r>
                      <a:endParaRPr lang="en-US" sz="2800" dirty="0">
                        <a:latin typeface="Nikosh" charset="0"/>
                        <a:ea typeface="Nikosh" charset="0"/>
                        <a:cs typeface="Nikosh" charset="0"/>
                      </a:endParaRPr>
                    </a:p>
                  </a:txBody>
                  <a:tcPr marL="127000" marR="1270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800" dirty="0">
                          <a:solidFill>
                            <a:srgbClr val="2A2A2A"/>
                          </a:solidFill>
                          <a:latin typeface="Nikosh" pitchFamily="34" charset="0"/>
                          <a:ea typeface="Nikosh" pitchFamily="34" charset="-122"/>
                          <a:cs typeface="Nikosh" pitchFamily="34" charset="-120"/>
                        </a:rPr>
                        <a:t>চিরে</a:t>
                      </a:r>
                      <a:endParaRPr lang="en-US" sz="2800" dirty="0">
                        <a:latin typeface="Nikosh" charset="0"/>
                        <a:ea typeface="Nikosh" charset="0"/>
                        <a:cs typeface="Nikosh" charset="0"/>
                      </a:endParaRPr>
                    </a:p>
                  </a:txBody>
                  <a:tcPr marL="127000" marR="1270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64443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800" b="1" dirty="0">
                          <a:solidFill>
                            <a:srgbClr val="6B1414"/>
                          </a:solidFill>
                          <a:latin typeface="Nikosh" pitchFamily="34" charset="0"/>
                          <a:ea typeface="Nikosh" pitchFamily="34" charset="-122"/>
                          <a:cs typeface="Nikosh" pitchFamily="34" charset="-120"/>
                        </a:rPr>
                        <a:t>ডুকরে ওঠা</a:t>
                      </a:r>
                      <a:endParaRPr lang="en-US" sz="2800" dirty="0">
                        <a:latin typeface="Nikosh" charset="0"/>
                        <a:ea typeface="Nikosh" charset="0"/>
                        <a:cs typeface="Nikosh" charset="0"/>
                      </a:endParaRPr>
                    </a:p>
                  </a:txBody>
                  <a:tcPr marL="127000" marR="1270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BE3E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800" dirty="0">
                          <a:solidFill>
                            <a:srgbClr val="2A2A2A"/>
                          </a:solidFill>
                          <a:latin typeface="Nikosh" pitchFamily="34" charset="0"/>
                          <a:ea typeface="Nikosh" pitchFamily="34" charset="-122"/>
                          <a:cs typeface="Nikosh" pitchFamily="34" charset="-120"/>
                        </a:rPr>
                        <a:t>থেমে থেমে জোরে কান্না</a:t>
                      </a:r>
                      <a:endParaRPr lang="en-US" sz="2800" dirty="0">
                        <a:latin typeface="Nikosh" charset="0"/>
                        <a:ea typeface="Nikosh" charset="0"/>
                        <a:cs typeface="Nikosh" charset="0"/>
                      </a:endParaRPr>
                    </a:p>
                  </a:txBody>
                  <a:tcPr marL="127000" marR="1270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BE3E3"/>
                    </a:solidFill>
                  </a:tcPr>
                </a:tc>
              </a:tr>
              <a:tr h="64443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800" b="1" dirty="0">
                          <a:solidFill>
                            <a:srgbClr val="6B1414"/>
                          </a:solidFill>
                          <a:latin typeface="Nikosh" pitchFamily="34" charset="0"/>
                          <a:ea typeface="Nikosh" pitchFamily="34" charset="-122"/>
                          <a:cs typeface="Nikosh" pitchFamily="34" charset="-120"/>
                        </a:rPr>
                        <a:t>ছলোছলো</a:t>
                      </a:r>
                      <a:endParaRPr lang="en-US" sz="2800" dirty="0">
                        <a:latin typeface="Nikosh" charset="0"/>
                        <a:ea typeface="Nikosh" charset="0"/>
                        <a:cs typeface="Nikosh" charset="0"/>
                      </a:endParaRPr>
                    </a:p>
                  </a:txBody>
                  <a:tcPr marL="127000" marR="1270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800" dirty="0">
                          <a:solidFill>
                            <a:srgbClr val="2A2A2A"/>
                          </a:solidFill>
                          <a:latin typeface="Nikosh" pitchFamily="34" charset="0"/>
                          <a:ea typeface="Nikosh" pitchFamily="34" charset="-122"/>
                          <a:cs typeface="Nikosh" pitchFamily="34" charset="-120"/>
                        </a:rPr>
                        <a:t>অশ্রুসজল</a:t>
                      </a:r>
                      <a:endParaRPr lang="en-US" sz="2800" dirty="0">
                        <a:latin typeface="Nikosh" charset="0"/>
                        <a:ea typeface="Nikosh" charset="0"/>
                        <a:cs typeface="Nikosh" charset="0"/>
                      </a:endParaRPr>
                    </a:p>
                  </a:txBody>
                  <a:tcPr marL="127000" marR="1270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64443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800" b="1" dirty="0">
                          <a:solidFill>
                            <a:srgbClr val="6B1414"/>
                          </a:solidFill>
                          <a:latin typeface="Nikosh" pitchFamily="34" charset="0"/>
                          <a:ea typeface="Nikosh" pitchFamily="34" charset="-122"/>
                          <a:cs typeface="Nikosh" pitchFamily="34" charset="-120"/>
                        </a:rPr>
                        <a:t>থোকা থোকা</a:t>
                      </a:r>
                      <a:endParaRPr lang="en-US" sz="2800" dirty="0">
                        <a:latin typeface="Nikosh" charset="0"/>
                        <a:ea typeface="Nikosh" charset="0"/>
                        <a:cs typeface="Nikosh" charset="0"/>
                      </a:endParaRPr>
                    </a:p>
                  </a:txBody>
                  <a:tcPr marL="127000" marR="1270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BE3E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800" dirty="0">
                          <a:solidFill>
                            <a:srgbClr val="2A2A2A"/>
                          </a:solidFill>
                          <a:latin typeface="Nikosh" pitchFamily="34" charset="0"/>
                          <a:ea typeface="Nikosh" pitchFamily="34" charset="-122"/>
                          <a:cs typeface="Nikosh" pitchFamily="34" charset="-120"/>
                        </a:rPr>
                        <a:t>গুচ্ছ গুচ্ছ</a:t>
                      </a:r>
                      <a:endParaRPr lang="en-US" sz="2800" dirty="0">
                        <a:latin typeface="Nikosh" charset="0"/>
                        <a:ea typeface="Nikosh" charset="0"/>
                        <a:cs typeface="Nikosh" charset="0"/>
                      </a:endParaRPr>
                    </a:p>
                  </a:txBody>
                  <a:tcPr marL="127000" marR="1270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BE3E3"/>
                    </a:solidFill>
                  </a:tcPr>
                </a:tc>
              </a:tr>
              <a:tr h="64443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800" b="1" dirty="0">
                          <a:solidFill>
                            <a:srgbClr val="6B1414"/>
                          </a:solidFill>
                          <a:latin typeface="Nikosh" pitchFamily="34" charset="0"/>
                          <a:ea typeface="Nikosh" pitchFamily="34" charset="-122"/>
                          <a:cs typeface="Nikosh" pitchFamily="34" charset="-120"/>
                        </a:rPr>
                        <a:t>শহিদ মিনার</a:t>
                      </a:r>
                      <a:endParaRPr lang="en-US" sz="2800" dirty="0">
                        <a:latin typeface="Nikosh" charset="0"/>
                        <a:ea typeface="Nikosh" charset="0"/>
                        <a:cs typeface="Nikosh" charset="0"/>
                      </a:endParaRPr>
                    </a:p>
                  </a:txBody>
                  <a:tcPr marL="127000" marR="1270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800" dirty="0">
                          <a:solidFill>
                            <a:srgbClr val="2A2A2A"/>
                          </a:solidFill>
                          <a:latin typeface="Nikosh" pitchFamily="34" charset="0"/>
                          <a:ea typeface="Nikosh" pitchFamily="34" charset="-122"/>
                          <a:cs typeface="Nikosh" pitchFamily="34" charset="-120"/>
                        </a:rPr>
                        <a:t>ভাষা শহিদদের স্মরণে নির্মিত স্মৃতিস্তম্ভ</a:t>
                      </a:r>
                      <a:endParaRPr lang="en-US" sz="2800" dirty="0">
                        <a:latin typeface="Nikosh" charset="0"/>
                        <a:ea typeface="Nikosh" charset="0"/>
                        <a:cs typeface="Nikosh" charset="0"/>
                      </a:endParaRPr>
                    </a:p>
                  </a:txBody>
                  <a:tcPr marL="127000" marR="1270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64443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800" b="1" dirty="0">
                          <a:solidFill>
                            <a:srgbClr val="6B1414"/>
                          </a:solidFill>
                          <a:latin typeface="Nikosh" pitchFamily="34" charset="0"/>
                          <a:ea typeface="Nikosh" pitchFamily="34" charset="-122"/>
                          <a:cs typeface="Nikosh" pitchFamily="34" charset="-120"/>
                        </a:rPr>
                        <a:t>ব্যবচ্ছেদ</a:t>
                      </a:r>
                      <a:endParaRPr lang="en-US" sz="2800" dirty="0">
                        <a:latin typeface="Nikosh" charset="0"/>
                        <a:ea typeface="Nikosh" charset="0"/>
                        <a:cs typeface="Nikosh" charset="0"/>
                      </a:endParaRPr>
                    </a:p>
                  </a:txBody>
                  <a:tcPr marL="127000" marR="1270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BE3E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800" dirty="0">
                          <a:solidFill>
                            <a:srgbClr val="2A2A2A"/>
                          </a:solidFill>
                          <a:latin typeface="Nikosh" pitchFamily="34" charset="0"/>
                          <a:ea typeface="Nikosh" pitchFamily="34" charset="-122"/>
                          <a:cs typeface="Nikosh" pitchFamily="34" charset="-120"/>
                        </a:rPr>
                        <a:t>কাটাছেঁড়া করা</a:t>
                      </a:r>
                      <a:endParaRPr lang="en-US" sz="2800" dirty="0">
                        <a:latin typeface="Nikosh" charset="0"/>
                        <a:ea typeface="Nikosh" charset="0"/>
                        <a:cs typeface="Nikosh" charset="0"/>
                      </a:endParaRPr>
                    </a:p>
                  </a:txBody>
                  <a:tcPr marL="127000" marR="1270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BE3E3"/>
                    </a:solidFill>
                  </a:tcPr>
                </a:tc>
              </a:tr>
              <a:tr h="64443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800" b="1" dirty="0">
                          <a:solidFill>
                            <a:srgbClr val="6B1414"/>
                          </a:solidFill>
                          <a:latin typeface="Nikosh" pitchFamily="34" charset="0"/>
                          <a:ea typeface="Nikosh" pitchFamily="34" charset="-122"/>
                          <a:cs typeface="Nikosh" pitchFamily="34" charset="-120"/>
                        </a:rPr>
                        <a:t>দীর্ঘশ্বাস</a:t>
                      </a:r>
                      <a:endParaRPr lang="en-US" sz="2800" dirty="0">
                        <a:latin typeface="Nikosh" charset="0"/>
                        <a:ea typeface="Nikosh" charset="0"/>
                        <a:cs typeface="Nikosh" charset="0"/>
                      </a:endParaRPr>
                    </a:p>
                  </a:txBody>
                  <a:tcPr marL="127000" marR="1270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800" dirty="0">
                          <a:solidFill>
                            <a:srgbClr val="2A2A2A"/>
                          </a:solidFill>
                          <a:latin typeface="Nikosh" pitchFamily="34" charset="0"/>
                          <a:ea typeface="Nikosh" pitchFamily="34" charset="-122"/>
                          <a:cs typeface="Nikosh" pitchFamily="34" charset="-120"/>
                        </a:rPr>
                        <a:t>দুঃখ-ভারাক্রান্ত নিঃশ্বাস</a:t>
                      </a:r>
                      <a:endParaRPr lang="en-US" sz="2800" dirty="0">
                        <a:latin typeface="Nikosh" charset="0"/>
                        <a:ea typeface="Nikosh" charset="0"/>
                        <a:cs typeface="Nikosh" charset="0"/>
                      </a:endParaRPr>
                    </a:p>
                  </a:txBody>
                  <a:tcPr marL="127000" marR="1270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35131" y="0"/>
            <a:ext cx="29652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FFFFFF"/>
                </a:solidFill>
                <a:latin typeface="Nikosh" pitchFamily="34" charset="0"/>
                <a:ea typeface="Nikosh" pitchFamily="34" charset="-122"/>
                <a:cs typeface="Nikosh" pitchFamily="34" charset="-120"/>
              </a:rPr>
              <a:t>শব্দার্থ</a:t>
            </a:r>
            <a:endParaRPr lang="en-US" sz="3200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3000">
        <p15:prstTrans prst="fractur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129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846320"/>
            <a:ext cx="4114800" cy="4114800"/>
          </a:xfrm>
          <a:prstGeom prst="ellipse">
            <a:avLst/>
          </a:prstGeom>
          <a:solidFill>
            <a:srgbClr val="1A2148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548640"/>
            <a:ext cx="110642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5F5F5"/>
                </a:solidFill>
                <a:latin typeface="Nikosh" pitchFamily="34" charset="0"/>
                <a:ea typeface="Nikosh" pitchFamily="34" charset="-122"/>
                <a:cs typeface="Nikosh" pitchFamily="34" charset="-120"/>
              </a:rPr>
              <a:t>কবিতার মূলভাব ও শিক্ষা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640080" cy="640080"/>
          </a:xfrm>
          <a:prstGeom prst="ellipse">
            <a:avLst/>
          </a:prstGeom>
          <a:solidFill>
            <a:srgbClr val="C1272D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78308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Nikosh" pitchFamily="34" charset="0"/>
                <a:ea typeface="Nikosh" pitchFamily="34" charset="-122"/>
                <a:cs typeface="Nikosh" pitchFamily="34" charset="-120"/>
              </a:rPr>
              <a:t>1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554480" y="173736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FFFFFF"/>
                </a:solidFill>
                <a:latin typeface="Nikosh" pitchFamily="34" charset="0"/>
                <a:ea typeface="Nikosh" pitchFamily="34" charset="-122"/>
                <a:cs typeface="Nikosh" pitchFamily="34" charset="-120"/>
              </a:rPr>
              <a:t>বসন্ত ঋতুর প্রকৃতি আর ভাষা আন্দোলনের আত্মত্যাগ একসূত্রে গাঁথা — এই কবিতার মূল ভাব।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640080" y="2834640"/>
            <a:ext cx="640080" cy="640080"/>
          </a:xfrm>
          <a:prstGeom prst="ellipse">
            <a:avLst/>
          </a:prstGeom>
          <a:solidFill>
            <a:srgbClr val="C1272D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283464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Nikosh" pitchFamily="34" charset="0"/>
                <a:ea typeface="Nikosh" pitchFamily="34" charset="-122"/>
                <a:cs typeface="Nikosh" pitchFamily="34" charset="-120"/>
              </a:rPr>
              <a:t>2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1554480" y="2788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FFFFFF"/>
                </a:solidFill>
                <a:latin typeface="Nikosh" pitchFamily="34" charset="0"/>
                <a:ea typeface="Nikosh" pitchFamily="34" charset="-122"/>
                <a:cs typeface="Nikosh" pitchFamily="34" charset="-120"/>
              </a:rPr>
              <a:t>ভাষা শহিদদের আত্মত্যাগের প্রতি শ্রদ্ধা ও কৃতজ্ঞতা জাগানো এর উদ্দেশ্য।</a:t>
            </a:r>
            <a:endParaRPr lang="en-US" sz="2800" dirty="0"/>
          </a:p>
        </p:txBody>
      </p:sp>
      <p:sp>
        <p:nvSpPr>
          <p:cNvPr id="10" name="Shape 8"/>
          <p:cNvSpPr/>
          <p:nvPr/>
        </p:nvSpPr>
        <p:spPr>
          <a:xfrm>
            <a:off x="640080" y="3886200"/>
            <a:ext cx="640080" cy="640080"/>
          </a:xfrm>
          <a:prstGeom prst="ellipse">
            <a:avLst/>
          </a:prstGeom>
          <a:solidFill>
            <a:srgbClr val="C1272D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388620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Nikosh" pitchFamily="34" charset="0"/>
                <a:ea typeface="Nikosh" pitchFamily="34" charset="-122"/>
                <a:cs typeface="Nikosh" pitchFamily="34" charset="-120"/>
              </a:rPr>
              <a:t>3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1554480" y="384048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FFFFFF"/>
                </a:solidFill>
                <a:latin typeface="Nikosh" pitchFamily="34" charset="0"/>
                <a:ea typeface="Nikosh" pitchFamily="34" charset="-122"/>
                <a:cs typeface="Nikosh" pitchFamily="34" charset="-120"/>
              </a:rPr>
              <a:t>মাতৃভাষার প্রতি ভালোবাসা এবং শহিদদের স্মরণ করার শিক্ষা দেয় এই কবিতা।</a:t>
            </a:r>
            <a:endParaRPr lang="en-US" sz="2800" dirty="0"/>
          </a:p>
        </p:txBody>
      </p:sp>
      <p:sp>
        <p:nvSpPr>
          <p:cNvPr id="13" name="Shape 11"/>
          <p:cNvSpPr/>
          <p:nvPr/>
        </p:nvSpPr>
        <p:spPr>
          <a:xfrm>
            <a:off x="640080" y="4937760"/>
            <a:ext cx="640080" cy="640080"/>
          </a:xfrm>
          <a:prstGeom prst="ellipse">
            <a:avLst/>
          </a:prstGeom>
          <a:solidFill>
            <a:srgbClr val="C1272D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493776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Nikosh" pitchFamily="34" charset="0"/>
                <a:ea typeface="Nikosh" pitchFamily="34" charset="-122"/>
                <a:cs typeface="Nikosh" pitchFamily="34" charset="-120"/>
              </a:rPr>
              <a:t>4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554480" y="489204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FFFFFF"/>
                </a:solidFill>
                <a:latin typeface="Nikosh" pitchFamily="34" charset="0"/>
                <a:ea typeface="Nikosh" pitchFamily="34" charset="-122"/>
                <a:cs typeface="Nikosh" pitchFamily="34" charset="-120"/>
              </a:rPr>
              <a:t>প্রকৃতির সৌন্দর্যের ভেতর দিয়ে ইতিহাসের ত্যাগ ও বেদনাকে অনুভব করতে শেখায়।</a:t>
            </a:r>
            <a:endParaRPr lang="en-US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3000">
        <p15:prstTrans prst="fractur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47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241280" y="-1463040"/>
            <a:ext cx="3566160" cy="3566160"/>
          </a:xfrm>
          <a:prstGeom prst="ellipse">
            <a:avLst/>
          </a:prstGeom>
          <a:solidFill>
            <a:srgbClr val="13603F">
              <a:alpha val="9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371600" y="5120640"/>
            <a:ext cx="3017520" cy="3017520"/>
          </a:xfrm>
          <a:prstGeom prst="ellipse">
            <a:avLst/>
          </a:prstGeom>
          <a:solidFill>
            <a:srgbClr val="13603F">
              <a:alpha val="9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1508760" y="76531"/>
            <a:ext cx="9601200" cy="822960"/>
          </a:xfrm>
          <a:prstGeom prst="rect">
            <a:avLst/>
          </a:prstGeom>
          <a:solidFill>
            <a:srgbClr val="002060"/>
          </a:solidFill>
          <a:ln>
            <a:solidFill>
              <a:srgbClr val="00B0F0"/>
            </a:solidFill>
          </a:ln>
        </p:spPr>
        <p:txBody>
          <a:bodyPr wrap="square" lIns="0" tIns="0" rIns="0" bIns="0" rtlCol="0" anchor="ctr">
            <a:prstTxWarp prst="textPlain">
              <a:avLst/>
            </a:prstTxWarp>
          </a:bodyPr>
          <a:lstStyle/>
          <a:p>
            <a:r>
              <a:rPr lang="en-US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reflection blurRad="6350" stA="60000" endA="900" endPos="58000" dir="5400000" sy="-100000" algn="bl" rotWithShape="0"/>
                </a:effectLst>
                <a:latin typeface="SutonnyMJ" pitchFamily="2" charset="0"/>
                <a:ea typeface="Lohit Bengali" pitchFamily="34" charset="-122"/>
                <a:cs typeface="SutonnyMJ" pitchFamily="2" charset="0"/>
              </a:rPr>
              <a:t>বাড়ির কাজ</a:t>
            </a:r>
            <a:endParaRPr lang="en-US" sz="6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reflection blurRad="6350" stA="60000" endA="900" endPos="58000" dir="5400000" sy="-100000" algn="bl" rotWithShape="0"/>
              </a:effectLst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548640" y="1097280"/>
            <a:ext cx="11247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dirty="0">
                <a:solidFill>
                  <a:srgbClr val="FFFF00"/>
                </a:solidFill>
                <a:latin typeface="SutonnyMJ" pitchFamily="2" charset="0"/>
                <a:ea typeface="Lohit Bengali" pitchFamily="34" charset="-122"/>
                <a:cs typeface="SutonnyMJ" pitchFamily="2" charset="0"/>
              </a:rPr>
              <a:t>ষষ্ঠ শ্রেণি ❖ বাংলা, কবিতা ❖ পাঠ-১৮ ❖ ফাগুন মাস (হুমায়ুন আজাদ)</a:t>
            </a:r>
            <a:endParaRPr lang="en-US" sz="3600" dirty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548640" y="1783080"/>
            <a:ext cx="11064240" cy="4069080"/>
          </a:xfrm>
          <a:prstGeom prst="roundRect">
            <a:avLst>
              <a:gd name="adj" fmla="val 2697"/>
            </a:avLst>
          </a:prstGeom>
          <a:solidFill>
            <a:srgbClr val="093626"/>
          </a:solidFill>
          <a:ln w="12700">
            <a:solidFill>
              <a:srgbClr val="6FCF97"/>
            </a:solidFill>
            <a:prstDash val="solid"/>
          </a:ln>
          <a:effectLst>
            <a:outerShdw blurRad="76200" dist="381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68680" y="1915668"/>
            <a:ext cx="457200" cy="457200"/>
          </a:xfrm>
          <a:prstGeom prst="ellipse">
            <a:avLst/>
          </a:prstGeom>
          <a:solidFill>
            <a:srgbClr val="6FCF97"/>
          </a:solidFill>
          <a:ln/>
        </p:spPr>
      </p:sp>
      <p:sp>
        <p:nvSpPr>
          <p:cNvPr id="8" name="Text 6"/>
          <p:cNvSpPr/>
          <p:nvPr/>
        </p:nvSpPr>
        <p:spPr>
          <a:xfrm>
            <a:off x="868680" y="19156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000" b="1" dirty="0">
                <a:solidFill>
                  <a:srgbClr val="093626"/>
                </a:solidFill>
                <a:latin typeface="SutonnyMJ" pitchFamily="2" charset="0"/>
                <a:ea typeface="Lohit Bengali" pitchFamily="34" charset="-122"/>
                <a:cs typeface="SutonnyMJ" pitchFamily="2" charset="0"/>
              </a:rPr>
              <a:t>1</a:t>
            </a:r>
            <a:endParaRPr lang="en-US" sz="4000" dirty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1508760" y="1842516"/>
            <a:ext cx="9875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dirty="0">
                <a:solidFill>
                  <a:srgbClr val="F2FAF5"/>
                </a:solidFill>
                <a:latin typeface="SutonnyMJ" pitchFamily="2" charset="0"/>
                <a:ea typeface="Lohit Bengali" pitchFamily="34" charset="-122"/>
                <a:cs typeface="SutonnyMJ" pitchFamily="2" charset="0"/>
              </a:rPr>
              <a:t>কবি হুমায়ুন আজাদের সংক্ষিপ্ত পরিচিতি লিখে আনবে।</a:t>
            </a:r>
            <a:endParaRPr lang="en-US" sz="3600" dirty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868680" y="2729484"/>
            <a:ext cx="457200" cy="457200"/>
          </a:xfrm>
          <a:prstGeom prst="ellipse">
            <a:avLst/>
          </a:prstGeom>
          <a:solidFill>
            <a:srgbClr val="6FCF97"/>
          </a:solidFill>
          <a:ln/>
        </p:spPr>
      </p:sp>
      <p:sp>
        <p:nvSpPr>
          <p:cNvPr id="11" name="Text 9"/>
          <p:cNvSpPr/>
          <p:nvPr/>
        </p:nvSpPr>
        <p:spPr>
          <a:xfrm>
            <a:off x="868680" y="27294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000" b="1" dirty="0">
                <a:solidFill>
                  <a:srgbClr val="093626"/>
                </a:solidFill>
                <a:latin typeface="SutonnyMJ" pitchFamily="2" charset="0"/>
                <a:ea typeface="Lohit Bengali" pitchFamily="34" charset="-122"/>
                <a:cs typeface="SutonnyMJ" pitchFamily="2" charset="0"/>
              </a:rPr>
              <a:t>2</a:t>
            </a:r>
            <a:endParaRPr lang="en-US" sz="4000" dirty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508760" y="2656332"/>
            <a:ext cx="9875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dirty="0">
                <a:solidFill>
                  <a:srgbClr val="F2FAF5"/>
                </a:solidFill>
                <a:latin typeface="SutonnyMJ" pitchFamily="2" charset="0"/>
                <a:ea typeface="Lohit Bengali" pitchFamily="34" charset="-122"/>
                <a:cs typeface="SutonnyMJ" pitchFamily="2" charset="0"/>
              </a:rPr>
              <a:t>কবিতার কঠিন শব্দসমূহের অর্থ খাতায় লিখবে।</a:t>
            </a:r>
            <a:endParaRPr lang="en-US" sz="3600" dirty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868680" y="3543300"/>
            <a:ext cx="457200" cy="457200"/>
          </a:xfrm>
          <a:prstGeom prst="ellipse">
            <a:avLst/>
          </a:prstGeom>
          <a:solidFill>
            <a:srgbClr val="6FCF97"/>
          </a:solidFill>
          <a:ln/>
        </p:spPr>
      </p:sp>
      <p:sp>
        <p:nvSpPr>
          <p:cNvPr id="14" name="Text 12"/>
          <p:cNvSpPr/>
          <p:nvPr/>
        </p:nvSpPr>
        <p:spPr>
          <a:xfrm>
            <a:off x="868680" y="35433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000" b="1" dirty="0">
                <a:solidFill>
                  <a:srgbClr val="093626"/>
                </a:solidFill>
                <a:latin typeface="SutonnyMJ" pitchFamily="2" charset="0"/>
                <a:ea typeface="Lohit Bengali" pitchFamily="34" charset="-122"/>
                <a:cs typeface="SutonnyMJ" pitchFamily="2" charset="0"/>
              </a:rPr>
              <a:t>3</a:t>
            </a:r>
            <a:endParaRPr lang="en-US" sz="4000" dirty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508760" y="3470148"/>
            <a:ext cx="9875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dirty="0">
                <a:solidFill>
                  <a:srgbClr val="F2FAF5"/>
                </a:solidFill>
                <a:latin typeface="SutonnyMJ" pitchFamily="2" charset="0"/>
                <a:ea typeface="Lohit Bengali" pitchFamily="34" charset="-122"/>
                <a:cs typeface="SutonnyMJ" pitchFamily="2" charset="0"/>
              </a:rPr>
              <a:t>"ফাগুন মাস" কবিতাটি মুখস্থ করে আনবে।</a:t>
            </a:r>
            <a:endParaRPr lang="en-US" sz="3600" dirty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868680" y="4357116"/>
            <a:ext cx="457200" cy="457200"/>
          </a:xfrm>
          <a:prstGeom prst="ellipse">
            <a:avLst/>
          </a:prstGeom>
          <a:solidFill>
            <a:srgbClr val="6FCF97"/>
          </a:solidFill>
          <a:ln/>
        </p:spPr>
      </p:sp>
      <p:sp>
        <p:nvSpPr>
          <p:cNvPr id="17" name="Text 15"/>
          <p:cNvSpPr/>
          <p:nvPr/>
        </p:nvSpPr>
        <p:spPr>
          <a:xfrm>
            <a:off x="868680" y="435711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000" b="1" dirty="0">
                <a:solidFill>
                  <a:srgbClr val="093626"/>
                </a:solidFill>
                <a:latin typeface="SutonnyMJ" pitchFamily="2" charset="0"/>
                <a:ea typeface="Lohit Bengali" pitchFamily="34" charset="-122"/>
                <a:cs typeface="SutonnyMJ" pitchFamily="2" charset="0"/>
              </a:rPr>
              <a:t>4</a:t>
            </a:r>
            <a:endParaRPr lang="en-US" sz="4000" dirty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508760" y="4283964"/>
            <a:ext cx="9875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dirty="0">
                <a:solidFill>
                  <a:srgbClr val="F2FAF5"/>
                </a:solidFill>
                <a:latin typeface="SutonnyMJ" pitchFamily="2" charset="0"/>
                <a:ea typeface="Lohit Bengali" pitchFamily="34" charset="-122"/>
                <a:cs typeface="SutonnyMJ" pitchFamily="2" charset="0"/>
              </a:rPr>
              <a:t>ফাগুন মাসের প্রকৃতি নিয়ে পাঁচটি বাক্য লিখবে।</a:t>
            </a:r>
            <a:endParaRPr lang="en-US" sz="3600" dirty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868680" y="5170932"/>
            <a:ext cx="457200" cy="457200"/>
          </a:xfrm>
          <a:prstGeom prst="ellipse">
            <a:avLst/>
          </a:prstGeom>
          <a:solidFill>
            <a:srgbClr val="6FCF97"/>
          </a:solidFill>
          <a:ln/>
        </p:spPr>
      </p:sp>
      <p:sp>
        <p:nvSpPr>
          <p:cNvPr id="20" name="Text 18"/>
          <p:cNvSpPr/>
          <p:nvPr/>
        </p:nvSpPr>
        <p:spPr>
          <a:xfrm>
            <a:off x="868680" y="51709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000" b="1" dirty="0">
                <a:solidFill>
                  <a:srgbClr val="093626"/>
                </a:solidFill>
                <a:latin typeface="SutonnyMJ" pitchFamily="2" charset="0"/>
                <a:ea typeface="Lohit Bengali" pitchFamily="34" charset="-122"/>
                <a:cs typeface="SutonnyMJ" pitchFamily="2" charset="0"/>
              </a:rPr>
              <a:t>5</a:t>
            </a:r>
            <a:endParaRPr lang="en-US" sz="4000" dirty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1508760" y="5097780"/>
            <a:ext cx="9875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dirty="0">
                <a:solidFill>
                  <a:srgbClr val="F2FAF5"/>
                </a:solidFill>
                <a:latin typeface="SutonnyMJ" pitchFamily="2" charset="0"/>
                <a:ea typeface="Lohit Bengali" pitchFamily="34" charset="-122"/>
                <a:cs typeface="SutonnyMJ" pitchFamily="2" charset="0"/>
              </a:rPr>
              <a:t>পাঠ্যবইয়ের প্রশ্নোত্তর অনুশীলনী সমাধান করে আনবে।</a:t>
            </a:r>
            <a:endParaRPr lang="en-US" sz="3600" dirty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548640" y="59436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i="1" dirty="0">
                <a:solidFill>
                  <a:srgbClr val="F4C430"/>
                </a:solidFill>
                <a:latin typeface="SutonnyMJ" pitchFamily="2" charset="0"/>
                <a:ea typeface="Lohit Bengali" pitchFamily="34" charset="-122"/>
                <a:cs typeface="SutonnyMJ" pitchFamily="2" charset="0"/>
              </a:rPr>
              <a:t>জমা দেওয়ার সময়সীমাঃ আগামী ক্লাসের পূর্বে</a:t>
            </a:r>
            <a:endParaRPr lang="en-US" sz="2800" dirty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365760" y="6355080"/>
            <a:ext cx="11430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dirty="0">
                <a:solidFill>
                  <a:srgbClr val="F4C430"/>
                </a:solidFill>
                <a:latin typeface="SutonnyMJ" pitchFamily="2" charset="0"/>
                <a:ea typeface="Lohit Bengali" pitchFamily="34" charset="-122"/>
                <a:cs typeface="SutonnyMJ" pitchFamily="2" charset="0"/>
              </a:rPr>
              <a:t>মোঃ আলাউদ্দিন, সহকারী শিক্ষক, শিয়ালীডাঙ্গা বহুমুখী মাধ্যমিক বিদ্যালয়, বটিয়াঘাটা, খুলনা।</a:t>
            </a:r>
            <a:endParaRPr lang="en-US" sz="2400" dirty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93871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3000">
        <p15:prstTrans prst="fractur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15543" y="537168"/>
            <a:ext cx="691595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ধন্যবাদ</a:t>
            </a:r>
            <a:endParaRPr lang="en-US" sz="11500" dirty="0">
              <a:solidFill>
                <a:srgbClr val="00B05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3941" y="2884868"/>
            <a:ext cx="4314423" cy="58477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মোঃ আলাউদ্দিন , সহকারী শিক্ষক ,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73521" y="2946423"/>
            <a:ext cx="5872766" cy="52322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শিয়ালীডাঙ্গা বহুমুখী মাধ্যমিক বিদ্যালয়, বটিয়ঘাটা, খুলনা।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8029" y="4250028"/>
            <a:ext cx="4430335" cy="64633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</a:rPr>
              <a:t>মোবাইল </a:t>
            </a:r>
            <a:r>
              <a:rPr lang="en-US" sz="3600" dirty="0" err="1" smtClean="0">
                <a:solidFill>
                  <a:srgbClr val="002060"/>
                </a:solidFill>
              </a:rPr>
              <a:t>নং</a:t>
            </a:r>
            <a:r>
              <a:rPr lang="en-US" sz="3600" dirty="0" smtClean="0">
                <a:solidFill>
                  <a:srgbClr val="002060"/>
                </a:solidFill>
              </a:rPr>
              <a:t> 0172-943407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73521" y="4157694"/>
            <a:ext cx="6014434" cy="83099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</a:rPr>
              <a:t>শিক্ষক বাতায়ন আইডি লিংক=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https</a:t>
            </a:r>
            <a:r>
              <a:rPr lang="en-US" sz="2000" dirty="0">
                <a:solidFill>
                  <a:srgbClr val="002060"/>
                </a:solidFill>
              </a:rPr>
              <a:t>://www.teachers.gov.bd/profile/sk336531alauddin</a:t>
            </a:r>
          </a:p>
        </p:txBody>
      </p:sp>
    </p:spTree>
    <p:extLst>
      <p:ext uri="{BB962C8B-B14F-4D97-AF65-F5344CB8AC3E}">
        <p14:creationId xmlns:p14="http://schemas.microsoft.com/office/powerpoint/2010/main" val="31229145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3000">
        <p15:prstTrans prst="fractur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32</TotalTime>
  <Words>558</Words>
  <Application>Microsoft Office PowerPoint</Application>
  <PresentationFormat>Widescreen</PresentationFormat>
  <Paragraphs>122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Calibri</vt:lpstr>
      <vt:lpstr>Calibri Light</vt:lpstr>
      <vt:lpstr>Cambria</vt:lpstr>
      <vt:lpstr>Kalpurush</vt:lpstr>
      <vt:lpstr>Lohit Bengali</vt:lpstr>
      <vt:lpstr>Nikosh</vt:lpstr>
      <vt:lpstr>SutonnyMJ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Microsoft account</cp:lastModifiedBy>
  <cp:revision>28</cp:revision>
  <dcterms:created xsi:type="dcterms:W3CDTF">2026-07-25T11:34:58Z</dcterms:created>
  <dcterms:modified xsi:type="dcterms:W3CDTF">2026-08-09T11:55:52Z</dcterms:modified>
</cp:coreProperties>
</file>