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65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262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43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0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488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225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4326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74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1085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089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47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06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19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374674"/>
            <a:ext cx="7158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C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C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926" y="2243137"/>
            <a:ext cx="2507932" cy="30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3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8B6F47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D4AF37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237752" y="775915"/>
            <a:ext cx="1463040" cy="146304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5" name="Image 0" descr="/home/claude/hajj/icon_cube_1A1A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4173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99791" y="2674620"/>
            <a:ext cx="57938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 algn="ctr">
              <a:buNone/>
            </a:pPr>
            <a:r>
              <a:rPr lang="en-US" sz="9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55000" endA="50" endPos="85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হজ</a:t>
            </a:r>
            <a:endParaRPr lang="en-US" sz="9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  <a:reflection blurRad="6350" stA="55000" endA="50" endPos="85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5156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ইসলামের পঞ্চম স্তম্ভ: আত্মত্যাগ ও সাম্যের মহাসম্মিলন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4709160"/>
            <a:ext cx="2286000" cy="27432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9" name="Text 6"/>
          <p:cNvSpPr/>
          <p:nvPr/>
        </p:nvSpPr>
        <p:spPr>
          <a:xfrm>
            <a:off x="1051560" y="498348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</a:t>
            </a:r>
            <a:r>
              <a:rPr lang="en-US" sz="3600" b="1" smtClean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শ্রেণি, </a:t>
            </a:r>
            <a:r>
              <a:rPr lang="en-US" sz="3600" b="1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দ্বিতীয় </a:t>
            </a:r>
            <a:r>
              <a:rPr lang="en-US" sz="3600" b="1" smtClean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অধ্যায়, </a:t>
            </a:r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পাঠ-০৫</a:t>
            </a:r>
            <a:endParaRPr lang="en-US" sz="36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5949" y="1264313"/>
            <a:ext cx="4321534" cy="92333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5400" b="1" smtClean="0">
                <a:ln/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আজকের পাঠ</a:t>
            </a:r>
            <a:endParaRPr lang="en-US" sz="5400" b="1">
              <a:ln/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12192000" cy="746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0" y="0"/>
            <a:ext cx="12192000" cy="628323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3" name="Image 0" descr="/home/claude/hajj/icon_home_1A1A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rgbClr val="92D05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60000" endA="900" endPos="58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বাড়ির কাজ</a:t>
            </a:r>
            <a:endParaRPr lang="en-US" sz="6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  <a:reflection blurRad="6350" stA="60000" endA="900" endPos="58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9804"/>
            </a:avLst>
          </a:prstGeom>
          <a:solidFill>
            <a:srgbClr val="2A2A2A"/>
          </a:solidFill>
          <a:ln/>
        </p:spPr>
      </p:sp>
      <p:sp>
        <p:nvSpPr>
          <p:cNvPr id="6" name="Shape 3"/>
          <p:cNvSpPr/>
          <p:nvPr/>
        </p:nvSpPr>
        <p:spPr>
          <a:xfrm>
            <a:off x="914400" y="2020824"/>
            <a:ext cx="548640" cy="54864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7" name="Text 4"/>
          <p:cNvSpPr/>
          <p:nvPr/>
        </p:nvSpPr>
        <p:spPr>
          <a:xfrm>
            <a:off x="914400" y="202082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1A1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1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91640" y="1828800"/>
            <a:ext cx="96012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 কাকে বলে? সংক্ষেপে লেখো।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0080" y="2898648"/>
            <a:ext cx="10881360" cy="932688"/>
          </a:xfrm>
          <a:prstGeom prst="roundRect">
            <a:avLst>
              <a:gd name="adj" fmla="val 9804"/>
            </a:avLst>
          </a:prstGeom>
          <a:solidFill>
            <a:srgbClr val="2A2A2A"/>
          </a:solidFill>
          <a:ln/>
        </p:spPr>
      </p:sp>
      <p:sp>
        <p:nvSpPr>
          <p:cNvPr id="10" name="Shape 7"/>
          <p:cNvSpPr/>
          <p:nvPr/>
        </p:nvSpPr>
        <p:spPr>
          <a:xfrm>
            <a:off x="914400" y="3090672"/>
            <a:ext cx="548640" cy="54864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30906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1A1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2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691640" y="2898648"/>
            <a:ext cx="96012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 ফরজ হওয়ার শর্তসমূহ তালিকা আকারে লেখো।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0080" y="3968496"/>
            <a:ext cx="10881360" cy="932688"/>
          </a:xfrm>
          <a:prstGeom prst="roundRect">
            <a:avLst>
              <a:gd name="adj" fmla="val 9804"/>
            </a:avLst>
          </a:prstGeom>
          <a:solidFill>
            <a:srgbClr val="2A2A2A"/>
          </a:solidFill>
          <a:ln/>
        </p:spPr>
      </p:sp>
      <p:sp>
        <p:nvSpPr>
          <p:cNvPr id="14" name="Shape 11"/>
          <p:cNvSpPr/>
          <p:nvPr/>
        </p:nvSpPr>
        <p:spPr>
          <a:xfrm>
            <a:off x="914400" y="4160520"/>
            <a:ext cx="548640" cy="54864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4160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1A1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3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691640" y="3968496"/>
            <a:ext cx="96012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মূল কার্যাবলি ধারাবাহিকভাবে বর্ণনা করো।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40080" y="5038344"/>
            <a:ext cx="10881360" cy="932688"/>
          </a:xfrm>
          <a:prstGeom prst="roundRect">
            <a:avLst>
              <a:gd name="adj" fmla="val 9804"/>
            </a:avLst>
          </a:prstGeom>
          <a:solidFill>
            <a:srgbClr val="2A2A2A"/>
          </a:solidFill>
          <a:ln/>
        </p:spPr>
      </p:sp>
      <p:sp>
        <p:nvSpPr>
          <p:cNvPr id="18" name="Shape 15"/>
          <p:cNvSpPr/>
          <p:nvPr/>
        </p:nvSpPr>
        <p:spPr>
          <a:xfrm>
            <a:off x="914400" y="5230368"/>
            <a:ext cx="548640" cy="54864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9" name="Text 16"/>
          <p:cNvSpPr/>
          <p:nvPr/>
        </p:nvSpPr>
        <p:spPr>
          <a:xfrm>
            <a:off x="914400" y="52303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1A1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4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691640" y="5038344"/>
            <a:ext cx="96012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শিক্ষা নিয়ে ৫-৭ বাক্যের একটি অনুচ্ছেদ লেখো।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4886324"/>
            <a:ext cx="2857500" cy="20478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1" y="1625602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75" y="1625601"/>
            <a:ext cx="2867026" cy="3286126"/>
          </a:xfrm>
          <a:prstGeom prst="rect">
            <a:avLst/>
          </a:prstGeom>
        </p:spPr>
      </p:pic>
      <p:pic>
        <p:nvPicPr>
          <p:cNvPr id="8" name="Picture 7" descr="f92d687d11fbe71055f61fc20548ae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9217" y="1806993"/>
            <a:ext cx="9503183" cy="45089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spc="50" smtClean="0">
                <a:ln w="0"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2D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ধন্যবাদ</a:t>
            </a:r>
            <a:endParaRPr lang="en-US" sz="28700" b="1" spc="50">
              <a:ln w="0">
                <a:solidFill>
                  <a:srgbClr val="C0504D">
                    <a:lumMod val="75000"/>
                  </a:srgbClr>
                </a:solidFill>
              </a:ln>
              <a:solidFill>
                <a:srgbClr val="92D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2005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472187" y="532257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5389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66" y="4224219"/>
            <a:ext cx="4273666" cy="1457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652" y="2817866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Text 3"/>
          <p:cNvSpPr/>
          <p:nvPr/>
        </p:nvSpPr>
        <p:spPr>
          <a:xfrm>
            <a:off x="188057" y="5494558"/>
            <a:ext cx="57938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algn="ctr"/>
            <a:r>
              <a:rPr lang="en-US" sz="96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rgbClr val="4472C4"/>
                  </a:outerShdw>
                  <a:reflection blurRad="6350" stA="55000" endA="50" endPos="85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হজ</a:t>
            </a:r>
            <a:endParaRPr lang="en-US" sz="96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rgbClr val="4472C4"/>
                </a:outerShdw>
                <a:reflection blurRad="6350" stA="55000" endA="50" endPos="85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723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1A1A1A"/>
          </a:solidFill>
          <a:ln/>
        </p:spPr>
      </p:sp>
      <p:pic>
        <p:nvPicPr>
          <p:cNvPr id="3" name="Image 0" descr="/home/claude/hajj/icon_clipboar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0"/>
            <a:ext cx="12192000" cy="6361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00200" y="205740"/>
            <a:ext cx="7772400" cy="868680"/>
          </a:xfrm>
          <a:prstGeom prst="rect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54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</a:t>
            </a:r>
            <a:endParaRPr lang="en-US" sz="5400" b="1" dirty="0">
              <a:ln w="6600">
                <a:solidFill>
                  <a:srgbClr val="7030A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600200" y="12801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6B625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এই পাঠ শেষে শিক্ষার্থীরা যা শিখতে পারবে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2148840"/>
            <a:ext cx="10881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2313432"/>
            <a:ext cx="585216" cy="585216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8" name="Image 1" descr="/home/claude/hajj/icon_check_1A1A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74" y="2445106"/>
            <a:ext cx="321869" cy="3218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2148840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সংজ্ঞা ও গুরুত্ব ব্যাখ্যা করতে পারবে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0080" y="3209544"/>
            <a:ext cx="10881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914400" y="3374136"/>
            <a:ext cx="585216" cy="585216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12" name="Image 2" descr="/home/claude/hajj/icon_check_1A1A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74" y="3505810"/>
            <a:ext cx="321869" cy="32186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83080" y="3209544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 ফরজ হওয়ার শর্তসমূহ উল্লেখ করতে পারবে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640080" y="4270248"/>
            <a:ext cx="10881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914400" y="4434840"/>
            <a:ext cx="585216" cy="585216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16" name="Image 3" descr="/home/claude/hajj/icon_check_1A1A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74" y="4566514"/>
            <a:ext cx="321869" cy="32186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783080" y="4270248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মূল কার্যাবলি ধারাবাহিকভাবে বর্ণনা করতে পারবে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640080" y="5330952"/>
            <a:ext cx="10881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914400" y="5495544"/>
            <a:ext cx="585216" cy="585216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20" name="Image 4" descr="/home/claude/hajj/icon_check_1A1A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74" y="5627218"/>
            <a:ext cx="321869" cy="32186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783080" y="5330952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শিক্ষা ও তাৎপর্য নিজের জীবনে প্রয়োগ করতে পারবে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1A1A1A"/>
          </a:solidFill>
          <a:ln/>
        </p:spPr>
      </p:sp>
      <p:pic>
        <p:nvPicPr>
          <p:cNvPr id="3" name="Image 0" descr="/home/claude/hajj/icon_cub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502920"/>
            <a:ext cx="7772400" cy="868680"/>
          </a:xfrm>
          <a:prstGeom prst="rect">
            <a:avLst/>
          </a:prstGeom>
          <a:solidFill>
            <a:schemeClr val="tx2">
              <a:lumMod val="5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হজ কী?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smtClean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হজ: 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হলো 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ইসলামের পঞ্চম স্তম্ভ; নির্দিষ্ট সময়ে (জিলহজ মাসে) পবিত্র কাবাঘর ও তৎসংলগ্ন স্থানসমূহে নির্ধারিত নিয়ম-কানুন পালনের মাধ্যমে আল্লাহর সন্তুষ্টি অর্জনের উদ্দেশ্যে সম্পাদিত একটি ইবাদত।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সামর্থ্যবান 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প্রত্যেক মুসলিম নর-নারীর জীবনে অন্তত একবার হজ পালন করা ফরজ।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 শুধু একটি আনুষ্ঠানিকতা নয়; এটি আত্মত্যাগ, ধৈর্য ও আল্লাহর প্রতি সম্পূর্ণ আত্মসমর্পণের এক অনন্য শিক্ষা।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1A1A1A"/>
          </a:solidFill>
          <a:ln/>
        </p:spPr>
      </p:sp>
      <p:sp>
        <p:nvSpPr>
          <p:cNvPr id="7" name="Shape 4"/>
          <p:cNvSpPr/>
          <p:nvPr/>
        </p:nvSpPr>
        <p:spPr>
          <a:xfrm>
            <a:off x="8796528" y="2331720"/>
            <a:ext cx="1645920" cy="164592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8" name="Image 1" descr="/home/claude/hajj/icon_cube_1A1A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008" y="2743200"/>
            <a:ext cx="822960" cy="822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818120" y="4160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4AF37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ইসলামের পঞ্চম স্তম্ভ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818120" y="461772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জিলহজ মাসে মক্কায় সম্পাদিত হয়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63354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3" name="Image 0" descr="/home/claude/hajj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5400" b="1" dirty="0">
                <a:ln/>
                <a:solidFill>
                  <a:schemeClr val="accent3"/>
                </a:solidFill>
                <a:effectLst>
                  <a:reflection blurRad="6350" stA="55000" endA="50" endPos="85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কুরআনের আলোকে</a:t>
            </a:r>
            <a:endParaRPr lang="en-US" sz="5400" b="1" dirty="0">
              <a:ln/>
              <a:solidFill>
                <a:schemeClr val="accent3"/>
              </a:solidFill>
              <a:effectLst>
                <a:reflection blurRad="6350" stA="55000" endA="50" endPos="85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01C14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০১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সূরা আলে-ইমরান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6B625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আয়াত ৯৭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মানুষের মধ্যে যাদের সামর্থ্য আছে, আল্লাহর উদ্দেশ্যে বায়তুল্লাহর হজ করা তাদের অবশ্য কর্তব্য।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01C14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8B6F47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০২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8B6F47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সূরা আল-বাকারা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6B6255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আয়াত ১৯৬-১৯৭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তাআলা হজ ও ওমরাহ পূর্ণ করার নির্দেশ দিয়েছেন এবং হজের জন্য নির্ধারিত মাসসমূহের কথা উল্লেখ করেছেন।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3" name="Image 0" descr="/home/claude/hajj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55000" endA="50" endPos="85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হাদিসের আলোকে</a:t>
            </a:r>
            <a:endParaRPr lang="en-US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  <a:reflection blurRad="6350" stA="55000" endA="50" endPos="85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রাসূলুল্লাহ (সা.) বলেছেন, ইসলাম পাঁচটি স্তম্ভের ওপর প্রতিষ্ঠিত—এর মধ্যে হজ অন্যতম, যা সামর্থ্যবানদের জন্য ফরজ।</a:t>
            </a:r>
            <a:endParaRPr lang="en-US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8B6F47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417320"/>
          </a:xfrm>
          <a:prstGeom prst="rect">
            <a:avLst/>
          </a:prstGeom>
          <a:solidFill>
            <a:srgbClr val="7030A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তিনি আরও বলেছেন, যে ব্যক্তি অশ্লীল কথা ও পাপাচার থেকে বিরত থেকে হজ পালন করে, সে সদ্যোজাত শিশুর মতো নিষ্পাপ হয়ে ফিরে আসে।</a:t>
            </a:r>
            <a:endParaRPr lang="en-US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0"/>
            <a:ext cx="12192000" cy="63616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3" name="Image 0" descr="/home/claude/hajj/icon_walking_1A1A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60000" endA="900" endPos="58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প্রধান কার্যাবলি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  <a:reflection blurRad="6350" stA="60000" endA="900" endPos="58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01C14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1A1A1A"/>
          </a:solidFill>
          <a:ln/>
        </p:spPr>
      </p:sp>
      <p:pic>
        <p:nvPicPr>
          <p:cNvPr id="7" name="Image 1" descr="/home/claude/hajj/icon_cub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ইহরাম বাঁধা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নির্দিষ্ট পোশাকে নিয়ত করে হজ শুরু করা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01C14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12" name="Image 2" descr="/home/claude/hajj/icon_glob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তাওয়াফ ও সাঈ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কাবাঘর প্রদক্ষিণ ও সাফা-মারওয়া দৌড়ানো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01C14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17" name="Image 3" descr="/home/claude/hajj/icon_marker_1A1A1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আরাফাতে অবস্থান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আরাফাতের ময়দানে দোয়া ও ইবাদতে সময় কাটানো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01C14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1A1A1A"/>
          </a:solidFill>
          <a:ln/>
        </p:spPr>
      </p:sp>
      <p:pic>
        <p:nvPicPr>
          <p:cNvPr id="22" name="Image 4" descr="/home/claude/hajj/icon_helping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কঙ্কর নিক্ষেপ ও কুরবানি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মিনায় শয়তানকে কঙ্কর নিক্ষেপ ও পশু কুরবানি করা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0" y="0"/>
            <a:ext cx="12192000" cy="63550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3" name="Image 0" descr="/home/claude/hajj/icon_user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হজের শিক্ষা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60000" endA="900" endPos="58000" dir="5400000" sy="-10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7" name="Image 1" descr="/home/claude/hajj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ঐক্য ও ভ্রাতৃত্ব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57800" y="2057400"/>
            <a:ext cx="18288" cy="658368"/>
          </a:xfrm>
          <a:prstGeom prst="rect">
            <a:avLst/>
          </a:prstGeom>
          <a:solidFill>
            <a:srgbClr val="E8E1D2"/>
          </a:solidFill>
          <a:ln/>
        </p:spPr>
      </p:sp>
      <p:sp>
        <p:nvSpPr>
          <p:cNvPr id="10" name="Text 6"/>
          <p:cNvSpPr/>
          <p:nvPr/>
        </p:nvSpPr>
        <p:spPr>
          <a:xfrm>
            <a:off x="5532120" y="1947672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বিশ্বের সব প্রান্তের মুসলিম একত্রিত হয়ে ঐক্যের বার্তা দেয়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13" name="Image 2" descr="/home/claude/hajj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ধনী-গরিবের সাম্য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257800" y="3209544"/>
            <a:ext cx="18288" cy="658368"/>
          </a:xfrm>
          <a:prstGeom prst="rect">
            <a:avLst/>
          </a:prstGeom>
          <a:solidFill>
            <a:srgbClr val="E8E1D2"/>
          </a:solidFill>
          <a:ln/>
        </p:spPr>
      </p:sp>
      <p:sp>
        <p:nvSpPr>
          <p:cNvPr id="16" name="Text 11"/>
          <p:cNvSpPr/>
          <p:nvPr/>
        </p:nvSpPr>
        <p:spPr>
          <a:xfrm>
            <a:off x="5532120" y="3099816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একই সাদা কাপড়ে সবাই আল্লাহর সামনে সমান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19" name="Image 3" descr="/home/claude/hajj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আত্মত্যাগ ও ধৈর্য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257800" y="4361688"/>
            <a:ext cx="18288" cy="658368"/>
          </a:xfrm>
          <a:prstGeom prst="rect">
            <a:avLst/>
          </a:prstGeom>
          <a:solidFill>
            <a:srgbClr val="E8E1D2"/>
          </a:solidFill>
          <a:ln/>
        </p:spPr>
      </p:sp>
      <p:sp>
        <p:nvSpPr>
          <p:cNvPr id="22" name="Text 16"/>
          <p:cNvSpPr/>
          <p:nvPr/>
        </p:nvSpPr>
        <p:spPr>
          <a:xfrm>
            <a:off x="5532120" y="4251960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কষ্ট সহ্য করে আল্লাহর সন্তুষ্টির জন্য ইবাদত করা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01C14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8B6F47"/>
          </a:solidFill>
          <a:ln/>
        </p:spPr>
      </p:sp>
      <p:pic>
        <p:nvPicPr>
          <p:cNvPr id="25" name="Image 4" descr="/home/claude/hajj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1C14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পূর্ণ আনুগত্য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257800" y="5513832"/>
            <a:ext cx="18288" cy="658368"/>
          </a:xfrm>
          <a:prstGeom prst="rect">
            <a:avLst/>
          </a:prstGeom>
          <a:solidFill>
            <a:srgbClr val="E8E1D2"/>
          </a:solidFill>
          <a:ln/>
        </p:spPr>
      </p:sp>
      <p:sp>
        <p:nvSpPr>
          <p:cNvPr id="28" name="Text 21"/>
          <p:cNvSpPr/>
          <p:nvPr/>
        </p:nvSpPr>
        <p:spPr>
          <a:xfrm>
            <a:off x="5532120" y="5404104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আল্লাহর নির্দেশে সম্পূর্ণরূপে আত্মসমর্পণের শিক্ষা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20" grpId="0" animBg="1"/>
      <p:bldP spid="26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8B6F47">
              <a:alpha val="50000"/>
            </a:srgbClr>
          </a:solidFill>
          <a:ln/>
        </p:spPr>
      </p:sp>
      <p:sp>
        <p:nvSpPr>
          <p:cNvPr id="9" name="TextBox 8"/>
          <p:cNvSpPr txBox="1"/>
          <p:nvPr/>
        </p:nvSpPr>
        <p:spPr>
          <a:xfrm>
            <a:off x="0" y="0"/>
            <a:ext cx="12192000" cy="636104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D4AF37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5" name="Image 0" descr="/home/claude/hajj/icon_check_1A1A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শিক্ষণীয় বিষয়</a:t>
            </a:r>
            <a:endParaRPr lang="en-US" sz="54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হজ শুধু একটি শারীরিক ইবাদত নয়, বরং আত্মত্যাগ, ধৈর্য ও সাম্যের এক মহান শিক্ষা।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সামর্থ্যবান প্রত্যেক মুসলিমের উচিত এই ফরজ ইবাদত যথাযথভাবে পালন করে আল্লাহর সন্তুষ্টি অর্জনের চেষ্টা করা।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5257800"/>
            <a:ext cx="2286000" cy="27432"/>
          </a:xfrm>
          <a:prstGeom prst="rect">
            <a:avLst/>
          </a:prstGeom>
          <a:solidFill>
            <a:srgbClr val="D4AF37"/>
          </a:solidFill>
          <a:ln/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</TotalTime>
  <Words>407</Words>
  <Application>Microsoft Office PowerPoint</Application>
  <PresentationFormat>Widescreen</PresentationFormat>
  <Paragraphs>79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Calibri Light</vt:lpstr>
      <vt:lpstr>Nikosh</vt:lpstr>
      <vt:lpstr>NikoshBAN</vt:lpstr>
      <vt:lpstr>SutonnyMJ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সকলকে শুভেচ্ছা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22</cp:revision>
  <dcterms:created xsi:type="dcterms:W3CDTF">2026-08-08T12:50:09Z</dcterms:created>
  <dcterms:modified xsi:type="dcterms:W3CDTF">2026-08-08T14:27:24Z</dcterms:modified>
</cp:coreProperties>
</file>