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</p:sldIdLst>
  <p:sldSz cx="9144000" cy="5143500" type="screen16x9"/>
  <p:notesSz cx="5143500" cy="9144000"/>
  <p:embeddedFontLst>
    <p:embeddedFont>
      <p:font typeface="Brygada 1918 Bold" charset="0"/>
      <p:regular r:id="rId17"/>
    </p:embeddedFont>
    <p:embeddedFont>
      <p:font typeface="Brygada 1918 SemiBold" charset="0"/>
      <p:regular r:id="rId18"/>
    </p:embeddedFont>
    <p:embeddedFont>
      <p:font typeface="Franklin Gothic Medium" pitchFamily="34" charset="0"/>
      <p:regular r:id="rId19"/>
      <p:italic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Franklin Gothic Book" pitchFamily="34" charset="0"/>
      <p:regular r:id="rId25"/>
      <p:italic r:id="rId26"/>
    </p:embeddedFont>
    <p:embeddedFont>
      <p:font typeface="Brygada 1918" charset="0"/>
      <p:regular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8" d="100"/>
          <a:sy n="108" d="100"/>
        </p:scale>
        <p:origin x="-27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2A352-5ACB-4E72-841D-441B8BD2C59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91D94-D5F3-4530-8349-B39A9724E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88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August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August 8,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1-6.sv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11-4.svg"/><Relationship Id="rId11" Type="http://schemas.openxmlformats.org/officeDocument/2006/relationships/image" Target="../media/image-11-2.svg"/><Relationship Id="rId5" Type="http://schemas.openxmlformats.org/officeDocument/2006/relationships/image" Target="../media/image29.png"/><Relationship Id="rId10" Type="http://schemas.openxmlformats.org/officeDocument/2006/relationships/image" Target="../media/image-11-8.svg"/><Relationship Id="rId4" Type="http://schemas.openxmlformats.org/officeDocument/2006/relationships/image" Target="../media/image-11-2.sv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-6.sv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1-4.svg"/><Relationship Id="rId11" Type="http://schemas.openxmlformats.org/officeDocument/2006/relationships/image" Target="../media/image-1-2.svg"/><Relationship Id="rId5" Type="http://schemas.openxmlformats.org/officeDocument/2006/relationships/image" Target="../media/image33.png"/><Relationship Id="rId10" Type="http://schemas.openxmlformats.org/officeDocument/2006/relationships/image" Target="../media/image-1-8.svg"/><Relationship Id="rId4" Type="http://schemas.openxmlformats.org/officeDocument/2006/relationships/image" Target="../media/image-1-2.sv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-2-11.svg"/><Relationship Id="rId3" Type="http://schemas.openxmlformats.org/officeDocument/2006/relationships/image" Target="../media/image36.png"/><Relationship Id="rId7" Type="http://schemas.openxmlformats.org/officeDocument/2006/relationships/image" Target="../media/image-2-5.sv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-2-9.sv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-2-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6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4.svg"/><Relationship Id="rId5" Type="http://schemas.openxmlformats.org/officeDocument/2006/relationships/image" Target="../media/image5.png"/><Relationship Id="rId10" Type="http://schemas.openxmlformats.org/officeDocument/2006/relationships/image" Target="../media/image-2-8.svg"/><Relationship Id="rId4" Type="http://schemas.openxmlformats.org/officeDocument/2006/relationships/image" Target="../media/image-2-2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image" Target="../media/image-3-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-3-9.svg"/><Relationship Id="rId5" Type="http://schemas.openxmlformats.org/officeDocument/2006/relationships/image" Target="../media/image-3-3.sv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-3-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-6-6.svg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-6-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6-4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-6-8.svg"/><Relationship Id="rId4" Type="http://schemas.openxmlformats.org/officeDocument/2006/relationships/image" Target="../media/image-6-2.svg"/><Relationship Id="rId9" Type="http://schemas.openxmlformats.org/officeDocument/2006/relationships/image" Target="../media/image18.png"/><Relationship Id="rId14" Type="http://schemas.openxmlformats.org/officeDocument/2006/relationships/image" Target="../media/image-6-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496119" y="193737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জীবনপাঠ (প্রথম অধ্যায়)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592958"/>
            <a:ext cx="4722763" cy="613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নবম-দশম শ্রেণি | জীববিজ্ঞান পাঠ্যপুস্তক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উপস্থাপক:</a:t>
            </a: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মোঃ মুসা কালাম মিলন, সহকারী শিক্ষক, উইন আইডিয়াল স্কুল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9784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শ্রেণিবিন্যাসের প্রয়োজনীয়তা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924348"/>
            <a:ext cx="2622724" cy="1053182"/>
          </a:xfrm>
          <a:prstGeom prst="roundRect">
            <a:avLst>
              <a:gd name="adj" fmla="val 20191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2640" y="2070869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সংগঠন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2640" y="2377380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বিশাল সংখ্যক জীবকে সুশৃঙ্খলভাবে সাজানো সম্ভব হয়।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60601" y="1924348"/>
            <a:ext cx="2622724" cy="1053182"/>
          </a:xfrm>
          <a:prstGeom prst="roundRect">
            <a:avLst>
              <a:gd name="adj" fmla="val 20191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7122" y="2070869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সহজ অধ্যয়ন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407122" y="2377380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প্রতিটি গোষ্ঠীর বৈশিষ্ট্য একসাথে শেখা যায়।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025083" y="1924348"/>
            <a:ext cx="2622724" cy="1053182"/>
          </a:xfrm>
          <a:prstGeom prst="roundRect">
            <a:avLst>
              <a:gd name="adj" fmla="val 20191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71605" y="2070869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তুলনা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171605" y="2377380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বিভিন্ন জীবের মধ্যে সাদৃশ্য ও বৈসাদৃশ্য বোঝা যায়।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96119" y="3119289"/>
            <a:ext cx="4004965" cy="826368"/>
          </a:xfrm>
          <a:prstGeom prst="roundRect">
            <a:avLst>
              <a:gd name="adj" fmla="val 25733"/>
            </a:avLst>
          </a:prstGeom>
          <a:solidFill>
            <a:srgbClr val="CC914D"/>
          </a:solidFill>
          <a:ln w="4763">
            <a:solidFill>
              <a:srgbClr val="B277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2640" y="3265810"/>
            <a:ext cx="37119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বিবর্তন বোঝা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42640" y="3572321"/>
            <a:ext cx="37119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জীবের বিবর্তনীয় ইতিহাস জানা যায়।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42842" y="3119289"/>
            <a:ext cx="4004965" cy="826368"/>
          </a:xfrm>
          <a:prstGeom prst="roundRect">
            <a:avLst>
              <a:gd name="adj" fmla="val 25733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89363" y="3265810"/>
            <a:ext cx="37119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নতুন প্রজাতি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789363" y="3572321"/>
            <a:ext cx="37119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নতুন জীব খুঁজে পেতে ও সনাক্ত করতে সাহায্য করে।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4904"/>
            <a:ext cx="8151763" cy="269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পাঁচটি রাজ্য </a:t>
            </a:r>
            <a:r>
              <a:rPr lang="en-US" sz="1700" dirty="0">
                <a:solidFill>
                  <a:srgbClr val="626C3B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(Five Kingdoms)</a:t>
            </a:r>
            <a:endParaRPr lang="en-US" sz="1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800026"/>
            <a:ext cx="8151763" cy="7416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03759" y="895871"/>
            <a:ext cx="7648277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মনেরা (Monera)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03759" y="1062335"/>
            <a:ext cx="7648277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ব্যাকটেরিয়া ও সায়ানোব্যাকটেরিয়া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903759" y="1205061"/>
            <a:ext cx="7648277" cy="240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প্রোক্যারিওটিক — কোষে নিউক্লিয়াস নেই</a:t>
            </a:r>
            <a:endParaRPr lang="en-US" sz="650" dirty="0"/>
          </a:p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এককোষী জীব</a:t>
            </a:r>
            <a:endParaRPr lang="en-US" sz="6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1594247"/>
            <a:ext cx="8151763" cy="74161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3759" y="1690092"/>
            <a:ext cx="7648277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প্রোটিস্টা (Protista)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903759" y="1856556"/>
            <a:ext cx="7648277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প্রোটোজোয়া ও শৈবাল</a:t>
            </a:r>
            <a:endParaRPr lang="en-US" sz="650" dirty="0"/>
          </a:p>
        </p:txBody>
      </p:sp>
      <p:sp>
        <p:nvSpPr>
          <p:cNvPr id="10" name="Text 6"/>
          <p:cNvSpPr/>
          <p:nvPr/>
        </p:nvSpPr>
        <p:spPr>
          <a:xfrm>
            <a:off x="903759" y="1999283"/>
            <a:ext cx="7648277" cy="240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ইউক্যারিওটিক — কোষে নিউক্লিয়াস আছে</a:t>
            </a:r>
            <a:endParaRPr lang="en-US" sz="650" dirty="0"/>
          </a:p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সাধারণত এককোষী</a:t>
            </a:r>
            <a:endParaRPr lang="en-US" sz="6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2388468"/>
            <a:ext cx="8151763" cy="74161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03759" y="2484313"/>
            <a:ext cx="7648277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ফানজাই (Fungi)</a:t>
            </a:r>
            <a:endParaRPr lang="en-US" sz="850" dirty="0"/>
          </a:p>
        </p:txBody>
      </p:sp>
      <p:sp>
        <p:nvSpPr>
          <p:cNvPr id="13" name="Text 8"/>
          <p:cNvSpPr/>
          <p:nvPr/>
        </p:nvSpPr>
        <p:spPr>
          <a:xfrm>
            <a:off x="903759" y="2650778"/>
            <a:ext cx="7648277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ছত্রাক ও মাশরুম</a:t>
            </a:r>
            <a:endParaRPr lang="en-US" sz="650" dirty="0"/>
          </a:p>
        </p:txBody>
      </p:sp>
      <p:sp>
        <p:nvSpPr>
          <p:cNvPr id="14" name="Text 9"/>
          <p:cNvSpPr/>
          <p:nvPr/>
        </p:nvSpPr>
        <p:spPr>
          <a:xfrm>
            <a:off x="903759" y="2793504"/>
            <a:ext cx="7648277" cy="240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ইউক্যারিওটিক, বহুকোষী</a:t>
            </a:r>
            <a:endParaRPr lang="en-US" sz="650" dirty="0"/>
          </a:p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সালোকসংশ্লেষণ করে না</a:t>
            </a:r>
            <a:endParaRPr lang="en-US" sz="6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119" y="3182689"/>
            <a:ext cx="8151763" cy="74161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03759" y="3278535"/>
            <a:ext cx="7648277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প্ল্যান্টি (Plantae)</a:t>
            </a:r>
            <a:endParaRPr lang="en-US" sz="850" dirty="0"/>
          </a:p>
        </p:txBody>
      </p:sp>
      <p:sp>
        <p:nvSpPr>
          <p:cNvPr id="17" name="Text 11"/>
          <p:cNvSpPr/>
          <p:nvPr/>
        </p:nvSpPr>
        <p:spPr>
          <a:xfrm>
            <a:off x="903759" y="3444999"/>
            <a:ext cx="7648277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সকল সবুজ উদ্ভিদ</a:t>
            </a:r>
            <a:endParaRPr lang="en-US" sz="650" dirty="0"/>
          </a:p>
        </p:txBody>
      </p:sp>
      <p:sp>
        <p:nvSpPr>
          <p:cNvPr id="18" name="Text 12"/>
          <p:cNvSpPr/>
          <p:nvPr/>
        </p:nvSpPr>
        <p:spPr>
          <a:xfrm>
            <a:off x="903759" y="3587725"/>
            <a:ext cx="7648277" cy="240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ইউক্যারিওটিক, বহুকোষী</a:t>
            </a:r>
            <a:endParaRPr lang="en-US" sz="650" dirty="0"/>
          </a:p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সালোকসংশ্লেষণে সক্ষম</a:t>
            </a:r>
            <a:endParaRPr lang="en-US" sz="65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6119" y="3976911"/>
            <a:ext cx="8151763" cy="741611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903759" y="4072756"/>
            <a:ext cx="7648277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অ্যানিমেলিয়া (Animalia)</a:t>
            </a:r>
            <a:endParaRPr lang="en-US" sz="850" dirty="0"/>
          </a:p>
        </p:txBody>
      </p:sp>
      <p:sp>
        <p:nvSpPr>
          <p:cNvPr id="21" name="Text 14"/>
          <p:cNvSpPr/>
          <p:nvPr/>
        </p:nvSpPr>
        <p:spPr>
          <a:xfrm>
            <a:off x="903759" y="4239220"/>
            <a:ext cx="7648277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সকল প্রাণী</a:t>
            </a:r>
            <a:endParaRPr lang="en-US" sz="650" dirty="0"/>
          </a:p>
        </p:txBody>
      </p:sp>
      <p:sp>
        <p:nvSpPr>
          <p:cNvPr id="22" name="Text 15"/>
          <p:cNvSpPr/>
          <p:nvPr/>
        </p:nvSpPr>
        <p:spPr>
          <a:xfrm>
            <a:off x="903759" y="4381946"/>
            <a:ext cx="7648277" cy="240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ইউক্যারিওটিক, বহুকোষী</a:t>
            </a:r>
            <a:endParaRPr lang="en-US" sz="650" dirty="0"/>
          </a:p>
          <a:p>
            <a:pPr marL="132080" indent="-132080" algn="l">
              <a:lnSpc>
                <a:spcPct val="107000"/>
              </a:lnSpc>
              <a:buSzPct val="100000"/>
              <a:buChar char="•"/>
            </a:pPr>
            <a:r>
              <a:rPr lang="en-US" sz="6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অন্য জীব থেকে খাদ্য গ্রহণ করে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4057"/>
            <a:ext cx="8151763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দ্বিপদ নামকরণের গুরুত্ব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1023119"/>
            <a:ext cx="8608963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জীবের বৈজ্ঞানিক নামকরণের এই পদ্ধতি জীববিজ্ঞানে এক সুদূরপ্রসারী ভূমিকা পালন করে: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5083" y="1363526"/>
            <a:ext cx="196007" cy="19600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20800" y="1359471"/>
            <a:ext cx="772708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আন্তর্জাতিক যোগাযোগ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920800" y="1635844"/>
            <a:ext cx="7727082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সারা বিশ্বের বিজ্ঞানীরা একই নামে জীবকে চিনতে ও আলোচনা করতে পারেন, যা বৈজ্ঞানিক তথ্য আদান-প্রদান সহজ করে।</a:t>
            </a:r>
            <a:endParaRPr lang="en-US" sz="1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083" y="2081696"/>
            <a:ext cx="196007" cy="19600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20800" y="2077641"/>
            <a:ext cx="772708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বিভ্রান্তি দূরীকরণ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920800" y="2354014"/>
            <a:ext cx="7727082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একই জীবের বিভিন্ন স্থানীয় নাম বা ভিন্ন জীবের একই স্থানীয় নাম ব্যবহারজনিত সকল প্রকার বিভ্রান্তি দূর করে।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5083" y="2799866"/>
            <a:ext cx="196007" cy="19600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20800" y="2795811"/>
            <a:ext cx="772708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বৈজ্ঞানিক রেকর্ড সংরক্ষণ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920800" y="3072185"/>
            <a:ext cx="7727082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প্রতিটি জীবের একটি নির্দিষ্ট ও স্থিতিশীল বৈজ্ঞানিক নাম থাকায় গবেষণার ফলাফল ও তথ্যাদি নির্ভুলভাবে সংরক্ষিত হয়।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5083" y="3518036"/>
            <a:ext cx="196007" cy="19600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20800" y="3513981"/>
            <a:ext cx="772708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বিবর্তনীয় সম্পর্ক বোঝা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920800" y="3790355"/>
            <a:ext cx="7727082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নামকরণের মাধ্যমে জীবের শ্রেণিবিন্যাস ও তাদের মধ্যে বিবর্তনীয় সম্পর্ক স্পষ্টভাবে বোঝা যায়।</a:t>
            </a:r>
            <a:endParaRPr lang="en-US" sz="10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5083" y="4236207"/>
            <a:ext cx="196007" cy="196007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20800" y="4232151"/>
            <a:ext cx="772708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শিক্ষা ও গবেষণায় ভূমিকা</a:t>
            </a:r>
            <a:endParaRPr lang="en-US" sz="1250" dirty="0"/>
          </a:p>
        </p:txBody>
      </p:sp>
      <p:sp>
        <p:nvSpPr>
          <p:cNvPr id="18" name="Text 11"/>
          <p:cNvSpPr/>
          <p:nvPr/>
        </p:nvSpPr>
        <p:spPr>
          <a:xfrm>
            <a:off x="920800" y="4508525"/>
            <a:ext cx="7727082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জীববিজ্ঞান শিক্ষা ও গবেষণাকে সুসংগঠিত করে এবং নতুন প্রজাতির আবিষ্কার ও শনাক্তকরণে সহায়তা করে।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33599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0"/>
            <a:ext cx="3600450" cy="51435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496119" y="419100"/>
            <a:ext cx="4722763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দ্বিপদ নামকরণের নিয়মাবলী</a:t>
            </a:r>
            <a:endParaRPr lang="en-US" sz="1850" dirty="0"/>
          </a:p>
        </p:txBody>
      </p:sp>
      <p:sp>
        <p:nvSpPr>
          <p:cNvPr id="6" name="Text 1"/>
          <p:cNvSpPr/>
          <p:nvPr/>
        </p:nvSpPr>
        <p:spPr>
          <a:xfrm>
            <a:off x="496119" y="812750"/>
            <a:ext cx="5179963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দ্বিপদ নামকরণ জীববিজ্ঞানের একটি আন্তর্জাতিক পদ্ধতি, যা নির্দিষ্ট নিয়ম মেনে চলে:</a:t>
            </a:r>
            <a:endParaRPr lang="en-US" sz="750" dirty="0"/>
          </a:p>
        </p:txBody>
      </p:sp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1012106"/>
            <a:ext cx="4722763" cy="805160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2800350" y="1083543"/>
            <a:ext cx="1143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900" dirty="0"/>
          </a:p>
        </p:txBody>
      </p:sp>
      <p:sp>
        <p:nvSpPr>
          <p:cNvPr id="9" name="Text 3"/>
          <p:cNvSpPr/>
          <p:nvPr/>
        </p:nvSpPr>
        <p:spPr>
          <a:xfrm>
            <a:off x="605656" y="1393106"/>
            <a:ext cx="4503688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আন্তর্জাতিক ভাষা</a:t>
            </a:r>
            <a:endParaRPr lang="en-US" sz="900" dirty="0"/>
          </a:p>
        </p:txBody>
      </p:sp>
      <p:sp>
        <p:nvSpPr>
          <p:cNvPr id="10" name="Text 4"/>
          <p:cNvSpPr/>
          <p:nvPr/>
        </p:nvSpPr>
        <p:spPr>
          <a:xfrm>
            <a:off x="605656" y="1580331"/>
            <a:ext cx="4503688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দ্বিপদ নামকরণ </a:t>
            </a:r>
            <a:r>
              <a:rPr lang="en-US" sz="7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ল্যাটিন ভাষায়</a:t>
            </a: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করা হয়, কারণ এটি একটি মৃত ভাষা এবং এর অর্থ পরিবর্তন হয় না।</a:t>
            </a:r>
            <a:endParaRPr lang="en-US" sz="7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119" y="1881262"/>
            <a:ext cx="4722763" cy="1104751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2800350" y="1952699"/>
            <a:ext cx="1143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900" dirty="0"/>
          </a:p>
        </p:txBody>
      </p:sp>
      <p:sp>
        <p:nvSpPr>
          <p:cNvPr id="13" name="Text 6"/>
          <p:cNvSpPr/>
          <p:nvPr/>
        </p:nvSpPr>
        <p:spPr>
          <a:xfrm>
            <a:off x="605656" y="2262262"/>
            <a:ext cx="4503688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লেখার নিয়ম</a:t>
            </a:r>
            <a:endParaRPr lang="en-US" sz="900" dirty="0"/>
          </a:p>
        </p:txBody>
      </p:sp>
      <p:sp>
        <p:nvSpPr>
          <p:cNvPr id="14" name="Text 7"/>
          <p:cNvSpPr/>
          <p:nvPr/>
        </p:nvSpPr>
        <p:spPr>
          <a:xfrm>
            <a:off x="605656" y="2449488"/>
            <a:ext cx="4503688" cy="4269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52400" indent="-152400" algn="l">
              <a:lnSpc>
                <a:spcPct val="111000"/>
              </a:lnSpc>
              <a:buSzPct val="100000"/>
              <a:buChar char="•"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গণ নামের প্রথম অক্ষর বড় হাতে এবং প্রজাতি নামের প্রথম অক্ষর ছোট হাতে লিখতে হয়।</a:t>
            </a:r>
            <a:endParaRPr lang="en-US" sz="750" dirty="0"/>
          </a:p>
          <a:p>
            <a:pPr marL="152400" indent="-152400" algn="l">
              <a:lnSpc>
                <a:spcPct val="111000"/>
              </a:lnSpc>
              <a:buSzPct val="100000"/>
              <a:buChar char="•"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সম্পূর্ণ নামটি </a:t>
            </a:r>
            <a:r>
              <a:rPr lang="en-US" sz="7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ইটালিক অক্ষরে</a:t>
            </a: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লিখতে হয় (যেমন: </a:t>
            </a:r>
            <a:r>
              <a:rPr lang="en-US" sz="75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Homo sapiens</a:t>
            </a: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)।</a:t>
            </a:r>
            <a:endParaRPr lang="en-US" sz="750" dirty="0"/>
          </a:p>
          <a:p>
            <a:pPr marL="152400" indent="-152400" algn="l">
              <a:lnSpc>
                <a:spcPct val="111000"/>
              </a:lnSpc>
              <a:buSzPct val="100000"/>
              <a:buChar char="•"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যদি হাতে লেখা হয়, তবে প্রতিটি অংশকে </a:t>
            </a:r>
            <a:r>
              <a:rPr lang="en-US" sz="7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আলাদাভাবে নিচে দাগ</a:t>
            </a: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দিতে হয়।</a:t>
            </a:r>
            <a:endParaRPr lang="en-US" sz="75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6119" y="3050009"/>
            <a:ext cx="4722763" cy="80516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800350" y="3121447"/>
            <a:ext cx="1143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900" dirty="0"/>
          </a:p>
        </p:txBody>
      </p:sp>
      <p:sp>
        <p:nvSpPr>
          <p:cNvPr id="17" name="Text 9"/>
          <p:cNvSpPr/>
          <p:nvPr/>
        </p:nvSpPr>
        <p:spPr>
          <a:xfrm>
            <a:off x="605656" y="3431009"/>
            <a:ext cx="4503688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উচ্চারণ</a:t>
            </a:r>
            <a:endParaRPr lang="en-US" sz="900" dirty="0"/>
          </a:p>
        </p:txBody>
      </p:sp>
      <p:sp>
        <p:nvSpPr>
          <p:cNvPr id="18" name="Text 10"/>
          <p:cNvSpPr/>
          <p:nvPr/>
        </p:nvSpPr>
        <p:spPr>
          <a:xfrm>
            <a:off x="605656" y="3618235"/>
            <a:ext cx="4503688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ল্যাটিন ভাষার নিয়ম অনুযায়ী উচ্চারণ করা হয়, যা বিশ্বব্যাপী সামঞ্জস্যপূর্ণ।</a:t>
            </a:r>
            <a:endParaRPr lang="en-US" sz="75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6119" y="3919165"/>
            <a:ext cx="4722763" cy="805160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2800350" y="3990603"/>
            <a:ext cx="1143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4</a:t>
            </a:r>
            <a:endParaRPr lang="en-US" sz="900" dirty="0"/>
          </a:p>
        </p:txBody>
      </p:sp>
      <p:sp>
        <p:nvSpPr>
          <p:cNvPr id="21" name="Text 12"/>
          <p:cNvSpPr/>
          <p:nvPr/>
        </p:nvSpPr>
        <p:spPr>
          <a:xfrm>
            <a:off x="605656" y="4300165"/>
            <a:ext cx="4503688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বৈজ্ঞানিক স্বীকৃতি</a:t>
            </a:r>
            <a:endParaRPr lang="en-US" sz="900" dirty="0"/>
          </a:p>
        </p:txBody>
      </p:sp>
      <p:sp>
        <p:nvSpPr>
          <p:cNvPr id="22" name="Text 13"/>
          <p:cNvSpPr/>
          <p:nvPr/>
        </p:nvSpPr>
        <p:spPr>
          <a:xfrm>
            <a:off x="605656" y="4487391"/>
            <a:ext cx="4503688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বিশ্বব্যাপী </a:t>
            </a:r>
            <a:r>
              <a:rPr lang="en-US" sz="75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একই নামে</a:t>
            </a: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একটি নির্দিষ্ট জীবকে চেনা যায়, যা গবেষণা ও আন্তর্জাতিক যোগাযোগে অপরিহার্য।</a:t>
            </a:r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2749120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496119" y="436438"/>
            <a:ext cx="4722763" cy="733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দ্বিপদ নামকরণ (Binomial Nomenclature)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496119" y="1315938"/>
            <a:ext cx="4722763" cy="8583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      জীবজগতকে একটি সুনির্দিষ্ট ও আন্তর্জাতিকভাবে স্বীকৃত পদ্ধতিতে       নামকরণ করার প্রক্রিয়াকে দ্বিপদ নামকরণ বলে। এই পদ্ধতিতে প্রতিটি       জীবের দুটি অংশ নিয়ে একটি বৈজ্ঞানিক নাম থাকে – প্রথম অংশটি       গণ (Genus) এবং দ্বিতীয় অংশটি প্রজাতি (Species)। আধুনিক       দ্বিপদ নামকরণের প্রবর্তন করেন সুইডিশ প্রকৃতিবিদ      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ক্যারোলাস লিনিয়াস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। তাঁর এই পদ্ধতি জীবের শ্রেণিবিন্যাসকে       একটি সার্বজনীন কাঠামো দিয়েছে।     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496119" y="2320082"/>
            <a:ext cx="4722763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দ্বিপদ নামকরণের নিয়মাবলী: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96119" y="2685976"/>
            <a:ext cx="4722763" cy="994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82880" indent="-182880" algn="l">
              <a:lnSpc>
                <a:spcPct val="122000"/>
              </a:lnSpc>
              <a:buSzPct val="100000"/>
              <a:buChar char="•"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নামকরণের জন্য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ল্যাটিন ভাষা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ব্যবহার করা হয়।</a:t>
            </a:r>
            <a:endParaRPr lang="en-US" sz="900" dirty="0"/>
          </a:p>
          <a:p>
            <a:pPr marL="182880" indent="-182880" algn="l">
              <a:lnSpc>
                <a:spcPct val="122000"/>
              </a:lnSpc>
              <a:buSzPct val="100000"/>
              <a:buChar char="•"/>
            </a:pP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প্রথম অংশটি গণ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এবং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দ্বিতীয় অংশটি প্রজাতি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নির্দেশ করে।</a:t>
            </a:r>
            <a:endParaRPr lang="en-US" sz="900" dirty="0"/>
          </a:p>
          <a:p>
            <a:pPr marL="182880" indent="-182880" algn="l">
              <a:lnSpc>
                <a:spcPct val="122000"/>
              </a:lnSpc>
              <a:buSzPct val="100000"/>
              <a:buChar char="•"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বৈজ্ঞানিক নাম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ইটালিক হরফে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লেখা হয় (যেমন: </a:t>
            </a:r>
            <a:r>
              <a:rPr lang="en-US" sz="90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Homo sapiens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)।</a:t>
            </a:r>
            <a:endParaRPr lang="en-US" sz="900" dirty="0"/>
          </a:p>
          <a:p>
            <a:pPr marL="182880" indent="-182880" algn="l">
              <a:lnSpc>
                <a:spcPct val="122000"/>
              </a:lnSpc>
              <a:buSzPct val="100000"/>
              <a:buChar char="•"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গণ নামের প্রথম অক্ষর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বড় হাতের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এবং প্রজাতির নাম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ছোট হাতের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অক্ষর দিয়ে শুরু হয়।</a:t>
            </a:r>
            <a:endParaRPr lang="en-US" sz="900" dirty="0"/>
          </a:p>
          <a:p>
            <a:pPr marL="182880" indent="-182880" algn="l">
              <a:lnSpc>
                <a:spcPct val="122000"/>
              </a:lnSpc>
              <a:buSzPct val="100000"/>
              <a:buChar char="•"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যদি হাতে লেখা হয়, তবে গণ ও প্রজাতির নামের নিচে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আলাদাভাবে দাগ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দিতে হয়।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96119" y="3826148"/>
            <a:ext cx="4722763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উদাহরণ: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96119" y="4192042"/>
            <a:ext cx="4722763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     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মানুষ: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90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Homo sapiens</a:t>
            </a:r>
            <a:endParaRPr lang="en-US" sz="900" dirty="0"/>
          </a:p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     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বাঘ: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90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Panthera tigris</a:t>
            </a:r>
            <a:endParaRPr lang="en-US" sz="900" dirty="0"/>
          </a:p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      </a:t>
            </a:r>
            <a:r>
              <a:rPr lang="en-US" sz="9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কাঁঠাল: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90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Artocarpus heterophyllus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   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65081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7652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অধ্যায়ের লক্ষ্য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603028"/>
            <a:ext cx="4004965" cy="126109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413508" y="1709365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56927" y="2169988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জীববিজ্ঞানের ধারণা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56927" y="2476500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জীববিজ্ঞানের সংজ্ঞা ও মূল বিষয়গুলো ব্যাখ্যা করা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2842" y="1603028"/>
            <a:ext cx="4005039" cy="126109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60232" y="1709365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4803651" y="2169988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শাখাসমূহ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4803651" y="2476500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জীববিজ্ঞানের প্রধান শাখাগুলো বর্ণনা করা</a:t>
            </a:r>
            <a:endParaRPr lang="en-US" sz="11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005882"/>
            <a:ext cx="4004965" cy="126109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413508" y="3112219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656927" y="3572842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শ্রেণিবিন্যাস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56927" y="3879354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জীবের শ্রেণিবিন্যাসের ধারণা ও প্রয়োজনীয়তা বোঝা</a:t>
            </a:r>
            <a:endParaRPr lang="en-US" sz="11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42842" y="3005882"/>
            <a:ext cx="4005039" cy="126109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560232" y="3112219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4803651" y="3572842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দ্বিপদ নামকরণ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4803651" y="3879354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দ্বিপদ নামকরণের গুরুত্ব ও বাস্তব প্রয়োগ জানা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257598"/>
            <a:ext cx="2628230" cy="262823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4988" y="938882"/>
            <a:ext cx="517758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জীববিজ্ঞান কী?</a:t>
            </a:r>
            <a:endParaRPr lang="en-US" sz="2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74988" y="1541338"/>
            <a:ext cx="2517874" cy="113846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711997" y="1702147"/>
            <a:ext cx="21200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সংজ্ঞা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3711997" y="2065362"/>
            <a:ext cx="212005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জীববিজ্ঞান হল জীবন ও জীবের পরিবেশ সম্পর্কে বৈজ্ঞানিক অধ্যয়ন।</a:t>
            </a:r>
            <a:endParaRPr lang="en-US" sz="11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4621" y="1541338"/>
            <a:ext cx="2517949" cy="113846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371630" y="1702147"/>
            <a:ext cx="212013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শব্দের উৎস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6371630" y="2065362"/>
            <a:ext cx="212013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গ্রিক শব্দ </a:t>
            </a:r>
            <a:r>
              <a:rPr lang="en-US" sz="11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"bios"</a:t>
            </a: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(জীবন) + </a:t>
            </a:r>
            <a:r>
              <a:rPr lang="en-US" sz="11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"logos"</a:t>
            </a: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(জ্ঞান) থেকে Biology শব্দটি এসেছে।</a:t>
            </a:r>
            <a:endParaRPr lang="en-US" sz="11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74988" y="2821558"/>
            <a:ext cx="2517874" cy="13652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711997" y="2982367"/>
            <a:ext cx="21200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মূল বিষয়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3711997" y="3345582"/>
            <a:ext cx="212005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জীবের উৎপত্তি, গঠন, কার্যাবলি এবং পরিবেশের সাথে সম্পর্ক অধ্যয়ন করা হয়।</a:t>
            </a:r>
            <a:endParaRPr lang="en-US" sz="11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34621" y="2821558"/>
            <a:ext cx="2517949" cy="136527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371630" y="2982367"/>
            <a:ext cx="212013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গুরুত্ব</a:t>
            </a:r>
            <a:endParaRPr lang="en-US" sz="1350" dirty="0"/>
          </a:p>
        </p:txBody>
      </p:sp>
      <p:sp>
        <p:nvSpPr>
          <p:cNvPr id="15" name="Text 8"/>
          <p:cNvSpPr/>
          <p:nvPr/>
        </p:nvSpPr>
        <p:spPr>
          <a:xfrm>
            <a:off x="6371630" y="3345582"/>
            <a:ext cx="212013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খাদ্য উৎপাদন, চিকিৎসা এবং পরিবেশ সংরক্ষণে অপরিসীম ভূমিকা রাখে।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265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জীব ও জড়ের পার্থক্য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1318245"/>
            <a:ext cx="4107135" cy="3162598"/>
          </a:xfrm>
          <a:prstGeom prst="roundRect">
            <a:avLst>
              <a:gd name="adj" fmla="val 10758"/>
            </a:avLst>
          </a:prstGeom>
          <a:solidFill>
            <a:srgbClr val="626C3B"/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1460004"/>
            <a:ext cx="382361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জীব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35781" y="1823219"/>
            <a:ext cx="3823618" cy="1332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জীবন আছে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বৃদ্ধি পায়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প্রজনন করে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পরিবেশের সাথে সাড়া দেয়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শ্বাসক্রিয়া চালায়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49701" y="1460004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জড়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49701" y="1823219"/>
            <a:ext cx="3902943" cy="1332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জীবন নেই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বৃদ্ধি পায় না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প্রজনন করে না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পরিবেশে সাড়া দেয় না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বিপাক ক্রিয়া নেই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49701" y="3314998"/>
            <a:ext cx="3902943" cy="1006376"/>
          </a:xfrm>
          <a:prstGeom prst="roundRect">
            <a:avLst>
              <a:gd name="adj" fmla="val 21130"/>
            </a:avLst>
          </a:prstGeom>
          <a:solidFill>
            <a:srgbClr val="EAEDDE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460" y="3525292"/>
            <a:ext cx="177180" cy="14175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210398" y="3477964"/>
            <a:ext cx="330048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জড়ের জটিল সমাবেশে নতুন ধরনের গুণের উদ্ভব ঘটে — জীবনের ভিত্তিতে পদার্থবিজ্ঞান ও রসায়নের নিয়ম কাজ করে।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3925119" y="1002357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জীববিজ্ঞানের শাখাসমূহ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657945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জীববিজ্ঞান দুই ধরনের প্রধান শাখায় বিভক্ত: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044229"/>
            <a:ext cx="4722763" cy="2096839"/>
          </a:xfrm>
          <a:prstGeom prst="roundRect">
            <a:avLst>
              <a:gd name="adj" fmla="val 10142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929881" y="2048991"/>
            <a:ext cx="4713238" cy="1043657"/>
          </a:xfrm>
          <a:custGeom>
            <a:avLst/>
            <a:gdLst/>
            <a:ahLst/>
            <a:cxnLst/>
            <a:rect l="l" t="t" r="r" b="b"/>
            <a:pathLst>
              <a:path w="4713238" h="1043657">
                <a:moveTo>
                  <a:pt x="177209" y="0"/>
                </a:moveTo>
                <a:lnTo>
                  <a:pt x="4536029" y="0"/>
                </a:lnTo>
                <a:arcTo wR="177209" hR="177209" stAng="16200000" swAng="5400000"/>
                <a:lnTo>
                  <a:pt x="4713238" y="1043657"/>
                </a:lnTo>
                <a:lnTo>
                  <a:pt x="0" y="1043657"/>
                </a:lnTo>
                <a:lnTo>
                  <a:pt x="0" y="177209"/>
                </a:lnTo>
                <a:arcTo wR="177209" hR="177209" stAng="10800000" swAng="5400000"/>
                <a:close/>
              </a:path>
            </a:pathLst>
          </a:custGeom>
          <a:solidFill>
            <a:srgbClr val="626C3B"/>
          </a:solidFill>
          <a:ln/>
        </p:spPr>
      </p:sp>
      <p:sp>
        <p:nvSpPr>
          <p:cNvPr id="7" name="Text 4"/>
          <p:cNvSpPr/>
          <p:nvPr/>
        </p:nvSpPr>
        <p:spPr>
          <a:xfrm>
            <a:off x="4071640" y="2190750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ভৌত শাখা (Physical Branch)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2497262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তাত্ত্বিক ভিত্তি অনুসন্ধানে বেশি গুরুত্ব পায়। জীবের গঠন, কার্যাবলি ও বিবর্তন নিয়ে গবেষণা করে।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929881" y="3092648"/>
            <a:ext cx="4713238" cy="1043657"/>
          </a:xfrm>
          <a:custGeom>
            <a:avLst/>
            <a:gdLst/>
            <a:ahLst/>
            <a:cxnLst/>
            <a:rect l="l" t="t" r="r" b="b"/>
            <a:pathLst>
              <a:path w="4713238" h="1043657">
                <a:moveTo>
                  <a:pt x="0" y="0"/>
                </a:moveTo>
                <a:lnTo>
                  <a:pt x="4713238" y="0"/>
                </a:lnTo>
                <a:lnTo>
                  <a:pt x="4713238" y="866448"/>
                </a:lnTo>
                <a:arcTo wR="177209" hR="177209" stAng="0" swAng="5400000"/>
                <a:lnTo>
                  <a:pt x="177209" y="1043657"/>
                </a:lnTo>
                <a:arcTo wR="177209" hR="177209" stAng="5400000" swAng="5400000"/>
                <a:lnTo>
                  <a:pt x="0" y="0"/>
                </a:lnTo>
                <a:close/>
              </a:path>
            </a:pathLst>
          </a:custGeom>
          <a:solidFill>
            <a:srgbClr val="626C3B"/>
          </a:solidFill>
          <a:ln/>
        </p:spPr>
      </p:sp>
      <p:sp>
        <p:nvSpPr>
          <p:cNvPr id="10" name="Shape 7"/>
          <p:cNvSpPr/>
          <p:nvPr/>
        </p:nvSpPr>
        <p:spPr>
          <a:xfrm>
            <a:off x="3929881" y="3092648"/>
            <a:ext cx="4713238" cy="19050"/>
          </a:xfrm>
          <a:prstGeom prst="roundRect">
            <a:avLst>
              <a:gd name="adj" fmla="val 50000"/>
            </a:avLst>
          </a:prstGeom>
          <a:solidFill>
            <a:srgbClr val="9C9247"/>
          </a:solidFill>
          <a:ln/>
        </p:spPr>
      </p:sp>
      <p:sp>
        <p:nvSpPr>
          <p:cNvPr id="11" name="Text 8"/>
          <p:cNvSpPr/>
          <p:nvPr/>
        </p:nvSpPr>
        <p:spPr>
          <a:xfrm>
            <a:off x="4071640" y="3234407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ফলিত শাখা (Applied Branch)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071640" y="3540919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ব্যবহারিক প্রয়োগে বেশি গুরুত্ব পায়। কৃষি, চিকিৎসা ও শিল্পক্ষেত্রে জীববিজ্ঞানের প্রয়োগ ঘটায়।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2499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ভৌত জীববিজ্ঞানের শাখা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851496"/>
            <a:ext cx="354360" cy="35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7658" y="1851496"/>
            <a:ext cx="34557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অঙ্গসংস্থান (Morphology)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27658" y="2158008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জীবের দৈহিক গঠন বর্ণনা করে।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0553" y="1851496"/>
            <a:ext cx="354360" cy="354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92092" y="1851496"/>
            <a:ext cx="34557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শ্রেণিবিন্যাসবিদ্যা (Taxonomy)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5192092" y="2158008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জীবের শ্রেণিবিন্যাস ও রীতিনীতি নির্ধারণ করে।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2668339"/>
            <a:ext cx="354360" cy="3543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27658" y="2668339"/>
            <a:ext cx="34557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শারীরবিদ্যা (Physiology)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1027658" y="2974851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জীবদেহের অঙ্গপ্রত্যঙ্গের কার্যাবলি অধ্যয়ন করে।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60553" y="2668339"/>
            <a:ext cx="354360" cy="3543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92092" y="2668339"/>
            <a:ext cx="34557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হিস্টোলজি (Histology)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5192092" y="2974851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টিস্যুসমূহের গঠন ও কার্যাবলি বিশ্লেষণ করে।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6119" y="3485183"/>
            <a:ext cx="354360" cy="3543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027658" y="3485183"/>
            <a:ext cx="34557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ভ্রূণবিদ্যা (Embryology)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1027658" y="3791694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ভ্রূণের সৃষ্টি ও বিকাশ পর্যবেক্ষণ করে।</a:t>
            </a:r>
            <a:endParaRPr lang="en-US" sz="11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60553" y="3485183"/>
            <a:ext cx="354360" cy="35436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192092" y="3485183"/>
            <a:ext cx="34557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কোষবিদ্যা (Cytology)</a:t>
            </a:r>
            <a:endParaRPr lang="en-US" sz="1350" dirty="0"/>
          </a:p>
        </p:txBody>
      </p:sp>
      <p:sp>
        <p:nvSpPr>
          <p:cNvPr id="20" name="Text 12"/>
          <p:cNvSpPr/>
          <p:nvPr/>
        </p:nvSpPr>
        <p:spPr>
          <a:xfrm>
            <a:off x="5192092" y="3791694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কোষের গঠন ও কার্যাবলি নির্ণয় করে।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9546"/>
            <a:ext cx="8151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ফলিত জীববিজ্ঞানের শাখা</a:t>
            </a:r>
            <a:endParaRPr lang="en-US" sz="2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083990"/>
            <a:ext cx="845269" cy="8452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085008"/>
            <a:ext cx="1921073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কৃষিবিজ্ঞান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496119" y="2367409"/>
            <a:ext cx="192107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ফসল উৎপাদন ও উন্নয়নে বিজ্ঞানের প্রয়োগ</a:t>
            </a:r>
            <a:endParaRPr lang="en-US" sz="1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941" y="1083990"/>
            <a:ext cx="845269" cy="84526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72941" y="2085008"/>
            <a:ext cx="1921148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পশুপালন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2572941" y="2367409"/>
            <a:ext cx="1921148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পশু পালন ও উন্নয়নের বৈজ্ঞানিক পদ্ধতি</a:t>
            </a:r>
            <a:endParaRPr lang="en-US" sz="1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837" y="1083990"/>
            <a:ext cx="845269" cy="84526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49837" y="2085008"/>
            <a:ext cx="1921148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চিকিৎসাবিজ্ঞান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4649837" y="2367409"/>
            <a:ext cx="1921148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রোগ নির্ণয় ও চিকিৎসার বৈজ্ঞানিক পদ্ধতি</a:t>
            </a:r>
            <a:endParaRPr lang="en-US" sz="1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6734" y="1083990"/>
            <a:ext cx="845269" cy="84526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26734" y="2085008"/>
            <a:ext cx="1921148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পরিবেশবিজ্ঞান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6726734" y="2367409"/>
            <a:ext cx="1921148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পরিবেশ সংরক্ষণ ও ব্যবস্থাপনা</a:t>
            </a:r>
            <a:endParaRPr lang="en-US" sz="10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119" y="3028504"/>
            <a:ext cx="845269" cy="84526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496119" y="4029521"/>
            <a:ext cx="1921073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জৈব প্রযুক্তি</a:t>
            </a:r>
            <a:endParaRPr lang="en-US" sz="1300" dirty="0"/>
          </a:p>
        </p:txBody>
      </p:sp>
      <p:sp>
        <p:nvSpPr>
          <p:cNvPr id="17" name="Text 10"/>
          <p:cNvSpPr/>
          <p:nvPr/>
        </p:nvSpPr>
        <p:spPr>
          <a:xfrm>
            <a:off x="496119" y="4311923"/>
            <a:ext cx="192107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জীবের ব্যবহার করে নতুন পণ্য তৈরির বিজ্ঞান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54323"/>
            <a:ext cx="517758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জীবের শ্রেণিবিন্যাস কী?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856780"/>
            <a:ext cx="318939" cy="318939"/>
          </a:xfrm>
          <a:prstGeom prst="ellipse">
            <a:avLst/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56816" y="1905446"/>
            <a:ext cx="203946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সংজ্ঞা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956816" y="2268662"/>
            <a:ext cx="203946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জীবকে তাদের বৈশিষ্ট্য অনুযায়ী বিভিন্ন গোষ্ঠীতে ভাগ করাকে শ্রেণিবিন্যাস বলে।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173462" y="1856780"/>
            <a:ext cx="318939" cy="318939"/>
          </a:xfrm>
          <a:prstGeom prst="ellipse">
            <a:avLst/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34160" y="1905446"/>
            <a:ext cx="203954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উদ্দেশ্য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634160" y="2268662"/>
            <a:ext cx="203954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লক্ষ লক্ষ জীবকে সুশৃঙ্খলভাবে সংগঠিত করে সহজে অধ্যয়নযোগ্য করা।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96119" y="3232621"/>
            <a:ext cx="318939" cy="318939"/>
          </a:xfrm>
          <a:prstGeom prst="ellipse">
            <a:avLst/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56816" y="3281288"/>
            <a:ext cx="471688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বৈজ্ঞানিক ভিত্তি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56816" y="3644503"/>
            <a:ext cx="471688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জীবের বিবর্তনীয় সম্পর্ক প্রতিফলিত করে এবং নতুন প্রজাতি আবিষ্কারে সহায়তা করে।</a:t>
            </a:r>
            <a:endParaRPr lang="en-US" sz="110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339" y="1257598"/>
            <a:ext cx="2628230" cy="26282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9380"/>
            <a:ext cx="8151763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শ্রেণিবিন্যাসের স্তরসমূহ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496119" y="726430"/>
            <a:ext cx="8608963" cy="95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6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সর্বোচ্চ থেকে সর্বনিম্ন — সাতটি প্রধান স্তরে জীবকে বিভক্ত করা হয়:</a:t>
            </a:r>
            <a:endParaRPr lang="en-US" sz="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869975"/>
            <a:ext cx="8151763" cy="3730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67310" y="1383755"/>
            <a:ext cx="1803246" cy="225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বাহ্যিক স্তর: রাজ্য পর্যন্ত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467310" y="1673276"/>
            <a:ext cx="1987578" cy="278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1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বিস্তৃত শ্রেণিবিন্যাস থেকে রাজ্য পর্যন্ত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12951" y="2679588"/>
            <a:ext cx="1803247" cy="225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মধ্যস্তর: গণ ও পরিবার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8908" y="2969109"/>
            <a:ext cx="1827290" cy="139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81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সংশ্লিষ্ট প্রজাতির ঘনিষ্ঠ গুচ্ছ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467310" y="3312727"/>
            <a:ext cx="1803246" cy="225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কেন্দ্র: প্রজাতি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467310" y="3602249"/>
            <a:ext cx="1987578" cy="139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1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নূন্যতম, সুনির্দিষ্ট একক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96119" y="4648200"/>
            <a:ext cx="8608963" cy="95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6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রাজ্য সর্বোচ্চ ও সবচেয়ে বিস্তৃত স্তর, আর প্রজাতি সর্বনিম্ন ও সবচেয়ে নির্দিষ্ট স্তর — প্রতিটি স্তরে নিচে নামার সাথে সাথে সদস্য সংখ্যা কমে এবং সাদৃশ্য বাড়ে।</a:t>
            </a:r>
            <a:endParaRPr lang="en-US" sz="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</TotalTime>
  <Words>956</Words>
  <Application>Microsoft Office PowerPoint</Application>
  <PresentationFormat>On-screen Show (16:9)</PresentationFormat>
  <Paragraphs>171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Brygada 1918 Bold</vt:lpstr>
      <vt:lpstr>Brygada 1918 SemiBold</vt:lpstr>
      <vt:lpstr>Franklin Gothic Medium</vt:lpstr>
      <vt:lpstr>Calibri</vt:lpstr>
      <vt:lpstr>Franklin Gothic Book</vt:lpstr>
      <vt:lpstr>Brygada 1918</vt:lpstr>
      <vt:lpstr>Tunga</vt:lpstr>
      <vt:lpstr>Wingdings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Ideal School</dc:creator>
  <cp:lastModifiedBy>Win Ideal School</cp:lastModifiedBy>
  <cp:revision>4</cp:revision>
  <dcterms:created xsi:type="dcterms:W3CDTF">2026-08-08T03:12:40Z</dcterms:created>
  <dcterms:modified xsi:type="dcterms:W3CDTF">2026-08-08T04:02:18Z</dcterms:modified>
</cp:coreProperties>
</file>