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9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presProps" Target="presProp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2" Type="http://schemas.openxmlformats.org/officeDocument/2006/relationships/slide" Target="slides/slide1.xml" /><Relationship Id="rId16" Type="http://schemas.openxmlformats.org/officeDocument/2006/relationships/tableStyles" Target="tableStyle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theme" Target="theme/theme1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F5456A-5999-FD68-D141-717F8B84EE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49887FF-0563-5506-71D3-1D2D792E9F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29C727-D556-A00C-E35C-426371D8E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F8FF1-7B56-A44F-8E01-D83D97231A56}" type="datetimeFigureOut">
              <a:rPr lang="en-US"/>
              <a:t>8/8/2026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F08A02-ADC8-0DDB-56D9-9FD4714A3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7F7900-EF3B-8508-093E-E7A1BC326A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C737-1E06-524C-BD60-828B4442D03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815290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268675-AD09-BF87-BDF7-B86FD362FA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9DBADC1-7BAE-3C69-BA02-47A81BF675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7DE85E-BAF9-E7FC-B062-FC590A8758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F8FF1-7B56-A44F-8E01-D83D97231A56}" type="datetimeFigureOut">
              <a:rPr lang="en-US"/>
              <a:t>8/8/2026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3D5A99-A6E0-0FC4-D4F1-0DC5B397E5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A0D531-0FBF-CD93-E16A-390ED6337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C737-1E06-524C-BD60-828B4442D03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721945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659A29E-47D5-FFCE-27D8-E7F9362A24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DFB638-FF95-0FB4-CA40-453FC43C59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1E1B73-5C91-1A5C-C86A-B35B3F8942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F8FF1-7B56-A44F-8E01-D83D97231A56}" type="datetimeFigureOut">
              <a:rPr lang="en-US"/>
              <a:t>8/8/2026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A412AD-2F5F-AEE1-E49B-CCD37DF746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C62ED9-4306-835E-FDDD-BD5CA9AF9C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C737-1E06-524C-BD60-828B4442D03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585986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40F075-9C8A-81D3-6B09-B8B322190D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D3F6BF-9270-2A02-C8EF-F1EF0C4F20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74596C-29A2-43CE-CCEE-E09A442162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F8FF1-7B56-A44F-8E01-D83D97231A56}" type="datetimeFigureOut">
              <a:rPr lang="en-US"/>
              <a:t>8/8/2026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DCCE4B-07F4-0FB1-02B4-C7951EF3CD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2A4D51-9F74-5713-18EC-DF1DA9431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C737-1E06-524C-BD60-828B4442D03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371820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B2AB90-18CC-8CB9-BE19-4650B67A7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5F7E7F-25CF-B607-0D0D-D72F5E8DEB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AA8C33-F968-EF1C-2E52-13575FA178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F8FF1-7B56-A44F-8E01-D83D97231A56}" type="datetimeFigureOut">
              <a:rPr lang="en-US"/>
              <a:t>8/8/2026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4BF892-4511-3641-9002-111EAD0FDC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69A462-CAB1-B447-7F9E-9430C4477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C737-1E06-524C-BD60-828B4442D03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447774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3E1FF7-45A9-BC1F-7D26-8545364508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ECD2D1-88AB-57ED-4AE3-CC41F1C257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5B8753-DE6F-7CA2-4432-FA1370D990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287AF0-E22D-C3F4-AA5F-D3749F8597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F8FF1-7B56-A44F-8E01-D83D97231A56}" type="datetimeFigureOut">
              <a:rPr lang="en-US"/>
              <a:t>8/8/2026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17B57B-C64D-C7CC-E477-22672F7288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9AA16C-20C1-1522-1CEB-C993C64DD2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C737-1E06-524C-BD60-828B4442D03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944902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741CC8-522D-8D53-D25A-C6519AA0AB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D2FD9C-B625-11AF-56CE-B592912582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061677-371C-9C7B-9F39-60357483ED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B64655F-3577-51AC-59B1-5532A9140E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18A6B0E-D661-0ED3-968C-E20D85FD44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99AA3F9-5567-5D16-4641-DBE8D264B8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F8FF1-7B56-A44F-8E01-D83D97231A56}" type="datetimeFigureOut">
              <a:rPr lang="en-US"/>
              <a:t>8/8/2026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E4E4DEE-0E6C-4397-AD2E-722BDEBBE9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C9E0AB8-8F4B-C57B-A722-CF351F7F4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C737-1E06-524C-BD60-828B4442D03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987447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631A2C-5F2C-7ED5-4FCA-CD85272434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C01A566-C0BB-5A46-6BF3-8EBA7DA81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F8FF1-7B56-A44F-8E01-D83D97231A56}" type="datetimeFigureOut">
              <a:rPr lang="en-US"/>
              <a:t>8/8/2026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914F334-6BD6-933D-3E92-8D07E6E35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92331A2-58EB-CB70-9A7D-3031ED49F2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C737-1E06-524C-BD60-828B4442D03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749877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98010A-F066-35CD-BC58-D66DD3DA89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F8FF1-7B56-A44F-8E01-D83D97231A56}" type="datetimeFigureOut">
              <a:rPr lang="en-US"/>
              <a:t>8/8/2026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30D93D7-9DFE-89CB-54D7-3BE1BFEFA9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E7D180-8044-4792-DADE-2509EAF3C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C737-1E06-524C-BD60-828B4442D03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135254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62E041-FFBC-7139-1B87-3C115E2EC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6EB478-376B-F506-9312-65185E43D4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382330-F6E4-68F3-60A6-12C609A7AF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DF08AD-E5DC-C96C-629E-E6D1D801E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F8FF1-7B56-A44F-8E01-D83D97231A56}" type="datetimeFigureOut">
              <a:rPr lang="en-US"/>
              <a:t>8/8/2026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A70567-3E6C-26F7-14B8-E23D8A96F2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B121EF-1D20-5F7D-5A95-28BAA48E99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C737-1E06-524C-BD60-828B4442D03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034049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FABC1D-656D-BE27-5B2E-FE908DD75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FF8CD2C-ACF0-D7E9-045D-439A7DE30A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F7B7F5-2BC5-2BB0-371A-0F1DABF0DD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C54252-5737-984A-868E-33BEA6F64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F8FF1-7B56-A44F-8E01-D83D97231A56}" type="datetimeFigureOut">
              <a:rPr lang="en-US"/>
              <a:t>8/8/2026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50E054-4E56-2B1D-8B5F-0FC2156EC9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684A5B-D5F2-520B-E497-ACD1B643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C737-1E06-524C-BD60-828B4442D03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461640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B566B6F-A00A-D0B1-1BE6-81F28B9BC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3B8250-D2D3-E698-7BC8-E033929DDA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07417F-4EAB-8D14-B24C-78A4115A2D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7F8FF1-7B56-A44F-8E01-D83D97231A56}" type="datetimeFigureOut">
              <a:rPr lang="en-US"/>
              <a:t>8/8/2026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6ABEC5-9C1A-FF39-95A3-E3A3B219A1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1C01F3-6CB7-AD0F-B843-D9DC9926EA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956C737-1E06-524C-BD60-828B4442D03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149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 /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4.jpeg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 /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 /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7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16F05B-BDB2-CBDF-2428-CF0270D37D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rot="10800000" flipV="1">
            <a:off x="1060043" y="-1510400"/>
            <a:ext cx="6546677" cy="3020799"/>
          </a:xfrm>
        </p:spPr>
        <p:txBody>
          <a:bodyPr/>
          <a:lstStyle/>
          <a:p>
            <a:r>
              <a:rPr lang="en-US" b="1">
                <a:solidFill>
                  <a:schemeClr val="accent6"/>
                </a:solidFill>
              </a:rPr>
              <a:t>শিক্ষক</a:t>
            </a:r>
            <a:r>
              <a:rPr lang="en-US"/>
              <a:t> </a:t>
            </a:r>
            <a:r>
              <a:rPr lang="en-US" b="1">
                <a:solidFill>
                  <a:schemeClr val="accent6"/>
                </a:solidFill>
              </a:rPr>
              <a:t>পরিচিতি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4D5115-CD3A-6C6B-7561-86DAFAF4FD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359532" y="2786720"/>
            <a:ext cx="8055134" cy="2375415"/>
          </a:xfrm>
        </p:spPr>
        <p:txBody>
          <a:bodyPr/>
          <a:lstStyle/>
          <a:p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সোহেল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সরকার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</a:p>
          <a:p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সহকারী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শিক্ষক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</a:p>
          <a:p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১০৯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নং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হাফিজপুর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উত্তরপাড়া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সপ্রাবি</a:t>
            </a:r>
            <a:r>
              <a:rPr lang="en-US" dirty="0"/>
              <a:t> </a:t>
            </a:r>
          </a:p>
          <a:p>
            <a:r>
              <a:rPr lang="en-US" b="1" dirty="0" err="1">
                <a:solidFill>
                  <a:schemeClr val="accent2">
                    <a:lumMod val="75000"/>
                  </a:schemeClr>
                </a:solidFill>
              </a:rPr>
              <a:t>মনোহরদী</a:t>
            </a:r>
            <a:r>
              <a:rPr lang="en-US" dirty="0" err="1"/>
              <a:t>,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</a:rPr>
              <a:t>নরসিংদী</a:t>
            </a:r>
            <a:r>
              <a:rPr lang="en-US" dirty="0"/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1AD2B28-A378-A54E-04B7-08B5923F8B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9130" y="1994933"/>
            <a:ext cx="3919941" cy="434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302297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9C4E3E-4213-25F1-7472-ADD747BD21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>
                <a:solidFill>
                  <a:srgbClr val="FF0000"/>
                </a:solidFill>
              </a:rPr>
              <a:t>মূল্যায়ন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A1B2BF-5F5F-2D64-A4DA-642D97944D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7020" y="1891196"/>
            <a:ext cx="7212220" cy="3644347"/>
          </a:xfrm>
        </p:spPr>
        <p:txBody>
          <a:bodyPr/>
          <a:lstStyle/>
          <a:p>
            <a:r>
              <a:rPr lang="en-US" sz="3600" dirty="0" err="1">
                <a:solidFill>
                  <a:srgbClr val="0070C0"/>
                </a:solidFill>
              </a:rPr>
              <a:t>পানির</a:t>
            </a:r>
            <a:r>
              <a:rPr lang="en-US" sz="3600" dirty="0">
                <a:solidFill>
                  <a:srgbClr val="0070C0"/>
                </a:solidFill>
              </a:rPr>
              <a:t> ৪ </a:t>
            </a:r>
            <a:r>
              <a:rPr lang="en-US" sz="3600" dirty="0" err="1">
                <a:solidFill>
                  <a:srgbClr val="0070C0"/>
                </a:solidFill>
              </a:rPr>
              <a:t>টি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  <a:r>
              <a:rPr lang="en-US" sz="3600" dirty="0" err="1">
                <a:solidFill>
                  <a:srgbClr val="0070C0"/>
                </a:solidFill>
              </a:rPr>
              <a:t>প্রাকৃতিক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  <a:r>
              <a:rPr lang="en-US" sz="3600" dirty="0" err="1">
                <a:solidFill>
                  <a:srgbClr val="0070C0"/>
                </a:solidFill>
              </a:rPr>
              <a:t>উৎসের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  <a:r>
              <a:rPr lang="en-US" sz="3600" dirty="0" err="1">
                <a:solidFill>
                  <a:srgbClr val="0070C0"/>
                </a:solidFill>
              </a:rPr>
              <a:t>নাম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  <a:r>
              <a:rPr lang="en-US" sz="3600" dirty="0" err="1">
                <a:solidFill>
                  <a:srgbClr val="0070C0"/>
                </a:solidFill>
              </a:rPr>
              <a:t>কী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  <a:r>
              <a:rPr lang="en-US" sz="3600" dirty="0" err="1">
                <a:solidFill>
                  <a:srgbClr val="0070C0"/>
                </a:solidFill>
              </a:rPr>
              <a:t>কী</a:t>
            </a:r>
            <a:r>
              <a:rPr lang="en-US" dirty="0">
                <a:solidFill>
                  <a:schemeClr val="tx2">
                    <a:lumMod val="50000"/>
                    <a:lumOff val="50000"/>
                  </a:schemeClr>
                </a:solidFill>
              </a:rPr>
              <a:t>?</a:t>
            </a:r>
            <a:r>
              <a:rPr lang="en-US" dirty="0"/>
              <a:t> </a:t>
            </a:r>
          </a:p>
          <a:p>
            <a:endParaRPr lang="en-US" sz="3600" dirty="0">
              <a:solidFill>
                <a:srgbClr val="0070C0"/>
              </a:solidFill>
            </a:endParaRPr>
          </a:p>
          <a:p>
            <a:r>
              <a:rPr lang="en-US" sz="3600" dirty="0" err="1">
                <a:solidFill>
                  <a:srgbClr val="0070C0"/>
                </a:solidFill>
              </a:rPr>
              <a:t>পানির</a:t>
            </a:r>
            <a:r>
              <a:rPr lang="en-US" sz="3600" dirty="0">
                <a:solidFill>
                  <a:srgbClr val="0070C0"/>
                </a:solidFill>
              </a:rPr>
              <a:t> ৪ </a:t>
            </a:r>
            <a:r>
              <a:rPr lang="en-US" sz="3600" dirty="0" err="1">
                <a:solidFill>
                  <a:srgbClr val="0070C0"/>
                </a:solidFill>
              </a:rPr>
              <a:t>টি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  <a:r>
              <a:rPr lang="en-US" sz="3600" dirty="0" err="1">
                <a:solidFill>
                  <a:srgbClr val="0070C0"/>
                </a:solidFill>
              </a:rPr>
              <a:t>মানুষের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  <a:r>
              <a:rPr lang="en-US" sz="3600" dirty="0" err="1">
                <a:solidFill>
                  <a:srgbClr val="0070C0"/>
                </a:solidFill>
              </a:rPr>
              <a:t>তৈরি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  <a:r>
              <a:rPr lang="en-US" sz="3600" dirty="0" err="1">
                <a:solidFill>
                  <a:srgbClr val="0070C0"/>
                </a:solidFill>
              </a:rPr>
              <a:t>উৎসের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  <a:r>
              <a:rPr lang="en-US" sz="3600" dirty="0" err="1">
                <a:solidFill>
                  <a:srgbClr val="0070C0"/>
                </a:solidFill>
              </a:rPr>
              <a:t>নাম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  <a:r>
              <a:rPr lang="en-US" sz="3600" dirty="0" err="1">
                <a:solidFill>
                  <a:srgbClr val="0070C0"/>
                </a:solidFill>
              </a:rPr>
              <a:t>কী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  <a:r>
              <a:rPr lang="en-US" sz="3600" dirty="0" err="1">
                <a:solidFill>
                  <a:srgbClr val="0070C0"/>
                </a:solidFill>
              </a:rPr>
              <a:t>কী</a:t>
            </a:r>
            <a:r>
              <a:rPr lang="en-US" dirty="0">
                <a:solidFill>
                  <a:schemeClr val="tx2">
                    <a:lumMod val="50000"/>
                    <a:lumOff val="50000"/>
                  </a:schemeClr>
                </a:solidFill>
              </a:rPr>
              <a:t>?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47990366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0C8040-B385-9962-B4F1-4835BBAC5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6247158"/>
          </a:xfrm>
        </p:spPr>
        <p:txBody>
          <a:bodyPr/>
          <a:lstStyle/>
          <a:p>
            <a:pPr algn="ctr"/>
            <a:r>
              <a:rPr lang="en-US" sz="8800" b="1" i="1" dirty="0" err="1">
                <a:solidFill>
                  <a:srgbClr val="7030A0"/>
                </a:solidFill>
              </a:rPr>
              <a:t>ধন্যবাদ</a:t>
            </a:r>
            <a:r>
              <a:rPr lang="en-US" sz="8800" b="1" i="1" dirty="0">
                <a:solidFill>
                  <a:srgbClr val="7030A0"/>
                </a:solidFill>
              </a:rPr>
              <a:t> </a:t>
            </a:r>
            <a:r>
              <a:rPr lang="en-US" sz="8800" b="1" i="1" dirty="0" err="1">
                <a:solidFill>
                  <a:srgbClr val="7030A0"/>
                </a:solidFill>
              </a:rPr>
              <a:t>সবাইকে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24919763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54CD8-BFC6-ACDA-CF4B-2EAE8BF332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607" y="213278"/>
            <a:ext cx="7886700" cy="1325563"/>
          </a:xfrm>
          <a:ln>
            <a:solidFill>
              <a:schemeClr val="accent3"/>
            </a:solidFill>
          </a:ln>
        </p:spPr>
        <p:txBody>
          <a:bodyPr/>
          <a:lstStyle/>
          <a:p>
            <a:r>
              <a:rPr lang="en-US" dirty="0"/>
              <a:t>           </a:t>
            </a:r>
            <a:r>
              <a:rPr lang="en-US" b="1" dirty="0">
                <a:solidFill>
                  <a:srgbClr val="C00000"/>
                </a:solidFill>
              </a:rPr>
              <a:t>     </a:t>
            </a:r>
            <a:r>
              <a:rPr lang="en-US" b="1" dirty="0" err="1">
                <a:solidFill>
                  <a:srgbClr val="C00000"/>
                </a:solidFill>
              </a:rPr>
              <a:t>পাঠ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পরিচিতি</a:t>
            </a:r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9A9E0D-81AB-89B1-AE72-3BA1071992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</a:rPr>
              <a:t>শ্রেণি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</a:rPr>
              <a:t>: ৩য় </a:t>
            </a:r>
          </a:p>
          <a:p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</a:rPr>
              <a:t>বিষয়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</a:rPr>
              <a:t>: 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</a:rPr>
              <a:t>বিজ্ঞান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</a:rPr>
              <a:t> </a:t>
            </a:r>
          </a:p>
          <a:p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</a:rPr>
              <a:t>অধ্যায়:সাত</a:t>
            </a:r>
            <a:endParaRPr lang="en-US" sz="3200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</a:rPr>
              <a:t>পাঠের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</a:rPr>
              <a:t>শিরোনাম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</a:rPr>
              <a:t> :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</a:rPr>
              <a:t>পানির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</a:rPr>
              <a:t> উৎস</a:t>
            </a:r>
          </a:p>
          <a:p>
            <a:r>
              <a:rPr lang="en-US" sz="3200" dirty="0">
                <a:solidFill>
                  <a:schemeClr val="accent5">
                    <a:lumMod val="75000"/>
                  </a:schemeClr>
                </a:solidFill>
              </a:rPr>
              <a:t>পৃষ্ঠা:৮১</a:t>
            </a:r>
          </a:p>
        </p:txBody>
      </p:sp>
    </p:spTree>
    <p:extLst>
      <p:ext uri="{BB962C8B-B14F-4D97-AF65-F5344CB8AC3E}">
        <p14:creationId xmlns:p14="http://schemas.microsoft.com/office/powerpoint/2010/main" val="2660465949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8FD5DB-9172-3DBC-9C6A-49FE46343A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0824" y="715065"/>
            <a:ext cx="7886700" cy="1962978"/>
          </a:xfrm>
        </p:spPr>
        <p:txBody>
          <a:bodyPr/>
          <a:lstStyle/>
          <a:p>
            <a:r>
              <a:rPr lang="en-US" dirty="0"/>
              <a:t>       </a:t>
            </a:r>
            <a:r>
              <a:rPr lang="en-US" b="1" dirty="0" err="1">
                <a:solidFill>
                  <a:srgbClr val="FF0000"/>
                </a:solidFill>
              </a:rPr>
              <a:t>শিখনফল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016324-631A-8C8D-4060-094069E867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215" y="2995542"/>
            <a:ext cx="7886700" cy="4221717"/>
          </a:xfrm>
        </p:spPr>
        <p:txBody>
          <a:bodyPr/>
          <a:lstStyle/>
          <a:p>
            <a:pPr marL="514350" indent="-514350" algn="ctr">
              <a:buFont typeface="+mj-lt"/>
              <a:buAutoNum type="arabicPeriod"/>
            </a:pPr>
            <a:r>
              <a:rPr lang="en-US" b="1" i="1" dirty="0">
                <a:solidFill>
                  <a:schemeClr val="accent3"/>
                </a:solidFill>
              </a:rPr>
              <a:t>৫.১ </a:t>
            </a:r>
            <a:r>
              <a:rPr lang="en-US" b="1" i="1" dirty="0" err="1">
                <a:solidFill>
                  <a:schemeClr val="accent3"/>
                </a:solidFill>
              </a:rPr>
              <a:t>অনুসন্ধানের</a:t>
            </a:r>
            <a:r>
              <a:rPr lang="en-US" b="1" i="1" dirty="0">
                <a:solidFill>
                  <a:schemeClr val="accent3"/>
                </a:solidFill>
              </a:rPr>
              <a:t> </a:t>
            </a:r>
            <a:r>
              <a:rPr lang="en-US" b="1" i="1" dirty="0" err="1">
                <a:solidFill>
                  <a:schemeClr val="accent3"/>
                </a:solidFill>
              </a:rPr>
              <a:t>মাধ্যমে</a:t>
            </a:r>
            <a:r>
              <a:rPr lang="en-US" b="1" i="1" dirty="0">
                <a:solidFill>
                  <a:schemeClr val="accent3"/>
                </a:solidFill>
              </a:rPr>
              <a:t> </a:t>
            </a:r>
            <a:r>
              <a:rPr lang="en-US" b="1" i="1" dirty="0" err="1">
                <a:solidFill>
                  <a:schemeClr val="accent3"/>
                </a:solidFill>
              </a:rPr>
              <a:t>দৈনন্দিন</a:t>
            </a:r>
            <a:r>
              <a:rPr lang="en-US" b="1" i="1" dirty="0">
                <a:solidFill>
                  <a:schemeClr val="accent3"/>
                </a:solidFill>
              </a:rPr>
              <a:t> </a:t>
            </a:r>
            <a:r>
              <a:rPr lang="en-US" b="1" i="1" dirty="0" err="1">
                <a:solidFill>
                  <a:schemeClr val="accent3"/>
                </a:solidFill>
              </a:rPr>
              <a:t>জীবনে</a:t>
            </a:r>
            <a:r>
              <a:rPr lang="en-US" b="1" i="1" dirty="0">
                <a:solidFill>
                  <a:schemeClr val="accent3"/>
                </a:solidFill>
              </a:rPr>
              <a:t> </a:t>
            </a:r>
            <a:r>
              <a:rPr lang="en-US" b="1" i="1" dirty="0" err="1">
                <a:solidFill>
                  <a:schemeClr val="accent3"/>
                </a:solidFill>
              </a:rPr>
              <a:t>পানির</a:t>
            </a:r>
            <a:r>
              <a:rPr lang="en-US" b="1" i="1" dirty="0">
                <a:solidFill>
                  <a:schemeClr val="accent3"/>
                </a:solidFill>
              </a:rPr>
              <a:t> </a:t>
            </a:r>
            <a:r>
              <a:rPr lang="en-US" b="1" i="1" dirty="0" err="1">
                <a:solidFill>
                  <a:schemeClr val="accent3"/>
                </a:solidFill>
              </a:rPr>
              <a:t>উৎস,ধরণ</a:t>
            </a:r>
            <a:r>
              <a:rPr lang="en-US" b="1" i="1" dirty="0">
                <a:solidFill>
                  <a:schemeClr val="accent3"/>
                </a:solidFill>
              </a:rPr>
              <a:t> ও </a:t>
            </a:r>
            <a:r>
              <a:rPr lang="en-US" b="1" i="1" dirty="0" err="1">
                <a:solidFill>
                  <a:schemeClr val="accent3"/>
                </a:solidFill>
              </a:rPr>
              <a:t>ব্যবহার</a:t>
            </a:r>
            <a:r>
              <a:rPr lang="en-US" b="1" i="1" dirty="0">
                <a:solidFill>
                  <a:schemeClr val="accent3"/>
                </a:solidFill>
              </a:rPr>
              <a:t> </a:t>
            </a:r>
            <a:r>
              <a:rPr lang="en-US" b="1" i="1" dirty="0" err="1">
                <a:solidFill>
                  <a:schemeClr val="accent3"/>
                </a:solidFill>
              </a:rPr>
              <a:t>চিহ্নিত</a:t>
            </a:r>
            <a:r>
              <a:rPr lang="en-US" b="1" i="1" dirty="0">
                <a:solidFill>
                  <a:schemeClr val="accent3"/>
                </a:solidFill>
              </a:rPr>
              <a:t> </a:t>
            </a:r>
            <a:r>
              <a:rPr lang="en-US" b="1" i="1" dirty="0" err="1">
                <a:solidFill>
                  <a:schemeClr val="accent3"/>
                </a:solidFill>
              </a:rPr>
              <a:t>করে</a:t>
            </a:r>
            <a:r>
              <a:rPr lang="en-US" b="1" i="1" dirty="0">
                <a:solidFill>
                  <a:schemeClr val="accent3"/>
                </a:solidFill>
              </a:rPr>
              <a:t> </a:t>
            </a:r>
            <a:r>
              <a:rPr lang="en-US" b="1" i="1" dirty="0" err="1">
                <a:solidFill>
                  <a:schemeClr val="accent3"/>
                </a:solidFill>
              </a:rPr>
              <a:t>গুরুত্বপূর্ণ</a:t>
            </a:r>
            <a:r>
              <a:rPr lang="en-US" b="1" i="1" dirty="0">
                <a:solidFill>
                  <a:schemeClr val="accent3"/>
                </a:solidFill>
              </a:rPr>
              <a:t> </a:t>
            </a:r>
            <a:r>
              <a:rPr lang="en-US" b="1" i="1" dirty="0" err="1">
                <a:solidFill>
                  <a:schemeClr val="accent3"/>
                </a:solidFill>
              </a:rPr>
              <a:t>প্রাকৃতিক</a:t>
            </a:r>
            <a:r>
              <a:rPr lang="en-US" b="1" i="1" dirty="0">
                <a:solidFill>
                  <a:schemeClr val="accent3"/>
                </a:solidFill>
              </a:rPr>
              <a:t> </a:t>
            </a:r>
            <a:r>
              <a:rPr lang="en-US" b="1" i="1" dirty="0" err="1">
                <a:solidFill>
                  <a:schemeClr val="accent3"/>
                </a:solidFill>
              </a:rPr>
              <a:t>সম্পদ</a:t>
            </a:r>
            <a:r>
              <a:rPr lang="en-US" b="1" i="1" dirty="0">
                <a:solidFill>
                  <a:schemeClr val="accent3"/>
                </a:solidFill>
              </a:rPr>
              <a:t> </a:t>
            </a:r>
            <a:r>
              <a:rPr lang="en-US" b="1" i="1" dirty="0" err="1">
                <a:solidFill>
                  <a:schemeClr val="accent3"/>
                </a:solidFill>
              </a:rPr>
              <a:t>হিসেবে</a:t>
            </a:r>
            <a:r>
              <a:rPr lang="en-US" b="1" i="1" dirty="0">
                <a:solidFill>
                  <a:schemeClr val="accent3"/>
                </a:solidFill>
              </a:rPr>
              <a:t> </a:t>
            </a:r>
            <a:r>
              <a:rPr lang="en-US" b="1" i="1" dirty="0" err="1">
                <a:solidFill>
                  <a:schemeClr val="accent3"/>
                </a:solidFill>
              </a:rPr>
              <a:t>পানির</a:t>
            </a:r>
            <a:r>
              <a:rPr lang="en-US" b="1" i="1" dirty="0">
                <a:solidFill>
                  <a:schemeClr val="accent3"/>
                </a:solidFill>
              </a:rPr>
              <a:t> </a:t>
            </a:r>
            <a:r>
              <a:rPr lang="en-US" b="1" i="1" dirty="0" err="1">
                <a:solidFill>
                  <a:schemeClr val="accent3"/>
                </a:solidFill>
              </a:rPr>
              <a:t>যথাযথ</a:t>
            </a:r>
            <a:r>
              <a:rPr lang="en-US" b="1" i="1" dirty="0">
                <a:solidFill>
                  <a:schemeClr val="accent3"/>
                </a:solidFill>
              </a:rPr>
              <a:t> </a:t>
            </a:r>
            <a:r>
              <a:rPr lang="en-US" b="1" i="1" dirty="0" err="1">
                <a:solidFill>
                  <a:schemeClr val="accent3"/>
                </a:solidFill>
              </a:rPr>
              <a:t>ব্যবহারে</a:t>
            </a:r>
            <a:r>
              <a:rPr lang="en-US" b="1" i="1" dirty="0">
                <a:solidFill>
                  <a:schemeClr val="accent3"/>
                </a:solidFill>
              </a:rPr>
              <a:t> </a:t>
            </a:r>
            <a:r>
              <a:rPr lang="en-US" b="1" i="1" dirty="0" err="1">
                <a:solidFill>
                  <a:schemeClr val="accent3"/>
                </a:solidFill>
              </a:rPr>
              <a:t>দায়িত্বশীল</a:t>
            </a:r>
            <a:r>
              <a:rPr lang="en-US" b="1" i="1" dirty="0">
                <a:solidFill>
                  <a:schemeClr val="accent3"/>
                </a:solidFill>
              </a:rPr>
              <a:t> </a:t>
            </a:r>
            <a:r>
              <a:rPr lang="en-US" b="1" i="1" dirty="0" err="1">
                <a:solidFill>
                  <a:schemeClr val="accent3"/>
                </a:solidFill>
              </a:rPr>
              <a:t>হওয়া</a:t>
            </a:r>
            <a:r>
              <a:rPr lang="en-US" b="1" i="1" dirty="0">
                <a:solidFill>
                  <a:schemeClr val="accent3"/>
                </a:solidFill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4122917049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28FFB-95E4-7258-206C-31E75AB87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পাঠের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শিরোনাম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 :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558BF9-42A9-D144-4C13-980F929324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4"/>
            <a:ext cx="7886700" cy="4510571"/>
          </a:xfrm>
        </p:spPr>
        <p:txBody>
          <a:bodyPr anchor="t"/>
          <a:lstStyle/>
          <a:p>
            <a:pPr marL="0" indent="0" algn="ctr">
              <a:buNone/>
            </a:pPr>
            <a:r>
              <a:rPr lang="en-US" dirty="0"/>
              <a:t>     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 </a:t>
            </a:r>
            <a:r>
              <a:rPr lang="en-US" sz="4000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4000" b="1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পানির</a:t>
            </a:r>
            <a:r>
              <a:rPr lang="en-US" sz="4000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উৎস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08422738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8C88A1-B289-D284-B46A-6DE6299672C5}"/>
              </a:ext>
            </a:extLst>
          </p:cNvPr>
          <p:cNvSpPr>
            <a:spLocks noGrp="1"/>
          </p:cNvSpPr>
          <p:nvPr>
            <p:ph type="title"/>
          </p:nvPr>
        </p:nvSpPr>
        <p:spPr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dirty="0">
                <a:solidFill>
                  <a:schemeClr val="accent5"/>
                </a:solidFill>
              </a:rPr>
              <a:t> </a:t>
            </a:r>
            <a:r>
              <a:rPr lang="en-US" dirty="0" err="1">
                <a:solidFill>
                  <a:schemeClr val="accent5"/>
                </a:solidFill>
              </a:rPr>
              <a:t>পানির</a:t>
            </a:r>
            <a:r>
              <a:rPr lang="en-US" dirty="0">
                <a:solidFill>
                  <a:schemeClr val="accent5"/>
                </a:solidFill>
              </a:rPr>
              <a:t> </a:t>
            </a:r>
            <a:r>
              <a:rPr lang="en-US" dirty="0" err="1">
                <a:solidFill>
                  <a:schemeClr val="accent5"/>
                </a:solidFill>
              </a:rPr>
              <a:t>প্রাকৃতিক</a:t>
            </a:r>
            <a:r>
              <a:rPr lang="en-US" dirty="0">
                <a:solidFill>
                  <a:schemeClr val="accent5"/>
                </a:solidFill>
              </a:rPr>
              <a:t> উৎস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DC24DF6-087E-EFFC-7814-724BBCB370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5938" y="3235121"/>
            <a:ext cx="2446109" cy="252383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04E288E-1850-F3D4-3DC1-0759130A17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1" y="2336713"/>
            <a:ext cx="4139222" cy="415616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DD5E9D6-C43F-D153-4C9D-A6A28C60A7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6590" y="2337147"/>
            <a:ext cx="3640951" cy="4288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160269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6496A1-1EAF-2E28-2A5E-3935B995B0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dirty="0" err="1">
                <a:solidFill>
                  <a:schemeClr val="accent5"/>
                </a:solidFill>
              </a:rPr>
              <a:t>আরোও</a:t>
            </a:r>
            <a:r>
              <a:rPr lang="en-US" sz="4000" dirty="0">
                <a:solidFill>
                  <a:schemeClr val="accent5"/>
                </a:solidFill>
              </a:rPr>
              <a:t> </a:t>
            </a:r>
            <a:r>
              <a:rPr lang="en-US" sz="4000" dirty="0" err="1">
                <a:solidFill>
                  <a:schemeClr val="accent5"/>
                </a:solidFill>
              </a:rPr>
              <a:t>কিছু</a:t>
            </a:r>
            <a:r>
              <a:rPr lang="en-US" sz="4000" dirty="0">
                <a:solidFill>
                  <a:schemeClr val="accent5"/>
                </a:solidFill>
              </a:rPr>
              <a:t> </a:t>
            </a:r>
            <a:r>
              <a:rPr lang="en-US" sz="4000" dirty="0" err="1">
                <a:solidFill>
                  <a:schemeClr val="accent5"/>
                </a:solidFill>
              </a:rPr>
              <a:t>পানির</a:t>
            </a:r>
            <a:r>
              <a:rPr lang="en-US" sz="4000" dirty="0">
                <a:solidFill>
                  <a:schemeClr val="accent5"/>
                </a:solidFill>
              </a:rPr>
              <a:t> </a:t>
            </a:r>
            <a:r>
              <a:rPr lang="en-US" sz="4000" dirty="0" err="1">
                <a:solidFill>
                  <a:schemeClr val="accent5"/>
                </a:solidFill>
              </a:rPr>
              <a:t>প্রাকৃতিক</a:t>
            </a:r>
            <a:r>
              <a:rPr lang="en-US" sz="4000" dirty="0">
                <a:solidFill>
                  <a:schemeClr val="accent5"/>
                </a:solidFill>
              </a:rPr>
              <a:t> উৎস</a:t>
            </a:r>
            <a:r>
              <a:rPr lang="en-US" dirty="0"/>
              <a:t> 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B619441-CDF1-116E-7AA2-07FEA183FA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152" y="2184280"/>
            <a:ext cx="4299551" cy="430859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BBEBC91-9D4B-6C52-7277-CB2EA7576B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5365" y="2184280"/>
            <a:ext cx="3855742" cy="430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52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E6F474-3B65-777A-3526-31F050D728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>
                <a:solidFill>
                  <a:schemeClr val="tx2">
                    <a:lumMod val="50000"/>
                    <a:lumOff val="50000"/>
                  </a:schemeClr>
                </a:solidFill>
              </a:rPr>
              <a:t>মানুষের</a:t>
            </a:r>
            <a:r>
              <a:rPr lang="en-US" dirty="0">
                <a:solidFill>
                  <a:schemeClr val="tx2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50000"/>
                    <a:lumOff val="50000"/>
                  </a:schemeClr>
                </a:solidFill>
              </a:rPr>
              <a:t>তৈরি</a:t>
            </a:r>
            <a:r>
              <a:rPr lang="en-US" dirty="0">
                <a:solidFill>
                  <a:schemeClr val="tx2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50000"/>
                    <a:lumOff val="50000"/>
                  </a:schemeClr>
                </a:solidFill>
              </a:rPr>
              <a:t>পানির</a:t>
            </a:r>
            <a:r>
              <a:rPr lang="en-US" dirty="0">
                <a:solidFill>
                  <a:schemeClr val="tx2">
                    <a:lumMod val="50000"/>
                    <a:lumOff val="50000"/>
                  </a:schemeClr>
                </a:solidFill>
              </a:rPr>
              <a:t> উৎস</a:t>
            </a:r>
            <a:r>
              <a:rPr lang="en-US" dirty="0"/>
              <a:t> 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6CE3F1D-418E-FE2D-37FE-D539B6E482B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49" y="1848419"/>
            <a:ext cx="7886699" cy="3480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413631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54B2C39-9E26-FB96-6FF6-4D8629CEEA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416" y="1090543"/>
            <a:ext cx="4276584" cy="54389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298DF52-6420-E1B4-96A8-14A5B784B6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9515" y="1090542"/>
            <a:ext cx="3971925" cy="54389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199571469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21F3A7-830E-5BBF-3B75-9678D51619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dirty="0">
                <a:solidFill>
                  <a:srgbClr val="7030A0"/>
                </a:solidFill>
              </a:rPr>
              <a:t>  </a:t>
            </a:r>
            <a:r>
              <a:rPr lang="en-US" sz="4000" dirty="0" err="1">
                <a:solidFill>
                  <a:srgbClr val="7030A0"/>
                </a:solidFill>
              </a:rPr>
              <a:t>বইয়ের</a:t>
            </a:r>
            <a:r>
              <a:rPr lang="en-US" sz="4000" dirty="0">
                <a:solidFill>
                  <a:srgbClr val="7030A0"/>
                </a:solidFill>
              </a:rPr>
              <a:t> </a:t>
            </a:r>
            <a:r>
              <a:rPr lang="en-US" sz="4000" dirty="0" err="1">
                <a:solidFill>
                  <a:srgbClr val="7030A0"/>
                </a:solidFill>
              </a:rPr>
              <a:t>সাথে</a:t>
            </a:r>
            <a:r>
              <a:rPr lang="en-US" sz="4000" dirty="0">
                <a:solidFill>
                  <a:srgbClr val="7030A0"/>
                </a:solidFill>
              </a:rPr>
              <a:t> </a:t>
            </a:r>
            <a:r>
              <a:rPr lang="en-US" sz="4000" dirty="0" err="1">
                <a:solidFill>
                  <a:srgbClr val="7030A0"/>
                </a:solidFill>
              </a:rPr>
              <a:t>সংযোগ</a:t>
            </a:r>
            <a:r>
              <a:rPr lang="en-US" dirty="0"/>
              <a:t> 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50477A2-7672-C034-8F67-AA5CFECA72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455" y="1720021"/>
            <a:ext cx="7135173" cy="4772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318495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On-screen Show (4:3)</PresentationFormat>
  <Slides>11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শিক্ষক পরিচিতি</vt:lpstr>
      <vt:lpstr>                পাঠ পরিচিতি </vt:lpstr>
      <vt:lpstr>       শিখনফল</vt:lpstr>
      <vt:lpstr>পাঠের শিরোনাম :</vt:lpstr>
      <vt:lpstr> পানির প্রাকৃতিক উৎস</vt:lpstr>
      <vt:lpstr>আরোও কিছু পানির প্রাকৃতিক উৎস </vt:lpstr>
      <vt:lpstr>মানুষের তৈরি পানির উৎস </vt:lpstr>
      <vt:lpstr>PowerPoint Presentation</vt:lpstr>
      <vt:lpstr>  বইয়ের সাথে সংযোগ </vt:lpstr>
      <vt:lpstr>মূল্যায়ন</vt:lpstr>
      <vt:lpstr>ধন্যবাদ সবাইকে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শিক্ষক পরিচিতি</dc:title>
  <dc:creator>sohel.130436@gmail.com</dc:creator>
  <cp:lastModifiedBy>sohel.130436@gmail.com</cp:lastModifiedBy>
  <cp:revision>9</cp:revision>
  <dcterms:created xsi:type="dcterms:W3CDTF">2026-07-31T19:05:04Z</dcterms:created>
  <dcterms:modified xsi:type="dcterms:W3CDTF">2026-08-08T10:43:49Z</dcterms:modified>
</cp:coreProperties>
</file>