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0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50000" saltData="zCj3kzRmHJXUVRE+bNM3jQ" hashData="31jQfSofS11h4tsmDY8YwbkmkPk" cryptProvider="" algIdExt="0" algIdExtSource="" cryptProviderTypeExt="0" cryptProviderTypeExtSource="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2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32.png"/><Relationship Id="rId4" Type="http://schemas.openxmlformats.org/officeDocument/2006/relationships/image" Target="../media/image46.png"/><Relationship Id="rId9" Type="http://schemas.openxmlformats.org/officeDocument/2006/relationships/image" Target="../media/image4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32.png"/><Relationship Id="rId4" Type="http://schemas.openxmlformats.org/officeDocument/2006/relationships/image" Target="../media/image55.png"/><Relationship Id="rId9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59.png"/><Relationship Id="rId4" Type="http://schemas.openxmlformats.org/officeDocument/2006/relationships/image" Target="../media/image6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jpe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image" Target="../media/image1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openxmlformats.org/officeDocument/2006/relationships/image" Target="../media/image7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19" Type="http://schemas.openxmlformats.org/officeDocument/2006/relationships/image" Target="../media/image20.jpeg"/><Relationship Id="rId4" Type="http://schemas.openxmlformats.org/officeDocument/2006/relationships/image" Target="../media/image6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59.png"/><Relationship Id="rId4" Type="http://schemas.openxmlformats.org/officeDocument/2006/relationships/image" Target="../media/image7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59.png"/><Relationship Id="rId4" Type="http://schemas.openxmlformats.org/officeDocument/2006/relationships/image" Target="../media/image7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png"/><Relationship Id="rId5" Type="http://schemas.openxmlformats.org/officeDocument/2006/relationships/image" Target="../media/image4.png"/><Relationship Id="rId4" Type="http://schemas.openxmlformats.org/officeDocument/2006/relationships/image" Target="../media/image7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.png"/><Relationship Id="rId7" Type="http://schemas.openxmlformats.org/officeDocument/2006/relationships/image" Target="../media/image3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4.png"/><Relationship Id="rId10" Type="http://schemas.openxmlformats.org/officeDocument/2006/relationships/image" Target="../media/image41.png"/><Relationship Id="rId4" Type="http://schemas.openxmlformats.org/officeDocument/2006/relationships/image" Target="../media/image36.png"/><Relationship Id="rId9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32.png"/><Relationship Id="rId4" Type="http://schemas.openxmlformats.org/officeDocument/2006/relationships/image" Target="../media/image43.pn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750" y="-952500"/>
            <a:ext cx="3333750" cy="33337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1735484"/>
            <a:ext cx="11239500" cy="329178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4806" y="6372225"/>
            <a:ext cx="3862387" cy="3429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38812" y="2306984"/>
            <a:ext cx="714375" cy="5715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95312" y="3068984"/>
            <a:ext cx="11001375" cy="8477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4200" b="1" i="0" u="none">
                <a:solidFill>
                  <a:srgbClr val="FFFFFF"/>
                </a:solidFill>
                <a:latin typeface="Noto Serif Bengali"/>
              </a:rPr>
              <a:t>আজকের পাঠে সবাইকে স্বাগতম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7250" y="4059584"/>
            <a:ext cx="10477500" cy="3961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120"/>
              </a:lnSpc>
            </a:pPr>
            <a:r>
              <a:rPr sz="1950" b="0" i="0" u="none">
                <a:solidFill>
                  <a:srgbClr val="E0F2FE"/>
                </a:solidFill>
                <a:latin typeface="Hind Siliguri"/>
              </a:rPr>
              <a:t>ব্যবসায় শিক্ষা ক্লাসে তোমাদের স্বাগতম জানানো হচ্ছে</a:t>
            </a: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750" y="-952500"/>
            <a:ext cx="3333750" cy="33337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638425"/>
            <a:ext cx="5453062" cy="21907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2687" y="2009775"/>
            <a:ext cx="5453062" cy="3619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381000"/>
            <a:ext cx="11277600" cy="5429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369A1"/>
                </a:solidFill>
                <a:latin typeface="Noto Serif Bengali"/>
              </a:rPr>
              <a:t>খ. অর্থনৈতিক পরিবেশ (Economic Environment)</a:t>
            </a:r>
          </a:p>
        </p:txBody>
      </p:sp>
      <p:sp>
        <p:nvSpPr>
          <p:cNvPr id="7" name="Rectangle 6"/>
          <p:cNvSpPr/>
          <p:nvPr/>
        </p:nvSpPr>
        <p:spPr>
          <a:xfrm>
            <a:off x="476250" y="990600"/>
            <a:ext cx="1123950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476250"/>
            <a:ext cx="323850" cy="32385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64806" y="6372225"/>
            <a:ext cx="3862387" cy="3429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90575" y="2847975"/>
            <a:ext cx="5115639" cy="361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0284C7"/>
                </a:solidFill>
                <a:latin typeface="Noto Serif Bengali"/>
              </a:rPr>
              <a:t>প্রধান উপাদানসমূহ: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5375" y="3305175"/>
            <a:ext cx="4567237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সঞ্চয় ও বিনিয়োগ: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জনগণের সঞ্চয় প্রবণতা ও বিনিয়োগ।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5375" y="3743325"/>
            <a:ext cx="4567237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মূলধন: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ব্যবসায় পরিচালনায় অর্থ ও মূলধনের যোগান।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95375" y="4181475"/>
            <a:ext cx="4567237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অর্থ ও ব্যাংকিং: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ঋণ সুবিধা ও আর্থিক প্রতিষ্ঠানের অবস্থান।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0575" y="3324225"/>
            <a:ext cx="152400" cy="18097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0575" y="3762375"/>
            <a:ext cx="152400" cy="180975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0575" y="4200525"/>
            <a:ext cx="152400" cy="180975"/>
          </a:xfrm>
          <a:prstGeom prst="rect">
            <a:avLst/>
          </a:prstGeom>
        </p:spPr>
      </p:pic>
      <p:pic>
        <p:nvPicPr>
          <p:cNvPr id="19" name="Picture 18" descr="3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94836" y="2124075"/>
            <a:ext cx="5657850" cy="3276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2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750" y="-952500"/>
            <a:ext cx="3333750" cy="33337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419350"/>
            <a:ext cx="11239500" cy="26289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00125" y="381000"/>
            <a:ext cx="11191875" cy="5429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369A1"/>
                </a:solidFill>
                <a:latin typeface="Noto Serif Bengali"/>
              </a:rPr>
              <a:t>গ. সামাজিক পরিবেশ (Social Environment)</a:t>
            </a:r>
          </a:p>
        </p:txBody>
      </p:sp>
      <p:sp>
        <p:nvSpPr>
          <p:cNvPr id="6" name="Rectangle 5"/>
          <p:cNvSpPr/>
          <p:nvPr/>
        </p:nvSpPr>
        <p:spPr>
          <a:xfrm>
            <a:off x="476250" y="990600"/>
            <a:ext cx="1123950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476250"/>
            <a:ext cx="409575" cy="3238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64806" y="6372225"/>
            <a:ext cx="3862387" cy="3429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90575" y="2628900"/>
            <a:ext cx="11191398" cy="361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0284C7"/>
                </a:solidFill>
                <a:latin typeface="Noto Serif Bengali"/>
              </a:rPr>
              <a:t>প্রধান উপাদানসমূহ: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5375" y="3086100"/>
            <a:ext cx="4953000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জাতি: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জনগোষ্ঠী ও তার ধরন।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5375" y="3524250"/>
            <a:ext cx="4953000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ধর্মীয় বিশ্বাস: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ধর্মীয় মূল্যবোধ ও উৎসব।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5375" y="3962400"/>
            <a:ext cx="4953000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ভোক্তাদের মনোভাব: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চাহিদার ধরন ও পছন্দ।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5375" y="4400550"/>
            <a:ext cx="4953000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মানব সম্পদ: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দক্ষ ও অদক্ষ জনশক্তি।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96050" y="3086100"/>
            <a:ext cx="4953000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শিক্ষা ও সংস্কৃতি: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শিক্ষা ব্যবস্থা ও সাংস্কৃতিক চর্চা।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6050" y="3524250"/>
            <a:ext cx="4953000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ঐতিহ্য: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সমাজের লোকজ ও ঐতিহাসিক ধারা।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0575" y="3105150"/>
            <a:ext cx="152400" cy="180975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0575" y="3543300"/>
            <a:ext cx="152400" cy="180975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0575" y="3981450"/>
            <a:ext cx="152400" cy="180975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0575" y="4419600"/>
            <a:ext cx="152400" cy="180975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0" y="3105150"/>
            <a:ext cx="152400" cy="180975"/>
          </a:xfrm>
          <a:prstGeom prst="rect">
            <a:avLst/>
          </a:prstGeom>
        </p:spPr>
      </p:pic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0" y="3543300"/>
            <a:ext cx="152400" cy="180975"/>
          </a:xfrm>
          <a:prstGeom prst="rect">
            <a:avLst/>
          </a:prstGeom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750" y="-952500"/>
            <a:ext cx="3333750" cy="33337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638425"/>
            <a:ext cx="11239500" cy="21907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00125" y="381000"/>
            <a:ext cx="11191875" cy="5429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369A1"/>
                </a:solidFill>
                <a:latin typeface="Noto Serif Bengali"/>
              </a:rPr>
              <a:t>ঘ. রাজনৈতিক পরিবেশ (Political Environment)</a:t>
            </a:r>
          </a:p>
        </p:txBody>
      </p:sp>
      <p:sp>
        <p:nvSpPr>
          <p:cNvPr id="6" name="Rectangle 5"/>
          <p:cNvSpPr/>
          <p:nvPr/>
        </p:nvSpPr>
        <p:spPr>
          <a:xfrm>
            <a:off x="476250" y="990600"/>
            <a:ext cx="1123950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476250"/>
            <a:ext cx="409575" cy="3238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64806" y="6372225"/>
            <a:ext cx="3862387" cy="3429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90575" y="2847975"/>
            <a:ext cx="11191398" cy="361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0284C7"/>
                </a:solidFill>
                <a:latin typeface="Noto Serif Bengali"/>
              </a:rPr>
              <a:t>প্রধান উপাদানসমূহ: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5375" y="3305175"/>
            <a:ext cx="4953000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সরকার: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সরকারের ব্যবসায়িক দৃষ্টিভঙ্গি।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5375" y="3743325"/>
            <a:ext cx="4953000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সার্বভৌমত্ব: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রাষ্ট্রীয় নিরাপত্তা ও স্বাধীন নীতি।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5375" y="4181475"/>
            <a:ext cx="4953000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আইনশৃঙ্খলা: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দেশের অভ্যন্তরীণ শান্তিরক্ষা অবস্থা।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96050" y="3305175"/>
            <a:ext cx="4953000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রাজনৈতিক স্থিতিশীলতা: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রাজনৈতিক পরিবেশের স্থিরতা।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96050" y="3743325"/>
            <a:ext cx="4953000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সরকারি নীতিমালা: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কর ও বাণিজ্য নীতি।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6050" y="4181475"/>
            <a:ext cx="4953000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আন্তর্জাতিক সম্পর্ক: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বন্ধুভাবাপন্ন দ্বিপাক্ষিক চুক্তি।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0575" y="3324225"/>
            <a:ext cx="152400" cy="180975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0575" y="3762375"/>
            <a:ext cx="152400" cy="180975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0575" y="4200525"/>
            <a:ext cx="152400" cy="180975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0" y="3324225"/>
            <a:ext cx="152400" cy="180975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0" y="3762375"/>
            <a:ext cx="152400" cy="180975"/>
          </a:xfrm>
          <a:prstGeom prst="rect">
            <a:avLst/>
          </a:prstGeom>
        </p:spPr>
      </p:pic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0" y="4200525"/>
            <a:ext cx="152400" cy="180975"/>
          </a:xfrm>
          <a:prstGeom prst="rect">
            <a:avLst/>
          </a:prstGeom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750" y="-952500"/>
            <a:ext cx="3333750" cy="33337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419350"/>
            <a:ext cx="11239500" cy="26289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00125" y="381000"/>
            <a:ext cx="11191875" cy="5429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369A1"/>
                </a:solidFill>
                <a:latin typeface="Noto Serif Bengali"/>
              </a:rPr>
              <a:t>ঙ. আইনগত পরিবেশ (Legal Environment)</a:t>
            </a:r>
          </a:p>
        </p:txBody>
      </p:sp>
      <p:sp>
        <p:nvSpPr>
          <p:cNvPr id="6" name="Rectangle 5"/>
          <p:cNvSpPr/>
          <p:nvPr/>
        </p:nvSpPr>
        <p:spPr>
          <a:xfrm>
            <a:off x="476250" y="990600"/>
            <a:ext cx="1123950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476250"/>
            <a:ext cx="409575" cy="3238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64806" y="6372225"/>
            <a:ext cx="3862387" cy="3429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90575" y="2628900"/>
            <a:ext cx="11191398" cy="361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0284C7"/>
                </a:solidFill>
                <a:latin typeface="Noto Serif Bengali"/>
              </a:rPr>
              <a:t>প্রধান উপাদানসমূহ: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5375" y="3086100"/>
            <a:ext cx="10353675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বাণিজ্যিক আইন: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ব্যবসায়িক লেনদেন সংক্রান্ত আইনবিধি।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5375" y="3524250"/>
            <a:ext cx="10353675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শিল্প আইন: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কারখানা ও শ্রম সম্পর্কিত বিধান।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5375" y="3962400"/>
            <a:ext cx="10353675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পরিবেশ সংরক্ষণ আইন: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প্রকৃতির ক্ষতি রোধে সরকারি আইন।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5375" y="4400550"/>
            <a:ext cx="10353675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ভোক্তা আইন: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ক্রেতাদের অধিকার সুরক্ষার আইন।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0575" y="3105150"/>
            <a:ext cx="152400" cy="18097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0575" y="3543300"/>
            <a:ext cx="152400" cy="18097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0575" y="3981450"/>
            <a:ext cx="152400" cy="180975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0575" y="4419600"/>
            <a:ext cx="152400" cy="180975"/>
          </a:xfrm>
          <a:prstGeom prst="rect">
            <a:avLst/>
          </a:prstGeom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11" grpId="0"/>
      <p:bldP spid="1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750" y="-952500"/>
            <a:ext cx="3333750" cy="33337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200275"/>
            <a:ext cx="5453062" cy="30670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2687" y="2009775"/>
            <a:ext cx="5453062" cy="3619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381000"/>
            <a:ext cx="11277600" cy="5429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369A1"/>
                </a:solidFill>
                <a:latin typeface="Noto Serif Bengali"/>
              </a:rPr>
              <a:t>চ. প্রযুক্তিগত পরিবেশ (Technical Environment)</a:t>
            </a:r>
          </a:p>
        </p:txBody>
      </p:sp>
      <p:sp>
        <p:nvSpPr>
          <p:cNvPr id="7" name="Rectangle 6"/>
          <p:cNvSpPr/>
          <p:nvPr/>
        </p:nvSpPr>
        <p:spPr>
          <a:xfrm>
            <a:off x="476250" y="990600"/>
            <a:ext cx="1123950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476250"/>
            <a:ext cx="323850" cy="32385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64806" y="6372225"/>
            <a:ext cx="3862387" cy="3429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90575" y="2409825"/>
            <a:ext cx="5115639" cy="361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0284C7"/>
                </a:solidFill>
                <a:latin typeface="Noto Serif Bengali"/>
              </a:rPr>
              <a:t>প্রধান উপাদানসমূহ: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00787" y="2047875"/>
            <a:ext cx="5376862" cy="35433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95375" y="2867025"/>
            <a:ext cx="4567237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প্রযুক্তি শিক্ষা: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আইসিটি ও কারিগরি শিক্ষা।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5375" y="3305175"/>
            <a:ext cx="4567237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কারিগরি দক্ষতা: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আধুনিক যন্ত্র চালনার দক্ষতা।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95375" y="3743325"/>
            <a:ext cx="4567237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উন্নত প্রযুক্তিনির্ভর প্রতিষ্ঠান: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আধুনিক অটোমেশন।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5375" y="4181475"/>
            <a:ext cx="4567237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প্রযুক্তি আমদানির সুযোগ-সুবিধা: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বিদেশ থেকে প্রযুক্তি আনা।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5375" y="4619625"/>
            <a:ext cx="4567237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তথ্য ও যোগাযোগ প্রযুক্তি: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ইন্টারনেট ও অনলাইন অবকাঠামো।</a:t>
            </a:r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0575" y="2886075"/>
            <a:ext cx="152400" cy="180975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0575" y="3324225"/>
            <a:ext cx="152400" cy="180975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0575" y="3762375"/>
            <a:ext cx="152400" cy="180975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0575" y="4200525"/>
            <a:ext cx="152400" cy="180975"/>
          </a:xfrm>
          <a:prstGeom prst="rect">
            <a:avLst/>
          </a:prstGeom>
        </p:spPr>
      </p:pic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0575" y="4638675"/>
            <a:ext cx="152400" cy="180975"/>
          </a:xfrm>
          <a:prstGeom prst="rect">
            <a:avLst/>
          </a:prstGeom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2" grpId="0"/>
      <p:bldP spid="13" grpId="0"/>
      <p:bldP spid="14" grpId="0"/>
      <p:bldP spid="15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750" y="-952500"/>
            <a:ext cx="3333750" cy="33337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581275"/>
            <a:ext cx="11239500" cy="2476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76300" y="381000"/>
            <a:ext cx="11315700" cy="5429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369A1"/>
                </a:solidFill>
                <a:latin typeface="Noto Serif Bengali"/>
              </a:rPr>
              <a:t>একক কাজের নমুনা উত্তর</a:t>
            </a:r>
          </a:p>
        </p:txBody>
      </p:sp>
      <p:sp>
        <p:nvSpPr>
          <p:cNvPr id="6" name="Rectangle 5"/>
          <p:cNvSpPr/>
          <p:nvPr/>
        </p:nvSpPr>
        <p:spPr>
          <a:xfrm>
            <a:off x="476250" y="990600"/>
            <a:ext cx="1123950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476250"/>
            <a:ext cx="285750" cy="3238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64806" y="6372225"/>
            <a:ext cx="3862387" cy="3429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81050" y="2886075"/>
            <a:ext cx="11161395" cy="3905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0369A1"/>
                </a:solidFill>
                <a:latin typeface="Noto Serif Bengali"/>
              </a:rPr>
              <a:t>নমুনা উত্তর মিলিয়ে নাও: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1050" y="3419475"/>
            <a:ext cx="10629900" cy="609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ব্যবসায় পরিবেশ: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যেসব প্রাকৃতিক ও অপ্রাকৃতিক উপাদান দ্বারা ব্যবসায়িক সংগঠনের গঠন, কার্যাবলি, উন্নতি ও অবনতি প্রত্যক্ষ ও পরোক্ষভাবে প্রভাবিত হয় সেগুলোর সমষ্টিকে ব্যবসায়িক পরিবেশ বলে।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1050" y="4143375"/>
            <a:ext cx="10629900" cy="609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প্রধান উপাদান ৬টি: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১. প্রাকৃতিক পরিবেশ, ২. অর্থনৈতিক পরিবেশ, ৩. সামাজিক পরিবেশ, ৪. রাজনৈতিক পরিবেশ, ৫. আইনগত পরিবেশ, এবং ৬. প্রযুক্তিগত পরিবেশ।</a:t>
            </a: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750" y="-952500"/>
            <a:ext cx="3333750" cy="33337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3022252"/>
            <a:ext cx="11239500" cy="15943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00125" y="381000"/>
            <a:ext cx="11191875" cy="5429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369A1"/>
                </a:solidFill>
                <a:latin typeface="Noto Serif Bengali"/>
              </a:rPr>
              <a:t>একক কাজ</a:t>
            </a:r>
          </a:p>
        </p:txBody>
      </p:sp>
      <p:sp>
        <p:nvSpPr>
          <p:cNvPr id="6" name="Rectangle 5"/>
          <p:cNvSpPr/>
          <p:nvPr/>
        </p:nvSpPr>
        <p:spPr>
          <a:xfrm>
            <a:off x="476250" y="990600"/>
            <a:ext cx="1123950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476250"/>
            <a:ext cx="409575" cy="3238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64806" y="6372225"/>
            <a:ext cx="3862387" cy="3429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15302" y="3327052"/>
            <a:ext cx="11161395" cy="428625"/>
          </a:xfrm>
          <a:prstGeom prst="rect">
            <a:avLst/>
          </a:prstGeom>
          <a:noFill/>
        </p:spPr>
        <p:txBody>
          <a:bodyPr wrap="square" lIns="266700" tIns="0" rIns="0" bIns="0" anchor="t">
            <a:spAutoFit/>
          </a:bodyPr>
          <a:lstStyle/>
          <a:p>
            <a:pPr algn="ctr"/>
            <a:r>
              <a:rPr sz="2100" b="1" i="0" u="none">
                <a:solidFill>
                  <a:srgbClr val="15803D"/>
                </a:solidFill>
                <a:latin typeface="Noto Serif Bengali"/>
              </a:rPr>
              <a:t>খাতায় উত্তর লেখ (সময়: ৫ মিনিট)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1050" y="3946177"/>
            <a:ext cx="10629900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sz="1800" b="1" i="0" u="none">
                <a:solidFill>
                  <a:srgbClr val="1E293B"/>
                </a:solidFill>
                <a:latin typeface="Hind Siliguri"/>
              </a:rPr>
              <a:t>প্রশ্ন:</a:t>
            </a:r>
            <a:r>
              <a:rPr sz="1800" b="0" i="0" u="none">
                <a:solidFill>
                  <a:srgbClr val="1E293B"/>
                </a:solidFill>
                <a:latin typeface="Hind Siliguri"/>
              </a:rPr>
              <a:t> ব্যবসায় পরিবেশ কাকে বলে? এর প্রধান উপাদান কয়টি ও কী কী? খাতায় সুন্দর করে লেখ।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85195" y="3393727"/>
            <a:ext cx="266700" cy="266700"/>
          </a:xfrm>
          <a:prstGeom prst="rect">
            <a:avLst/>
          </a:prstGeom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750" y="-952500"/>
            <a:ext cx="3333750" cy="33337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3022252"/>
            <a:ext cx="11239500" cy="15943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00125" y="381000"/>
            <a:ext cx="11191875" cy="5429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369A1"/>
                </a:solidFill>
                <a:latin typeface="Noto Serif Bengali"/>
              </a:rPr>
              <a:t>জোড়ায় কাজ</a:t>
            </a:r>
          </a:p>
        </p:txBody>
      </p:sp>
      <p:sp>
        <p:nvSpPr>
          <p:cNvPr id="6" name="Rectangle 5"/>
          <p:cNvSpPr/>
          <p:nvPr/>
        </p:nvSpPr>
        <p:spPr>
          <a:xfrm>
            <a:off x="476250" y="990600"/>
            <a:ext cx="1123950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476250"/>
            <a:ext cx="409575" cy="3238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64806" y="6372225"/>
            <a:ext cx="3862387" cy="3429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15302" y="3327052"/>
            <a:ext cx="11161395" cy="428625"/>
          </a:xfrm>
          <a:prstGeom prst="rect">
            <a:avLst/>
          </a:prstGeom>
          <a:noFill/>
        </p:spPr>
        <p:txBody>
          <a:bodyPr wrap="square" lIns="333375" tIns="0" rIns="0" bIns="0" anchor="t">
            <a:spAutoFit/>
          </a:bodyPr>
          <a:lstStyle/>
          <a:p>
            <a:pPr algn="ctr"/>
            <a:r>
              <a:rPr sz="2100" b="1" i="0" u="none">
                <a:solidFill>
                  <a:srgbClr val="0284C7"/>
                </a:solidFill>
                <a:latin typeface="Noto Serif Bengali"/>
              </a:rPr>
              <a:t>পাশাপাশি দুজন আলোচনা করে উত্তর দাও (সময়: ৭ মিনিট)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1050" y="3946177"/>
            <a:ext cx="10629900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sz="1800" b="1" i="0" u="none">
                <a:solidFill>
                  <a:srgbClr val="1E293B"/>
                </a:solidFill>
                <a:latin typeface="Hind Siliguri"/>
              </a:rPr>
              <a:t>প্রশ্ন:</a:t>
            </a:r>
            <a:r>
              <a:rPr sz="1800" b="0" i="0" u="none">
                <a:solidFill>
                  <a:srgbClr val="1E293B"/>
                </a:solidFill>
                <a:latin typeface="Hind Siliguri"/>
              </a:rPr>
              <a:t> প্রাকৃতিক পরিবেশের যেকোনো ৩টি উপাদান ব্যবসায়কে কীভাবে প্রভাবিত করে তা সংক্ষেপে আলোচনা করে খাতায় লেখ।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15989" y="3393727"/>
            <a:ext cx="333375" cy="266700"/>
          </a:xfrm>
          <a:prstGeom prst="rect">
            <a:avLst/>
          </a:prstGeom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750" y="-952500"/>
            <a:ext cx="3333750" cy="33337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590800"/>
            <a:ext cx="11239500" cy="24574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76300" y="381000"/>
            <a:ext cx="11315700" cy="5429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369A1"/>
                </a:solidFill>
                <a:latin typeface="Noto Serif Bengali"/>
              </a:rPr>
              <a:t>জোড়ায় কাজের নমুনা উত্তর</a:t>
            </a:r>
          </a:p>
        </p:txBody>
      </p:sp>
      <p:sp>
        <p:nvSpPr>
          <p:cNvPr id="6" name="Rectangle 5"/>
          <p:cNvSpPr/>
          <p:nvPr/>
        </p:nvSpPr>
        <p:spPr>
          <a:xfrm>
            <a:off x="476250" y="990600"/>
            <a:ext cx="1123950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476250"/>
            <a:ext cx="285750" cy="3238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64806" y="6372225"/>
            <a:ext cx="3862387" cy="3429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81050" y="2895600"/>
            <a:ext cx="11161395" cy="3905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0369A1"/>
                </a:solidFill>
                <a:latin typeface="Noto Serif Bengali"/>
              </a:rPr>
              <a:t>নমুনা উত্তর মিলিয়ে নাও: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85850" y="3429000"/>
            <a:ext cx="103251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জলবায়ু: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অনুকূল আবহাওয়া কৃষি ও নির্দিষ্ট শিল্পের প্রসারে সহায়তা করে।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85850" y="3867150"/>
            <a:ext cx="103251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প্রাকৃতিক সম্পদ: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কাঁচামালের সহজলভ্যতা শিল্প কারখানা স্থাপনে সুযোগ সৃষ্টি করে।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85850" y="4305300"/>
            <a:ext cx="103251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নদনদী: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নৌপথে স্বল্প খরচে পণ্য পরিবহনে সহায়তা করে।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1050" y="3448050"/>
            <a:ext cx="152400" cy="18097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1050" y="3886200"/>
            <a:ext cx="152400" cy="18097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1050" y="4324350"/>
            <a:ext cx="152400" cy="180975"/>
          </a:xfrm>
          <a:prstGeom prst="rect">
            <a:avLst/>
          </a:prstGeom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11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750" y="-952500"/>
            <a:ext cx="3333750" cy="33337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893814"/>
            <a:ext cx="11239500" cy="18514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00125" y="381000"/>
            <a:ext cx="11191875" cy="5429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369A1"/>
                </a:solidFill>
                <a:latin typeface="Noto Serif Bengali"/>
              </a:rPr>
              <a:t>দলীয় কাজ</a:t>
            </a:r>
          </a:p>
        </p:txBody>
      </p:sp>
      <p:sp>
        <p:nvSpPr>
          <p:cNvPr id="6" name="Rectangle 5"/>
          <p:cNvSpPr/>
          <p:nvPr/>
        </p:nvSpPr>
        <p:spPr>
          <a:xfrm>
            <a:off x="476250" y="990600"/>
            <a:ext cx="1123950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476250"/>
            <a:ext cx="409575" cy="3238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64806" y="6372225"/>
            <a:ext cx="3862387" cy="3429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15302" y="3198614"/>
            <a:ext cx="11161395" cy="428625"/>
          </a:xfrm>
          <a:prstGeom prst="rect">
            <a:avLst/>
          </a:prstGeom>
          <a:noFill/>
        </p:spPr>
        <p:txBody>
          <a:bodyPr wrap="square" lIns="333375" tIns="0" rIns="0" bIns="0" anchor="t">
            <a:spAutoFit/>
          </a:bodyPr>
          <a:lstStyle/>
          <a:p>
            <a:pPr algn="ctr"/>
            <a:r>
              <a:rPr sz="2100" b="1" i="0" u="none">
                <a:solidFill>
                  <a:srgbClr val="D97706"/>
                </a:solidFill>
                <a:latin typeface="Noto Serif Bengali"/>
              </a:rPr>
              <a:t>দলে বিভক্ত হয়ে কাজটি কর (সময়: ১০ মিনিট)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1050" y="3770114"/>
            <a:ext cx="10629900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640"/>
              </a:lnSpc>
            </a:pPr>
            <a:r>
              <a:rPr sz="1650" b="1" i="0" u="none">
                <a:solidFill>
                  <a:srgbClr val="1E293B"/>
                </a:solidFill>
                <a:latin typeface="Hind Siliguri"/>
              </a:rPr>
              <a:t>ক-দল:</a:t>
            </a:r>
            <a:r>
              <a:rPr sz="1650" b="0" i="0" u="none">
                <a:solidFill>
                  <a:srgbClr val="1E293B"/>
                </a:solidFill>
                <a:latin typeface="Hind Siliguri"/>
              </a:rPr>
              <a:t> অর্থনৈতিক পরিবেশের উপাদানগুলোর একটি তালিকা তৈরি কর।</a:t>
            </a:r>
            <a:r>
              <a:t>
</a:t>
            </a:r>
            <a:r>
              <a:rPr sz="1650" b="1" i="0" u="none">
                <a:solidFill>
                  <a:srgbClr val="1E293B"/>
                </a:solidFill>
                <a:latin typeface="Hind Siliguri"/>
              </a:rPr>
              <a:t>খ-দল:</a:t>
            </a:r>
            <a:r>
              <a:rPr sz="1650" b="0" i="0" u="none">
                <a:solidFill>
                  <a:srgbClr val="1E293B"/>
                </a:solidFill>
                <a:latin typeface="Hind Siliguri"/>
              </a:rPr>
              <a:t> প্রযুক্তিগত পরিবেশ কীভাবে আধুনিক ব্যবসায়কে সহজ করেছে তা উপস্থাপন কর।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46723" y="3265289"/>
            <a:ext cx="333375" cy="266700"/>
          </a:xfrm>
          <a:prstGeom prst="rect">
            <a:avLst/>
          </a:prstGeom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750" y="-952500"/>
            <a:ext cx="3333750" cy="33337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533650"/>
            <a:ext cx="5453062" cy="24003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2687" y="2343150"/>
            <a:ext cx="5453062" cy="2781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52500" y="381000"/>
            <a:ext cx="11239500" cy="5429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369A1"/>
                </a:solidFill>
                <a:latin typeface="Noto Serif Bengali"/>
              </a:rPr>
              <a:t>শিক্ষক ও পাঠ পরিচিতি</a:t>
            </a:r>
          </a:p>
        </p:txBody>
      </p:sp>
      <p:sp>
        <p:nvSpPr>
          <p:cNvPr id="7" name="Rectangle 6"/>
          <p:cNvSpPr/>
          <p:nvPr/>
        </p:nvSpPr>
        <p:spPr>
          <a:xfrm>
            <a:off x="476250" y="990600"/>
            <a:ext cx="1123950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476250"/>
            <a:ext cx="361950" cy="32385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64806" y="6372225"/>
            <a:ext cx="3862387" cy="3429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90575" y="2743200"/>
            <a:ext cx="5115639" cy="361950"/>
          </a:xfrm>
          <a:prstGeom prst="rect">
            <a:avLst/>
          </a:prstGeom>
          <a:noFill/>
        </p:spPr>
        <p:txBody>
          <a:bodyPr wrap="square" lIns="200025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0284C7"/>
                </a:solidFill>
                <a:latin typeface="Noto Serif Bengali"/>
              </a:rPr>
              <a:t>শিক্ষক পরিচিতি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77012" y="2552700"/>
            <a:ext cx="5115639" cy="361950"/>
          </a:xfrm>
          <a:prstGeom prst="rect">
            <a:avLst/>
          </a:prstGeom>
          <a:noFill/>
        </p:spPr>
        <p:txBody>
          <a:bodyPr wrap="square" lIns="257175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0284C7"/>
                </a:solidFill>
                <a:latin typeface="Noto Serif Bengali"/>
              </a:rPr>
              <a:t>পাঠ পরিচিতি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0575" y="2790825"/>
            <a:ext cx="200025" cy="2286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57275" y="3200400"/>
            <a:ext cx="4605337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মোঃ মিজানুর রহমান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76325" y="3581400"/>
            <a:ext cx="4586287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সহকারী শিক্ষক (ব্যবসায় শিক্ষা)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76325" y="3962400"/>
            <a:ext cx="4586287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বি.এড, এম.এড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23950" y="4343400"/>
            <a:ext cx="4538662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আর.আর.টেক্সটাইল মিলস্ উচ্চ বিদ্যালয়</a:t>
            </a:r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77012" y="2600325"/>
            <a:ext cx="257175" cy="2286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843712" y="3009900"/>
            <a:ext cx="4605337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বিষয়: ব্যবসায় উদ্যোগ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91337" y="3390900"/>
            <a:ext cx="4557712" cy="3077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শ্রেণি: ৯ম শ্রেণি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91337" y="3771900"/>
            <a:ext cx="4557712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অধ্যায়: ১ম অধ্যায় (ব্যবসায় পরিচিতি)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91337" y="4152900"/>
            <a:ext cx="4557712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পাঠ: ব্যবসায় পরিবেশ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862762" y="4533900"/>
            <a:ext cx="4586287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সময়: ৫০ মিনিট</a:t>
            </a:r>
          </a:p>
        </p:txBody>
      </p:sp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0575" y="3252787"/>
            <a:ext cx="171450" cy="200025"/>
          </a:xfrm>
          <a:prstGeom prst="rect">
            <a:avLst/>
          </a:prstGeom>
        </p:spPr>
      </p:pic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0575" y="3633787"/>
            <a:ext cx="190500" cy="200025"/>
          </a:xfrm>
          <a:prstGeom prst="rect">
            <a:avLst/>
          </a:prstGeom>
        </p:spPr>
      </p:pic>
      <p:pic>
        <p:nvPicPr>
          <p:cNvPr id="25" name="Picture 24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0575" y="4014787"/>
            <a:ext cx="190500" cy="200025"/>
          </a:xfrm>
          <a:prstGeom prst="rect">
            <a:avLst/>
          </a:prstGeom>
        </p:spPr>
      </p:pic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0575" y="4395787"/>
            <a:ext cx="238125" cy="200025"/>
          </a:xfrm>
          <a:prstGeom prst="rect">
            <a:avLst/>
          </a:prstGeom>
        </p:spPr>
      </p:pic>
      <p:pic>
        <p:nvPicPr>
          <p:cNvPr id="27" name="Picture 26" descr="image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77012" y="3062287"/>
            <a:ext cx="171450" cy="200025"/>
          </a:xfrm>
          <a:prstGeom prst="rect">
            <a:avLst/>
          </a:prstGeom>
        </p:spPr>
      </p:pic>
      <p:pic>
        <p:nvPicPr>
          <p:cNvPr id="28" name="Picture 27" descr="image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77012" y="3824287"/>
            <a:ext cx="219075" cy="200025"/>
          </a:xfrm>
          <a:prstGeom prst="rect">
            <a:avLst/>
          </a:prstGeom>
        </p:spPr>
      </p:pic>
      <p:pic>
        <p:nvPicPr>
          <p:cNvPr id="29" name="Picture 28" descr="image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77012" y="4205287"/>
            <a:ext cx="219075" cy="200025"/>
          </a:xfrm>
          <a:prstGeom prst="rect">
            <a:avLst/>
          </a:prstGeom>
        </p:spPr>
      </p:pic>
      <p:pic>
        <p:nvPicPr>
          <p:cNvPr id="30" name="Picture 29" descr="image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77012" y="4586287"/>
            <a:ext cx="190500" cy="200025"/>
          </a:xfrm>
          <a:prstGeom prst="rect">
            <a:avLst/>
          </a:prstGeom>
        </p:spPr>
      </p:pic>
      <p:pic>
        <p:nvPicPr>
          <p:cNvPr id="31" name="Picture 30" descr="mizan.jp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008008" y="2607708"/>
            <a:ext cx="1950031" cy="21287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" name="Picture 31" descr="33.jp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810751" y="2533650"/>
            <a:ext cx="2027914" cy="22774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  <p:bldP spid="13" grpId="0"/>
      <p:bldP spid="14" grpId="0"/>
      <p:bldP spid="15" grpId="0"/>
      <p:bldP spid="16" grpId="0"/>
      <p:bldP spid="18" grpId="0"/>
      <p:bldP spid="19" grpId="0"/>
      <p:bldP spid="20" grpId="0"/>
      <p:bldP spid="21" grpId="0"/>
      <p:bldP spid="2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750" y="-952500"/>
            <a:ext cx="3333750" cy="33337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895600"/>
            <a:ext cx="11239500" cy="18478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76300" y="381000"/>
            <a:ext cx="11315700" cy="5429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369A1"/>
                </a:solidFill>
                <a:latin typeface="Noto Serif Bengali"/>
              </a:rPr>
              <a:t>দলীয় কাজের নমুনা উত্তর</a:t>
            </a:r>
          </a:p>
        </p:txBody>
      </p:sp>
      <p:sp>
        <p:nvSpPr>
          <p:cNvPr id="6" name="Rectangle 5"/>
          <p:cNvSpPr/>
          <p:nvPr/>
        </p:nvSpPr>
        <p:spPr>
          <a:xfrm>
            <a:off x="476250" y="990600"/>
            <a:ext cx="1123950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476250"/>
            <a:ext cx="285750" cy="3238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64806" y="6372225"/>
            <a:ext cx="3862387" cy="3429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81050" y="3200400"/>
            <a:ext cx="11161395" cy="3905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0369A1"/>
                </a:solidFill>
                <a:latin typeface="Noto Serif Bengali"/>
              </a:rPr>
              <a:t>নমুনা উত্তর মিলিয়ে নাও: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1050" y="3733800"/>
            <a:ext cx="106299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ক-দল: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অর্থনৈতিক পরিবেশের উপাদান হলো— সঞ্চয় ও বিনিয়োগ, মূলধন, অর্থ ও ব্যাংকিং।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1050" y="4133850"/>
            <a:ext cx="106299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খ-দল: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কম্পিউটার, ইন্টারনেট, ই-কমার্স ও ডিজিটাল পেমেন্টের মাধ্যমে দ্রুত লেনদেন করা যায় এবং উৎপাদন বৃদ্ধি পায়।</a:t>
            </a: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750" y="-952500"/>
            <a:ext cx="3333750" cy="33337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523232"/>
            <a:ext cx="11239500" cy="24211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8200" y="381000"/>
            <a:ext cx="11353800" cy="5429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369A1"/>
                </a:solidFill>
                <a:latin typeface="Noto Serif Bengali"/>
              </a:rPr>
              <a:t>মূল্যায়ন</a:t>
            </a:r>
          </a:p>
        </p:txBody>
      </p:sp>
      <p:sp>
        <p:nvSpPr>
          <p:cNvPr id="6" name="Rectangle 5"/>
          <p:cNvSpPr/>
          <p:nvPr/>
        </p:nvSpPr>
        <p:spPr>
          <a:xfrm>
            <a:off x="476250" y="990600"/>
            <a:ext cx="1123950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476250"/>
            <a:ext cx="247650" cy="3238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64806" y="6372225"/>
            <a:ext cx="3862387" cy="3429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90575" y="2732782"/>
            <a:ext cx="10658475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"/>
              </a:rPr>
              <a:t>সঠিক উত্তর দাও: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42975" y="3210817"/>
            <a:ext cx="857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334155"/>
                </a:solidFill>
                <a:latin typeface="Hind Siliguri"/>
              </a:rPr>
              <a:t>1.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28700" y="3210817"/>
            <a:ext cx="10420350" cy="304800"/>
          </a:xfrm>
          <a:prstGeom prst="rect">
            <a:avLst/>
          </a:prstGeom>
          <a:noFill/>
        </p:spPr>
        <p:txBody>
          <a:bodyPr wrap="square" lIns="85725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সঞ্চয় ও বিনিয়োগ ব্যবসায়ের কোন পরিবেশের উপাদান?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04875" y="3591817"/>
            <a:ext cx="1238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334155"/>
                </a:solidFill>
                <a:latin typeface="Hind Siliguri"/>
              </a:rPr>
              <a:t>2.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28700" y="3591817"/>
            <a:ext cx="10420350" cy="304800"/>
          </a:xfrm>
          <a:prstGeom prst="rect">
            <a:avLst/>
          </a:prstGeom>
          <a:noFill/>
        </p:spPr>
        <p:txBody>
          <a:bodyPr wrap="square" lIns="123825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জলবায়ু ও ভূমি কোন পরিবেশের অংশ?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3972817"/>
            <a:ext cx="1143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334155"/>
                </a:solidFill>
                <a:latin typeface="Hind Siliguri"/>
              </a:rPr>
              <a:t>3.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700" y="3972817"/>
            <a:ext cx="10420350" cy="304800"/>
          </a:xfrm>
          <a:prstGeom prst="rect">
            <a:avLst/>
          </a:prstGeom>
          <a:noFill/>
        </p:spPr>
        <p:txBody>
          <a:bodyPr wrap="square" lIns="11430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ভোক্তা আইন কোন পরিবেশের অন্তর্ভুক্ত?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95350" y="4353817"/>
            <a:ext cx="1333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334155"/>
                </a:solidFill>
                <a:latin typeface="Hind Siliguri"/>
              </a:rPr>
              <a:t>4.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28700" y="4353817"/>
            <a:ext cx="10420350" cy="304800"/>
          </a:xfrm>
          <a:prstGeom prst="rect">
            <a:avLst/>
          </a:prstGeom>
          <a:noFill/>
        </p:spPr>
        <p:txBody>
          <a:bodyPr wrap="square" lIns="13335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তথ্য ও যোগাযোগ প্রযুক্তি কোন পরিবেশ নির্দেশ করে?</a:t>
            </a: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1" grpId="0"/>
      <p:bldP spid="13" grpId="0"/>
      <p:bldP spid="15" grpId="0"/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625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750" y="-952500"/>
            <a:ext cx="3333750" cy="33337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638425"/>
            <a:ext cx="11239500" cy="2362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76300" y="381000"/>
            <a:ext cx="11315700" cy="5429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369A1"/>
                </a:solidFill>
                <a:latin typeface="Noto Serif Bengali"/>
              </a:rPr>
              <a:t>মূল্যায়নের উত্তরমালা</a:t>
            </a:r>
          </a:p>
        </p:txBody>
      </p:sp>
      <p:sp>
        <p:nvSpPr>
          <p:cNvPr id="6" name="Rectangle 5"/>
          <p:cNvSpPr/>
          <p:nvPr/>
        </p:nvSpPr>
        <p:spPr>
          <a:xfrm>
            <a:off x="476250" y="990600"/>
            <a:ext cx="1123950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476250"/>
            <a:ext cx="285750" cy="3238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64806" y="6372225"/>
            <a:ext cx="3862387" cy="3429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81050" y="2943225"/>
            <a:ext cx="11161395" cy="3905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0369A1"/>
                </a:solidFill>
                <a:latin typeface="Noto Serif Bengali"/>
              </a:rPr>
              <a:t>উত্তর মিলিয়ে নাও: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33450" y="3476625"/>
            <a:ext cx="857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334155"/>
                </a:solidFill>
                <a:latin typeface="Hind Siliguri"/>
              </a:rPr>
              <a:t>1.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19175" y="3476625"/>
            <a:ext cx="10391775" cy="304800"/>
          </a:xfrm>
          <a:prstGeom prst="rect">
            <a:avLst/>
          </a:prstGeom>
          <a:noFill/>
        </p:spPr>
        <p:txBody>
          <a:bodyPr wrap="square" lIns="85725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অর্থনৈতিক পরিবেশ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95350" y="3781425"/>
            <a:ext cx="1238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334155"/>
                </a:solidFill>
                <a:latin typeface="Hind Siliguri"/>
              </a:rPr>
              <a:t>2.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19175" y="3781425"/>
            <a:ext cx="10391775" cy="304800"/>
          </a:xfrm>
          <a:prstGeom prst="rect">
            <a:avLst/>
          </a:prstGeom>
          <a:noFill/>
        </p:spPr>
        <p:txBody>
          <a:bodyPr wrap="square" lIns="123825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প্রাকৃতিক পরিবেশ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04875" y="4086225"/>
            <a:ext cx="1143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334155"/>
                </a:solidFill>
                <a:latin typeface="Hind Siliguri"/>
              </a:rPr>
              <a:t>3.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19175" y="4086225"/>
            <a:ext cx="10391775" cy="304800"/>
          </a:xfrm>
          <a:prstGeom prst="rect">
            <a:avLst/>
          </a:prstGeom>
          <a:noFill/>
        </p:spPr>
        <p:txBody>
          <a:bodyPr wrap="square" lIns="11430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আইনগত পরিবেশ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85825" y="4391025"/>
            <a:ext cx="1333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334155"/>
                </a:solidFill>
                <a:latin typeface="Hind Siliguri"/>
              </a:rPr>
              <a:t>4.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19175" y="4391025"/>
            <a:ext cx="10391775" cy="304800"/>
          </a:xfrm>
          <a:prstGeom prst="rect">
            <a:avLst/>
          </a:prstGeom>
          <a:noFill/>
        </p:spPr>
        <p:txBody>
          <a:bodyPr wrap="square" lIns="13335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প্রযুক্তিগত পরিবেশ</a:t>
            </a: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1" grpId="0"/>
      <p:bldP spid="13" grpId="0"/>
      <p:bldP spid="15" grpId="0"/>
      <p:bldP spid="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750" y="-952500"/>
            <a:ext cx="3333750" cy="33337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838450"/>
            <a:ext cx="11239500" cy="17907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14400" y="381000"/>
            <a:ext cx="11277600" cy="5429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369A1"/>
                </a:solidFill>
                <a:latin typeface="Noto Serif Bengali"/>
              </a:rPr>
              <a:t>পাঠের সারসংক্ষেপ</a:t>
            </a:r>
          </a:p>
        </p:txBody>
      </p:sp>
      <p:sp>
        <p:nvSpPr>
          <p:cNvPr id="6" name="Rectangle 5"/>
          <p:cNvSpPr/>
          <p:nvPr/>
        </p:nvSpPr>
        <p:spPr>
          <a:xfrm>
            <a:off x="476250" y="990600"/>
            <a:ext cx="1123950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476250"/>
            <a:ext cx="323850" cy="3238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64806" y="6372225"/>
            <a:ext cx="3862387" cy="3429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66800" y="3076575"/>
            <a:ext cx="10410825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ব্যবসায় পরিবেশ হলো যেসব প্রাকৃতিক ও অপ্রাকৃতিক উপাদান ব্যবসায়ের ওপর প্রভাব ফেলে তাদের সমষ্টি।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66800" y="3514725"/>
            <a:ext cx="10410825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ব্যবসায় পরিবেশকে প্রধানত ৬টি ভাগে ভাগ করা যায়: প্রাকৃতিক, অর্থনৈতিক, সামাজিক, রাজনৈতিক, আইনগত ও প্রযুক্তিগত পরিবেশ।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66800" y="3952875"/>
            <a:ext cx="10410825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একটি দেশের ব্যবসায়িক উন্নতির জন্য ব্যবসায়বান্ধব পরিবেশ অপরিহার্য।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3095625"/>
            <a:ext cx="152400" cy="18097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3533775"/>
            <a:ext cx="152400" cy="18097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3971925"/>
            <a:ext cx="152400" cy="180975"/>
          </a:xfrm>
          <a:prstGeom prst="rect">
            <a:avLst/>
          </a:prstGeom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7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7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7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9" grpId="0"/>
      <p:bldP spid="9" grpId="1"/>
      <p:bldP spid="10" grpId="0"/>
      <p:bldP spid="10" grpId="1"/>
      <p:bldP spid="11" grpId="0"/>
      <p:bldP spid="11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750" y="-952500"/>
            <a:ext cx="3333750" cy="33337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1841152"/>
            <a:ext cx="11239500" cy="308029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4806" y="6372225"/>
            <a:ext cx="3862387" cy="3429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62625" y="2336452"/>
            <a:ext cx="666750" cy="6667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5327" y="3193702"/>
            <a:ext cx="10761345" cy="723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600" b="1" i="0" u="none">
                <a:solidFill>
                  <a:srgbClr val="0F172A"/>
                </a:solidFill>
                <a:latin typeface="Noto Serif Bengali"/>
              </a:rPr>
              <a:t>তোমাদের কোনো প্রশ্ন আছে কি?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71550" y="4060477"/>
            <a:ext cx="10248900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sz="1800" b="0" i="0" u="none">
                <a:solidFill>
                  <a:srgbClr val="64748B"/>
                </a:solidFill>
                <a:latin typeface="Hind Siliguri"/>
              </a:rPr>
              <a:t>আজকের পাঠে কোনো অংশ না বুঝে থাকলে শিক্ষককে নির্দ্বিধায় প্রশ্ন কর।</a:t>
            </a: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750" y="-952500"/>
            <a:ext cx="3333750" cy="33337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1885950"/>
            <a:ext cx="11239500" cy="2400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00125" y="381000"/>
            <a:ext cx="11191875" cy="5429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369A1"/>
                </a:solidFill>
                <a:latin typeface="Noto Serif Bengali"/>
              </a:rPr>
              <a:t>বাড়ির কাজ</a:t>
            </a:r>
          </a:p>
        </p:txBody>
      </p:sp>
      <p:sp>
        <p:nvSpPr>
          <p:cNvPr id="7" name="Rectangle 6"/>
          <p:cNvSpPr/>
          <p:nvPr/>
        </p:nvSpPr>
        <p:spPr>
          <a:xfrm>
            <a:off x="476250" y="990600"/>
            <a:ext cx="1123950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476250"/>
            <a:ext cx="409575" cy="32385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64806" y="6372225"/>
            <a:ext cx="3862387" cy="3429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90575" y="2095500"/>
            <a:ext cx="11191398" cy="361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0284C7"/>
                </a:solidFill>
                <a:latin typeface="Noto Serif Bengali"/>
              </a:rPr>
              <a:t>বাড়ির কাজগুলো খাতায় সুন্দর করে লিখে আনবে: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5287" y="4714875"/>
            <a:ext cx="11401425" cy="542925"/>
          </a:xfrm>
          <a:prstGeom prst="rect">
            <a:avLst/>
          </a:prstGeom>
          <a:noFill/>
        </p:spPr>
        <p:txBody>
          <a:bodyPr wrap="square" lIns="342900" tIns="0" rIns="0" bIns="0" anchor="t">
            <a:spAutoFit/>
          </a:bodyPr>
          <a:lstStyle/>
          <a:p>
            <a:pPr algn="ctr"/>
            <a:r>
              <a:rPr sz="2700" b="1" i="0" u="none">
                <a:solidFill>
                  <a:srgbClr val="FFFFFF"/>
                </a:solidFill>
                <a:latin typeface="Noto Serif Bengali"/>
              </a:rPr>
              <a:t>ধন্যবাদ!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6750" y="5257800"/>
            <a:ext cx="108585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sz="1500" b="0" i="0" u="none">
                <a:solidFill>
                  <a:srgbClr val="E0F2FE"/>
                </a:solidFill>
                <a:latin typeface="Hind Siliguri"/>
              </a:rPr>
              <a:t>আজকের পাঠে চমৎকার মনোযোগ দেওয়ার জন্য তোমাদের সবাইকে ধন্যবাদ।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42975" y="2552700"/>
            <a:ext cx="857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334155"/>
                </a:solidFill>
                <a:latin typeface="Hind Siliguri"/>
              </a:rPr>
              <a:t>1.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28700" y="2552700"/>
            <a:ext cx="10420350" cy="304800"/>
          </a:xfrm>
          <a:prstGeom prst="rect">
            <a:avLst/>
          </a:prstGeom>
          <a:noFill/>
        </p:spPr>
        <p:txBody>
          <a:bodyPr wrap="square" lIns="85725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ব্যবসায় পরিবেশ কাকে বলে?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04875" y="2933700"/>
            <a:ext cx="1238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334155"/>
                </a:solidFill>
                <a:latin typeface="Hind Siliguri"/>
              </a:rPr>
              <a:t>2.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28700" y="2933700"/>
            <a:ext cx="10420350" cy="304800"/>
          </a:xfrm>
          <a:prstGeom prst="rect">
            <a:avLst/>
          </a:prstGeom>
          <a:noFill/>
        </p:spPr>
        <p:txBody>
          <a:bodyPr wrap="square" lIns="123825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ব্যবসায় পরিবেশের ৬টি উপাদানের নাম লেখ।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14400" y="3314700"/>
            <a:ext cx="1143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334155"/>
                </a:solidFill>
                <a:latin typeface="Hind Siliguri"/>
              </a:rPr>
              <a:t>3.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28700" y="3314700"/>
            <a:ext cx="10420350" cy="304800"/>
          </a:xfrm>
          <a:prstGeom prst="rect">
            <a:avLst/>
          </a:prstGeom>
          <a:noFill/>
        </p:spPr>
        <p:txBody>
          <a:bodyPr wrap="square" lIns="11430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সামাজিক পরিবেশের ৩টি উপাদানের বর্ণনা দাও।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95350" y="3695700"/>
            <a:ext cx="1333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334155"/>
                </a:solidFill>
                <a:latin typeface="Hind Siliguri"/>
              </a:rPr>
              <a:t>4.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28700" y="3695700"/>
            <a:ext cx="10420350" cy="304800"/>
          </a:xfrm>
          <a:prstGeom prst="rect">
            <a:avLst/>
          </a:prstGeom>
          <a:noFill/>
        </p:spPr>
        <p:txBody>
          <a:bodyPr wrap="square" lIns="13335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বাংলাদেশের ব্যবসায় প্রসারে প্রযুক্তিগত পরিবেশ কীভাবে ভূমিকা রাখছে তা সংক্ষেপে লেখ।</a:t>
            </a: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4" grpId="0"/>
      <p:bldP spid="16" grpId="0"/>
      <p:bldP spid="18" grpId="0"/>
      <p:bldP spid="2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3717" y="2039815"/>
            <a:ext cx="7765366" cy="264687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6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ধন্যবাদ</a:t>
            </a:r>
            <a:endParaRPr lang="en-US" sz="16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750" y="-952500"/>
            <a:ext cx="3333750" cy="33337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1640115"/>
            <a:ext cx="5143500" cy="398916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2687" y="2838450"/>
            <a:ext cx="5453062" cy="17907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381000"/>
            <a:ext cx="11277600" cy="5429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369A1"/>
                </a:solidFill>
                <a:latin typeface="Noto Serif Bengali"/>
              </a:rPr>
              <a:t>ছবিগুলো লক্ষ্য করো</a:t>
            </a:r>
          </a:p>
        </p:txBody>
      </p:sp>
      <p:sp>
        <p:nvSpPr>
          <p:cNvPr id="7" name="Rectangle 6"/>
          <p:cNvSpPr/>
          <p:nvPr/>
        </p:nvSpPr>
        <p:spPr>
          <a:xfrm>
            <a:off x="476250" y="990600"/>
            <a:ext cx="1123950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476250"/>
            <a:ext cx="323850" cy="32385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64806" y="6372225"/>
            <a:ext cx="3862387" cy="3429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577012" y="3048000"/>
            <a:ext cx="5115639" cy="361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0284C7"/>
                </a:solidFill>
                <a:latin typeface="Noto Serif Bengali"/>
              </a:rPr>
              <a:t>ছবি দেখে ধারণা করো: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77012" y="3505200"/>
            <a:ext cx="4872037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2400"/>
              </a:lnSpc>
            </a:pPr>
            <a:r>
              <a:rPr b="0" i="0" u="none">
                <a:solidFill>
                  <a:srgbClr val="334155"/>
                </a:solidFill>
                <a:latin typeface="Hind Siliguri"/>
              </a:rPr>
              <a:t>উপরের ছবিতে চট্টগ্রাম সমুদ্র বন্দর দেখা যাচ্ছে। যেখানে জাহাজের মাধ্যমে পণ্য আমদানি ও রপ্তানি হচ্ছে। এটি ব্যবসায়ের একটি গুরুত্বপূর্ণ পরিবেশকে নির্দেশ করে।</a:t>
            </a:r>
          </a:p>
        </p:txBody>
      </p:sp>
      <p:pic>
        <p:nvPicPr>
          <p:cNvPr id="13" name="Picture 12" descr="1.jpg"/>
          <p:cNvPicPr>
            <a:picLocks noChangeAspect="1"/>
          </p:cNvPicPr>
          <p:nvPr/>
        </p:nvPicPr>
        <p:blipFill>
          <a:blip r:embed="rId8"/>
          <a:srcRect t="29245" b="34834"/>
          <a:stretch>
            <a:fillRect/>
          </a:stretch>
        </p:blipFill>
        <p:spPr>
          <a:xfrm>
            <a:off x="800100" y="2503260"/>
            <a:ext cx="4819650" cy="21258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750" y="-952500"/>
            <a:ext cx="3333750" cy="33337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1755427"/>
            <a:ext cx="11239500" cy="325174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4806" y="6372225"/>
            <a:ext cx="3862387" cy="3429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5341" y="2355502"/>
            <a:ext cx="10541317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100" b="1" i="0" u="none">
                <a:solidFill>
                  <a:srgbClr val="0D9488"/>
                </a:solidFill>
                <a:latin typeface="Noto Serif Bengali"/>
              </a:rPr>
              <a:t>আজকের পাঠ শিরোনাম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5341" y="2879377"/>
            <a:ext cx="10541317" cy="9715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4800" b="1" i="0" u="none">
                <a:solidFill>
                  <a:srgbClr val="0369A1"/>
                </a:solidFill>
                <a:latin typeface="Noto Serif Bengali"/>
              </a:rPr>
              <a:t>ব্যবসায় পরিবেশ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6325" y="4041427"/>
            <a:ext cx="10039350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(Business Environment)</a:t>
            </a: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750" y="-952500"/>
            <a:ext cx="3333750" cy="33337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551807"/>
            <a:ext cx="11239500" cy="23639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14400" y="381000"/>
            <a:ext cx="11277600" cy="5429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369A1"/>
                </a:solidFill>
                <a:latin typeface="Noto Serif Bengali"/>
              </a:rPr>
              <a:t>শিখনফল</a:t>
            </a:r>
          </a:p>
        </p:txBody>
      </p:sp>
      <p:sp>
        <p:nvSpPr>
          <p:cNvPr id="6" name="Rectangle 5"/>
          <p:cNvSpPr/>
          <p:nvPr/>
        </p:nvSpPr>
        <p:spPr>
          <a:xfrm>
            <a:off x="476250" y="990600"/>
            <a:ext cx="1123950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476250"/>
            <a:ext cx="323850" cy="3238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64806" y="6372225"/>
            <a:ext cx="3862387" cy="3429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09625" y="2837557"/>
            <a:ext cx="10620375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 SemiBold"/>
              </a:rPr>
              <a:t>এই পাঠ শেষে তোমরা —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4425" y="3315592"/>
            <a:ext cx="10315575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ব্যবসায় পরিবেশের ধারণা ব্যাখ্যা করতে পারবে।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4425" y="3753742"/>
            <a:ext cx="10315575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ব্যবসায় পরিবেশের উপাদানসমূহ চিহ্নিত করতে পারবে।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14425" y="4191892"/>
            <a:ext cx="10315575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বাংলাদেশের ব্যবসায় পরিবেশের বিভিন্ন উপাদানের প্রভাব বিশ্লেষণ করতে পারবে।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9625" y="3334642"/>
            <a:ext cx="152400" cy="18097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9625" y="3772792"/>
            <a:ext cx="152400" cy="18097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9625" y="4210942"/>
            <a:ext cx="152400" cy="180975"/>
          </a:xfrm>
          <a:prstGeom prst="rect">
            <a:avLst/>
          </a:prstGeom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750" y="-952500"/>
            <a:ext cx="3333750" cy="33337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628007"/>
            <a:ext cx="11239500" cy="22115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14400" y="381000"/>
            <a:ext cx="11277600" cy="5429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369A1"/>
                </a:solidFill>
                <a:latin typeface="Noto Serif Bengali"/>
              </a:rPr>
              <a:t>পূর্বজ্ঞান যাচাই</a:t>
            </a:r>
          </a:p>
        </p:txBody>
      </p:sp>
      <p:sp>
        <p:nvSpPr>
          <p:cNvPr id="6" name="Rectangle 5"/>
          <p:cNvSpPr/>
          <p:nvPr/>
        </p:nvSpPr>
        <p:spPr>
          <a:xfrm>
            <a:off x="476250" y="990600"/>
            <a:ext cx="1123950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476250"/>
            <a:ext cx="323850" cy="3238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64806" y="6372225"/>
            <a:ext cx="3862387" cy="3429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90575" y="2837557"/>
            <a:ext cx="10658475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"/>
              </a:rPr>
              <a:t>চিন্তা করে উত্তর দাও: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5375" y="3315592"/>
            <a:ext cx="10353675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পরিবেশ বলতে তোমরা কী বোঝ?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5375" y="3753742"/>
            <a:ext cx="10353675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একটি দোকান বা ব্যবসা প্রতিষ্ঠান স্থাপনের সময় আশেপাশে কী কী বিষয় লক্ষ রাখা প্রয়োজন?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5375" y="4191892"/>
            <a:ext cx="10353675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আমাদের চারপাশে থাকা উপাদানগুলো ব্যবসাকে কীভাবে প্রভাবিত করে?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0575" y="3334642"/>
            <a:ext cx="152400" cy="18097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0575" y="3772792"/>
            <a:ext cx="152400" cy="18097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0575" y="4210942"/>
            <a:ext cx="152400" cy="180975"/>
          </a:xfrm>
          <a:prstGeom prst="rect">
            <a:avLst/>
          </a:prstGeom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750" y="-952500"/>
            <a:ext cx="3333750" cy="33337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3595687"/>
            <a:ext cx="5453062" cy="1333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2687" y="2009775"/>
            <a:ext cx="5453062" cy="3619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381000"/>
            <a:ext cx="11353800" cy="5429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369A1"/>
                </a:solidFill>
                <a:latin typeface="Noto Serif Bengali"/>
              </a:rPr>
              <a:t>ব্যবসায় পরিবেশের ধারণা</a:t>
            </a:r>
          </a:p>
        </p:txBody>
      </p:sp>
      <p:sp>
        <p:nvSpPr>
          <p:cNvPr id="7" name="Rectangle 6"/>
          <p:cNvSpPr/>
          <p:nvPr/>
        </p:nvSpPr>
        <p:spPr>
          <a:xfrm>
            <a:off x="476250" y="990600"/>
            <a:ext cx="1123950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476250"/>
            <a:ext cx="247650" cy="32385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64806" y="6372225"/>
            <a:ext cx="3862387" cy="3429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76250" y="2538412"/>
            <a:ext cx="5453062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পরিবেশ দ্বারা মানুষের জীবনধারা, আচার-আচরণ, শিক্ষা, সংস্কৃতি, অর্থনীতি এবং ব্যবসায় প্রভাবিত হয়। পরিপার্শ্বিক উপাদানের মধ্যে রয়েছে ভূপ্রকৃতি, জলবায়ু, নদ-নদী, পাহাড়, বনভূমি, জাতি, ধর্ম, শিক্ষা ইত্যাদি।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0575" y="3805237"/>
            <a:ext cx="4872037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0F766E"/>
                </a:solidFill>
                <a:latin typeface="Hind Siliguri SemiBold"/>
              </a:rPr>
              <a:t>যেসব প্রাকৃতিক ও অপ্রাকৃতিক উপাদান দ্বারা ব্যবসায়িক সংগঠনের গঠন, কার্যাবলি, উন্নতি ও অবনতি প্রত্যক্ষ ও পরোক্ষভাবে প্রভাবিত হয় সেগুলোর সমষ্টিকে ব্যবসায়িক পরিবেশ বলে।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00787" y="2047875"/>
            <a:ext cx="5376862" cy="3543300"/>
          </a:xfrm>
          <a:prstGeom prst="rect">
            <a:avLst/>
          </a:prstGeom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750" y="-952500"/>
            <a:ext cx="3333750" cy="33337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52500" y="381000"/>
            <a:ext cx="11239500" cy="5429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369A1"/>
                </a:solidFill>
                <a:latin typeface="Noto Serif Bengali"/>
              </a:rPr>
              <a:t>ব্যবসায় পরিবেশের প্রধান উপাদানসমূহ</a:t>
            </a:r>
          </a:p>
        </p:txBody>
      </p:sp>
      <p:sp>
        <p:nvSpPr>
          <p:cNvPr id="5" name="Rectangle 4"/>
          <p:cNvSpPr/>
          <p:nvPr/>
        </p:nvSpPr>
        <p:spPr>
          <a:xfrm>
            <a:off x="476250" y="990600"/>
            <a:ext cx="1123950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476250"/>
            <a:ext cx="361950" cy="32385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4806" y="6372225"/>
            <a:ext cx="3862387" cy="34290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28837" y="2714625"/>
            <a:ext cx="314325" cy="3619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95788" y="3190875"/>
            <a:ext cx="3380422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50" b="1" i="0" u="none">
                <a:solidFill>
                  <a:srgbClr val="0F172A"/>
                </a:solidFill>
                <a:latin typeface="Noto Serif Bengali"/>
              </a:rPr>
              <a:t>ক. প্রাকৃতিক পরিবেশ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15025" y="2714625"/>
            <a:ext cx="361950" cy="3619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405788" y="3190875"/>
            <a:ext cx="3380422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50" b="1" i="0" u="none">
                <a:solidFill>
                  <a:srgbClr val="0F172A"/>
                </a:solidFill>
                <a:latin typeface="Noto Serif Bengali"/>
              </a:rPr>
              <a:t>খ. অর্থনৈতিক পরিবেশ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77400" y="2714625"/>
            <a:ext cx="457200" cy="3619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215788" y="3190875"/>
            <a:ext cx="3380422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50" b="1" i="0" u="none">
                <a:solidFill>
                  <a:srgbClr val="0F172A"/>
                </a:solidFill>
                <a:latin typeface="Noto Serif Bengali"/>
              </a:rPr>
              <a:t>গ. সামাজিক পরিবেশ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57400" y="4114800"/>
            <a:ext cx="457200" cy="36195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95788" y="4591050"/>
            <a:ext cx="3380422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50" b="1" i="0" u="none">
                <a:solidFill>
                  <a:srgbClr val="0F172A"/>
                </a:solidFill>
                <a:latin typeface="Noto Serif Bengali"/>
              </a:rPr>
              <a:t>ঘ. রাজনৈতিক পরিবেশ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67400" y="4114800"/>
            <a:ext cx="457200" cy="36195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405788" y="4591050"/>
            <a:ext cx="3380422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50" b="1" i="0" u="none">
                <a:solidFill>
                  <a:srgbClr val="0F172A"/>
                </a:solidFill>
                <a:latin typeface="Noto Serif Bengali"/>
              </a:rPr>
              <a:t>ঙ. আইনগত পরিবেশ</a:t>
            </a:r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725025" y="4114800"/>
            <a:ext cx="361950" cy="36195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8215788" y="4591050"/>
            <a:ext cx="3380422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50" b="1" i="0" u="none">
                <a:solidFill>
                  <a:srgbClr val="0F172A"/>
                </a:solidFill>
                <a:latin typeface="Noto Serif Bengali"/>
              </a:rPr>
              <a:t>চ. প্রযুক্তিগত পরিবেশ</a:t>
            </a: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1" grpId="0"/>
      <p:bldP spid="13" grpId="0"/>
      <p:bldP spid="15" grpId="0"/>
      <p:bldP spid="17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750" y="-952500"/>
            <a:ext cx="3333750" cy="33337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419350"/>
            <a:ext cx="5453062" cy="26289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2687" y="2009775"/>
            <a:ext cx="5453062" cy="3619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76300" y="381000"/>
            <a:ext cx="11315700" cy="5429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369A1"/>
                </a:solidFill>
                <a:latin typeface="Noto Serif Bengali"/>
              </a:rPr>
              <a:t>ক. প্রাকৃতিক পরিবেশ (Natural Environment)</a:t>
            </a:r>
          </a:p>
        </p:txBody>
      </p:sp>
      <p:sp>
        <p:nvSpPr>
          <p:cNvPr id="7" name="Rectangle 6"/>
          <p:cNvSpPr/>
          <p:nvPr/>
        </p:nvSpPr>
        <p:spPr>
          <a:xfrm>
            <a:off x="476250" y="990600"/>
            <a:ext cx="1123950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476250"/>
            <a:ext cx="285750" cy="32385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64806" y="6372225"/>
            <a:ext cx="3862387" cy="3429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90575" y="2628900"/>
            <a:ext cx="5115639" cy="361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0284C7"/>
                </a:solidFill>
                <a:latin typeface="Noto Serif Bengali"/>
              </a:rPr>
              <a:t>প্রধান উপাদানসমূহ: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00787" y="2047875"/>
            <a:ext cx="5376862" cy="35433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95375" y="3086100"/>
            <a:ext cx="4567237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জলবায়ু: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দেশের আবহাওয়া ও জলবায়ু।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5375" y="3524250"/>
            <a:ext cx="4567237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ভূমি: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মাটির উর্বরতা ও অবস্থান।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95375" y="3962400"/>
            <a:ext cx="4567237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প্রাকৃতিক সম্পদ: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খনিজ, বনজ সম্পদ।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5375" y="4400550"/>
            <a:ext cx="4567237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নদনদী: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পানিপথ ও নদীভিত্তিক পরিবহন সুবিধা।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0575" y="3105150"/>
            <a:ext cx="152400" cy="180975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0575" y="3543300"/>
            <a:ext cx="152400" cy="180975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0575" y="3981450"/>
            <a:ext cx="152400" cy="180975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0575" y="4419600"/>
            <a:ext cx="152400" cy="180975"/>
          </a:xfrm>
          <a:prstGeom prst="rect">
            <a:avLst/>
          </a:prstGeom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2" grpId="0"/>
      <p:bldP spid="13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997</Words>
  <Application>Microsoft Macintosh PowerPoint</Application>
  <PresentationFormat>Custom</PresentationFormat>
  <Paragraphs>141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dc:description>generated using python-pptx</dc:description>
  <cp:lastModifiedBy>User</cp:lastModifiedBy>
  <cp:revision>35</cp:revision>
  <dcterms:created xsi:type="dcterms:W3CDTF">2013-01-27T09:14:16Z</dcterms:created>
  <dcterms:modified xsi:type="dcterms:W3CDTF">2026-08-04T18:15:03Z</dcterms:modified>
</cp:coreProperties>
</file>