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51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embeddedFontLst>
    <p:embeddedFont>
      <p:font typeface="Hubot Sans Bold" charset="0"/>
      <p:regular r:id="rId13"/>
    </p:embeddedFont>
    <p:embeddedFont>
      <p:font typeface="Perpetua" pitchFamily="18" charset="0"/>
      <p:regular r:id="rId14"/>
      <p:bold r:id="rId15"/>
      <p:italic r:id="rId16"/>
      <p:boldItalic r:id="rId17"/>
    </p:embeddedFont>
    <p:embeddedFont>
      <p:font typeface="Roboto Condensed" charset="0"/>
      <p:regular r:id="rId18"/>
    </p:embeddedFont>
    <p:embeddedFont>
      <p:font typeface="Roboto Condensed Bold" charset="0"/>
      <p:regular r:id="rId19"/>
    </p:embeddedFont>
    <p:embeddedFont>
      <p:font typeface="Calibri" pitchFamily="34" charset="0"/>
      <p:regular r:id="rId20"/>
      <p:bold r:id="rId21"/>
      <p:italic r:id="rId22"/>
      <p:boldItalic r:id="rId23"/>
    </p:embeddedFont>
    <p:embeddedFont>
      <p:font typeface="Wingdings 2" pitchFamily="18" charset="2"/>
      <p:regular r:id="rId24"/>
    </p:embeddedFont>
    <p:embeddedFont>
      <p:font typeface="Franklin Gothic Book" pitchFamily="34" charset="0"/>
      <p:regular r:id="rId25"/>
      <p:italic r:id="rId2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-576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52317"/>
            <a:ext cx="9013372" cy="501915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2400300"/>
            <a:ext cx="6400800" cy="120015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sz="1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932" y="1086978"/>
            <a:ext cx="9021537" cy="114551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2" y="1047540"/>
            <a:ext cx="9021537" cy="90435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2" y="2232487"/>
            <a:ext cx="9021537" cy="82899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129448"/>
            <a:ext cx="8229600" cy="1102519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11680" cy="4388644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05980"/>
            <a:ext cx="5562600" cy="438864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085850"/>
            <a:ext cx="7772400" cy="3429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52317"/>
            <a:ext cx="9013372" cy="501915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714376"/>
            <a:ext cx="7772400" cy="1021556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910953"/>
            <a:ext cx="7772400" cy="1003697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4629150"/>
            <a:ext cx="4000500" cy="3429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Rectangle 6"/>
          <p:cNvSpPr/>
          <p:nvPr/>
        </p:nvSpPr>
        <p:spPr>
          <a:xfrm flipV="1">
            <a:off x="69413" y="1782623"/>
            <a:ext cx="9013515" cy="6858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7" y="1756107"/>
            <a:ext cx="9013781" cy="3428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7" y="1851660"/>
            <a:ext cx="9014621" cy="3429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4656582"/>
            <a:ext cx="457200" cy="342900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085850"/>
            <a:ext cx="3749040" cy="3429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085850"/>
            <a:ext cx="3749040" cy="3429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04788"/>
            <a:ext cx="7772400" cy="85725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085850"/>
            <a:ext cx="3733800" cy="5715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085850"/>
            <a:ext cx="3733800" cy="5715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1685925"/>
            <a:ext cx="3733800" cy="291465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1685925"/>
            <a:ext cx="3733800" cy="291465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52316"/>
            <a:ext cx="9013372" cy="5020056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04788"/>
            <a:ext cx="7772400" cy="85725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200150"/>
            <a:ext cx="1905000" cy="337185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200150"/>
            <a:ext cx="5715000" cy="337185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675413"/>
            <a:ext cx="7315200" cy="391716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84369"/>
            <a:ext cx="7315200" cy="51435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4629150"/>
            <a:ext cx="3886200" cy="3429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4656582"/>
            <a:ext cx="457200" cy="342900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68307" y="3512666"/>
            <a:ext cx="9006840" cy="6858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9" y="3487856"/>
            <a:ext cx="9006639" cy="3428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1" y="3579919"/>
            <a:ext cx="9006637" cy="3660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9" y="50007"/>
            <a:ext cx="9001873" cy="3436144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52316"/>
            <a:ext cx="9013372" cy="5020056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05979"/>
            <a:ext cx="7772400" cy="85725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085850"/>
            <a:ext cx="7772400" cy="3429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4643437"/>
            <a:ext cx="2476500" cy="357188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fld id="{564CF2E0-CCC4-4E1E-9902-C3C36AB3FDA4}" type="datetimeFigureOut">
              <a:rPr lang="en-US" smtClean="0"/>
              <a:pPr algn="r" eaLnBrk="1" latinLnBrk="0" hangingPunct="1"/>
              <a:t>8/7/2026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4629150"/>
            <a:ext cx="3962400" cy="3429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4657725"/>
            <a:ext cx="457200" cy="3429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1" latinLnBrk="0" hangingPunct="1"/>
            <a:fld id="{6F42FDE4-A7DD-41A7-A0A6-9B649FB43336}" type="slidenum">
              <a:rPr kumimoji="0" lang="en-US" smtClean="0"/>
              <a:pPr algn="ctr" eaLnBrk="1" latinLnBrk="0" hangingPunct="1"/>
              <a:t>‹#›</a:t>
            </a:fld>
            <a:endParaRPr kumimoji="0" lang="en-US" sz="14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-2-2.svg"/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2-2.svg"/><Relationship Id="rId5" Type="http://schemas.openxmlformats.org/officeDocument/2006/relationships/image" Target="../media/image-2-2.svg"/><Relationship Id="rId4" Type="http://schemas.openxmlformats.org/officeDocument/2006/relationships/image" Target="../media/image-2-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jpeg"/><Relationship Id="rId7" Type="http://schemas.openxmlformats.org/officeDocument/2006/relationships/image" Target="../media/image-4-5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-4-3.svg"/><Relationship Id="rId4" Type="http://schemas.openxmlformats.org/officeDocument/2006/relationships/image" Target="../media/image6.png"/><Relationship Id="rId9" Type="http://schemas.openxmlformats.org/officeDocument/2006/relationships/image" Target="../media/image-4-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jpeg"/><Relationship Id="rId7" Type="http://schemas.openxmlformats.org/officeDocument/2006/relationships/image" Target="../media/image-9-5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11" Type="http://schemas.openxmlformats.org/officeDocument/2006/relationships/image" Target="../media/image-9-9.svg"/><Relationship Id="rId5" Type="http://schemas.openxmlformats.org/officeDocument/2006/relationships/image" Target="../media/image-9-3.svg"/><Relationship Id="rId10" Type="http://schemas.openxmlformats.org/officeDocument/2006/relationships/image" Target="../media/image18.png"/><Relationship Id="rId4" Type="http://schemas.openxmlformats.org/officeDocument/2006/relationships/image" Target="../media/image15.png"/><Relationship Id="rId9" Type="http://schemas.openxmlformats.org/officeDocument/2006/relationships/image" Target="../media/image-9-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1909018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পারমাণবিক সংখ্যা, ভরসংখ্যা ও আইসোটোপ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25119" y="3007592"/>
            <a:ext cx="3798643" cy="533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0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বিজ্ঞান · ষষ্ঠ অধ্যায় · শ্রেণি: অষ্টম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4805464" y="535021"/>
            <a:ext cx="31225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Hubot Sans Bold" charset="0"/>
              </a:rPr>
              <a:t>  </a:t>
            </a:r>
            <a:r>
              <a:rPr lang="en-US" dirty="0" err="1" smtClean="0">
                <a:latin typeface="Hubot Sans Bold" charset="0"/>
              </a:rPr>
              <a:t>মোছাঃ</a:t>
            </a:r>
            <a:r>
              <a:rPr lang="en-US" dirty="0" smtClean="0">
                <a:latin typeface="Hubot Sans Bold" charset="0"/>
              </a:rPr>
              <a:t> </a:t>
            </a:r>
            <a:r>
              <a:rPr lang="en-US" dirty="0" err="1" smtClean="0">
                <a:latin typeface="Hubot Sans Bold" charset="0"/>
              </a:rPr>
              <a:t>নাসরিন</a:t>
            </a:r>
            <a:r>
              <a:rPr lang="en-US" dirty="0" smtClean="0">
                <a:latin typeface="Hubot Sans Bold" charset="0"/>
              </a:rPr>
              <a:t> </a:t>
            </a:r>
            <a:r>
              <a:rPr lang="en-US" dirty="0" err="1" smtClean="0">
                <a:latin typeface="Hubot Sans Bold" charset="0"/>
              </a:rPr>
              <a:t>নাহার</a:t>
            </a:r>
            <a:endParaRPr lang="en-US" dirty="0" smtClean="0">
              <a:latin typeface="Hubot Sans Bold" charset="0"/>
            </a:endParaRPr>
          </a:p>
          <a:p>
            <a:r>
              <a:rPr lang="en-US" dirty="0" smtClean="0">
                <a:latin typeface="Hubot Sans Bold" charset="0"/>
              </a:rPr>
              <a:t>   </a:t>
            </a:r>
            <a:r>
              <a:rPr lang="en-US" dirty="0" err="1" smtClean="0">
                <a:latin typeface="Hubot Sans Bold" charset="0"/>
              </a:rPr>
              <a:t>সহকারী</a:t>
            </a:r>
            <a:r>
              <a:rPr lang="en-US" dirty="0" smtClean="0">
                <a:latin typeface="Hubot Sans Bold" charset="0"/>
              </a:rPr>
              <a:t> </a:t>
            </a:r>
            <a:r>
              <a:rPr lang="en-US" dirty="0" err="1" smtClean="0">
                <a:latin typeface="Hubot Sans Bold" charset="0"/>
              </a:rPr>
              <a:t>শিক্ষক</a:t>
            </a:r>
            <a:r>
              <a:rPr lang="en-US" dirty="0" smtClean="0">
                <a:latin typeface="Hubot Sans Bold" charset="0"/>
              </a:rPr>
              <a:t>(ICT)</a:t>
            </a:r>
          </a:p>
          <a:p>
            <a:r>
              <a:rPr lang="en-US" dirty="0" smtClean="0">
                <a:latin typeface="Hubot Sans Bold" charset="0"/>
              </a:rPr>
              <a:t>   </a:t>
            </a:r>
            <a:r>
              <a:rPr lang="en-US" dirty="0" err="1" smtClean="0">
                <a:latin typeface="Hubot Sans Bold" charset="0"/>
              </a:rPr>
              <a:t>মকিমপুর</a:t>
            </a:r>
            <a:r>
              <a:rPr lang="en-US" dirty="0" smtClean="0">
                <a:latin typeface="Hubot Sans Bold" charset="0"/>
              </a:rPr>
              <a:t> </a:t>
            </a:r>
            <a:r>
              <a:rPr lang="en-US" dirty="0" err="1" smtClean="0">
                <a:latin typeface="Hubot Sans Bold" charset="0"/>
              </a:rPr>
              <a:t>মাধ্যমিক</a:t>
            </a:r>
            <a:r>
              <a:rPr lang="en-US" dirty="0" smtClean="0">
                <a:latin typeface="Hubot Sans Bold" charset="0"/>
              </a:rPr>
              <a:t> </a:t>
            </a:r>
            <a:r>
              <a:rPr lang="en-US" dirty="0" err="1" smtClean="0">
                <a:latin typeface="Hubot Sans Bold" charset="0"/>
              </a:rPr>
              <a:t>বিদ্যালয়</a:t>
            </a:r>
            <a:endParaRPr lang="en-US" dirty="0" smtClean="0">
              <a:latin typeface="Hubot Sans Bold" charset="0"/>
            </a:endParaRPr>
          </a:p>
          <a:p>
            <a:r>
              <a:rPr lang="en-US" dirty="0" smtClean="0">
                <a:latin typeface="Hubot Sans Bold" charset="0"/>
              </a:rPr>
              <a:t>   </a:t>
            </a:r>
            <a:r>
              <a:rPr lang="en-US" dirty="0" err="1" smtClean="0">
                <a:latin typeface="Hubot Sans Bold" charset="0"/>
              </a:rPr>
              <a:t>হরিণাকুন্ড,ঝিনাইদহ</a:t>
            </a:r>
            <a:r>
              <a:rPr lang="en-US" dirty="0" smtClean="0">
                <a:latin typeface="Hubot Sans Bold" charset="0"/>
              </a:rPr>
              <a:t>।</a:t>
            </a:r>
            <a:endParaRPr lang="en-US" dirty="0">
              <a:latin typeface="Hubot Sans Bold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90725" y="976275"/>
            <a:ext cx="2390775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 smtClean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        </a:t>
            </a:r>
            <a:r>
              <a:rPr lang="en-US" sz="2750" b="1" dirty="0" err="1" smtClean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মূল্যায়ন</a:t>
            </a:r>
            <a:endParaRPr lang="en-US" sz="2750" dirty="0"/>
          </a:p>
        </p:txBody>
      </p:sp>
      <p:sp>
        <p:nvSpPr>
          <p:cNvPr id="7" name="Text 5"/>
          <p:cNvSpPr/>
          <p:nvPr/>
        </p:nvSpPr>
        <p:spPr>
          <a:xfrm>
            <a:off x="1990725" y="1915344"/>
            <a:ext cx="6661919" cy="13323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223520" indent="-223520" algn="l">
              <a:lnSpc>
                <a:spcPct val="133000"/>
              </a:lnSpc>
              <a:buSzPct val="100000"/>
              <a:buFont typeface="+mj-lt"/>
              <a:buAutoNum type="arabicPeriod"/>
            </a:pPr>
            <a:r>
              <a:rPr lang="en-US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পারমাণবিক সংখ্যা কী?</a:t>
            </a:r>
            <a:endParaRPr lang="en-US" dirty="0"/>
          </a:p>
          <a:p>
            <a:pPr marL="223520" indent="-223520" algn="l">
              <a:lnSpc>
                <a:spcPct val="133000"/>
              </a:lnSpc>
              <a:buSzPct val="100000"/>
              <a:buFont typeface="+mj-lt"/>
              <a:buAutoNum type="arabicPeriod" startAt="2"/>
            </a:pPr>
            <a:r>
              <a:rPr lang="en-US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ভরসংখ্যার সূত্র লেখ।</a:t>
            </a:r>
            <a:endParaRPr lang="en-US" dirty="0"/>
          </a:p>
          <a:p>
            <a:pPr marL="223520" indent="-223520" algn="l">
              <a:lnSpc>
                <a:spcPct val="133000"/>
              </a:lnSpc>
              <a:buSzPct val="100000"/>
              <a:buFont typeface="+mj-lt"/>
              <a:buAutoNum type="arabicPeriod" startAt="3"/>
            </a:pPr>
            <a:r>
              <a:rPr lang="en-US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আইসোটোপ কাকে বলে?</a:t>
            </a:r>
            <a:endParaRPr lang="en-US" dirty="0"/>
          </a:p>
          <a:p>
            <a:pPr marL="223520" indent="-223520" algn="l">
              <a:lnSpc>
                <a:spcPct val="133000"/>
              </a:lnSpc>
              <a:buSzPct val="100000"/>
              <a:buFont typeface="+mj-lt"/>
              <a:buAutoNum type="arabicPeriod" startAt="4"/>
            </a:pPr>
            <a:r>
              <a:rPr lang="en-US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হাইড্রোজেনের তিনটি আইসোটোপের নাম লেখ।</a:t>
            </a:r>
            <a:endParaRPr lang="en-US" dirty="0"/>
          </a:p>
          <a:p>
            <a:pPr marL="223520" indent="-223520" algn="l">
              <a:lnSpc>
                <a:spcPct val="133000"/>
              </a:lnSpc>
              <a:buSzPct val="100000"/>
              <a:buFont typeface="+mj-lt"/>
              <a:buAutoNum type="arabicPeriod" startAt="5"/>
            </a:pPr>
            <a:r>
              <a:rPr lang="en-US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আইসোটোপের দুটি ব্যবহার লেখ।</a:t>
            </a: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2218209" y="3800475"/>
            <a:ext cx="4282380" cy="8934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44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ধন্যবাদ সবাইকে।</a:t>
            </a:r>
            <a:endParaRPr lang="en-US" sz="4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83344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শিখনফল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409849"/>
            <a:ext cx="8608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এই পাঠ শেষে শিক্ষার্থীরা—</a:t>
            </a:r>
            <a:endParaRPr lang="en-US" sz="11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96119" y="1796132"/>
            <a:ext cx="4004965" cy="126109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413508" y="1902470"/>
            <a:ext cx="170111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1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656927" y="2363093"/>
            <a:ext cx="368334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পরমাণুর গঠন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56927" y="2669604"/>
            <a:ext cx="368334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পরমাণুর গঠন ব্যাখ্যা করতে পারবে।</a:t>
            </a:r>
            <a:endParaRPr lang="en-US" sz="11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642842" y="1796132"/>
            <a:ext cx="4005039" cy="126109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560232" y="1902470"/>
            <a:ext cx="170111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2</a:t>
            </a:r>
            <a:endParaRPr lang="en-US" sz="1300" dirty="0"/>
          </a:p>
        </p:txBody>
      </p:sp>
      <p:sp>
        <p:nvSpPr>
          <p:cNvPr id="10" name="Text 6"/>
          <p:cNvSpPr/>
          <p:nvPr/>
        </p:nvSpPr>
        <p:spPr>
          <a:xfrm>
            <a:off x="4803651" y="2363093"/>
            <a:ext cx="36834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পারমাণবিক সংখ্যা ও ভরসংখ্যা</a:t>
            </a:r>
            <a:endParaRPr lang="en-US" sz="1350" dirty="0"/>
          </a:p>
        </p:txBody>
      </p:sp>
      <p:sp>
        <p:nvSpPr>
          <p:cNvPr id="11" name="Text 7"/>
          <p:cNvSpPr/>
          <p:nvPr/>
        </p:nvSpPr>
        <p:spPr>
          <a:xfrm>
            <a:off x="4803651" y="2669604"/>
            <a:ext cx="368342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পারমাণবিক সংখ্যা ও ভরসংখ্যা নির্ণয় করতে পারবে।</a:t>
            </a:r>
            <a:endParaRPr lang="en-US" sz="11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496119" y="3198986"/>
            <a:ext cx="4004965" cy="1261095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2413508" y="3305324"/>
            <a:ext cx="170111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3</a:t>
            </a:r>
            <a:endParaRPr lang="en-US" sz="1300" dirty="0"/>
          </a:p>
        </p:txBody>
      </p:sp>
      <p:sp>
        <p:nvSpPr>
          <p:cNvPr id="14" name="Text 9"/>
          <p:cNvSpPr/>
          <p:nvPr/>
        </p:nvSpPr>
        <p:spPr>
          <a:xfrm>
            <a:off x="656927" y="3765947"/>
            <a:ext cx="368334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আইসোটোপ</a:t>
            </a:r>
            <a:endParaRPr lang="en-US" sz="1350" dirty="0"/>
          </a:p>
        </p:txBody>
      </p:sp>
      <p:sp>
        <p:nvSpPr>
          <p:cNvPr id="15" name="Text 10"/>
          <p:cNvSpPr/>
          <p:nvPr/>
        </p:nvSpPr>
        <p:spPr>
          <a:xfrm>
            <a:off x="656927" y="4072458"/>
            <a:ext cx="368334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আইসোটোপ কী তা ব্যাখ্যা করতে পারবে।</a:t>
            </a:r>
            <a:endParaRPr lang="en-US" sz="1100" dirty="0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4642842" y="3198986"/>
            <a:ext cx="4005039" cy="1261095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6560232" y="3305324"/>
            <a:ext cx="170111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4</a:t>
            </a:r>
            <a:endParaRPr lang="en-US" sz="1300" dirty="0"/>
          </a:p>
        </p:txBody>
      </p:sp>
      <p:sp>
        <p:nvSpPr>
          <p:cNvPr id="18" name="Text 12"/>
          <p:cNvSpPr/>
          <p:nvPr/>
        </p:nvSpPr>
        <p:spPr>
          <a:xfrm>
            <a:off x="4803651" y="3765947"/>
            <a:ext cx="36834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আইসোটোপের ব্যবহার</a:t>
            </a:r>
            <a:endParaRPr lang="en-US" sz="1350" dirty="0"/>
          </a:p>
        </p:txBody>
      </p:sp>
      <p:sp>
        <p:nvSpPr>
          <p:cNvPr id="19" name="Text 13"/>
          <p:cNvSpPr/>
          <p:nvPr/>
        </p:nvSpPr>
        <p:spPr>
          <a:xfrm>
            <a:off x="4803651" y="4072458"/>
            <a:ext cx="368342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আইসোটোপের ব্যবহার সম্পর্কে বলতে পারবে।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1163092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পূর্বজ্ঞান যাচাই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25119" y="1818680"/>
            <a:ext cx="5179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চলো দেখি, আগের ক্লাস থেকে তুমি কী কী মনে রেখেছ।</a:t>
            </a:r>
            <a:endParaRPr lang="en-US" sz="1100" dirty="0"/>
          </a:p>
        </p:txBody>
      </p:sp>
      <p:sp>
        <p:nvSpPr>
          <p:cNvPr id="5" name="Shape 2"/>
          <p:cNvSpPr/>
          <p:nvPr/>
        </p:nvSpPr>
        <p:spPr>
          <a:xfrm>
            <a:off x="3925119" y="2204963"/>
            <a:ext cx="2290465" cy="816843"/>
          </a:xfrm>
          <a:prstGeom prst="roundRect">
            <a:avLst>
              <a:gd name="adj" fmla="val 2603"/>
            </a:avLst>
          </a:prstGeom>
          <a:solidFill>
            <a:srgbClr val="C8CAC1">
              <a:alpha val="50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4066877" y="2346722"/>
            <a:ext cx="200694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প্রশ্ন ১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4066877" y="2653233"/>
            <a:ext cx="200694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পরমাণু কী?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357342" y="2204963"/>
            <a:ext cx="2290539" cy="816843"/>
          </a:xfrm>
          <a:prstGeom prst="roundRect">
            <a:avLst>
              <a:gd name="adj" fmla="val 2603"/>
            </a:avLst>
          </a:prstGeom>
          <a:solidFill>
            <a:srgbClr val="C8CAC1">
              <a:alpha val="5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6499101" y="2346722"/>
            <a:ext cx="2007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প্রশ্ন ২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6499101" y="2653233"/>
            <a:ext cx="200702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পরমাণুর মধ্যে কী কী কণা থাকে?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3925119" y="3163565"/>
            <a:ext cx="4722763" cy="816843"/>
          </a:xfrm>
          <a:prstGeom prst="roundRect">
            <a:avLst>
              <a:gd name="adj" fmla="val 2603"/>
            </a:avLst>
          </a:prstGeom>
          <a:solidFill>
            <a:srgbClr val="C8CAC1">
              <a:alpha val="50000"/>
            </a:srgbClr>
          </a:solidFill>
          <a:ln/>
        </p:spPr>
      </p:sp>
      <p:sp>
        <p:nvSpPr>
          <p:cNvPr id="12" name="Text 9"/>
          <p:cNvSpPr/>
          <p:nvPr/>
        </p:nvSpPr>
        <p:spPr>
          <a:xfrm>
            <a:off x="4066877" y="3305324"/>
            <a:ext cx="443924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প্রশ্ন ৩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4066877" y="3611835"/>
            <a:ext cx="443924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ইলেকট্রনের চার্জ কী?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98338"/>
            <a:ext cx="8151763" cy="3945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5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পরমাণুর গঠন</a:t>
            </a:r>
            <a:endParaRPr lang="en-US" sz="2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382613"/>
            <a:ext cx="5190753" cy="294136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999708" y="1062707"/>
            <a:ext cx="2652861" cy="3818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12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একটি পরমাণুর কেন্দ্রে প্রোটন ও নিউট্রন থাকে, আর ইলেকট্রন নিউক্লিয়াসের চারদিকে ঘোরে।</a:t>
            </a:r>
            <a:endParaRPr lang="en-US" sz="1200" dirty="0"/>
          </a:p>
        </p:txBody>
      </p:sp>
      <p:sp>
        <p:nvSpPr>
          <p:cNvPr id="5" name="Shape 2"/>
          <p:cNvSpPr/>
          <p:nvPr/>
        </p:nvSpPr>
        <p:spPr>
          <a:xfrm>
            <a:off x="5999708" y="1571104"/>
            <a:ext cx="2652861" cy="940891"/>
          </a:xfrm>
          <a:prstGeom prst="roundRect">
            <a:avLst>
              <a:gd name="adj" fmla="val 2013"/>
            </a:avLst>
          </a:prstGeom>
          <a:solidFill>
            <a:srgbClr val="D8D9D2"/>
          </a:solidFill>
          <a:ln/>
        </p:spPr>
      </p:sp>
      <p:sp>
        <p:nvSpPr>
          <p:cNvPr id="6" name="Shape 3"/>
          <p:cNvSpPr/>
          <p:nvPr/>
        </p:nvSpPr>
        <p:spPr>
          <a:xfrm>
            <a:off x="6125914" y="1697310"/>
            <a:ext cx="378768" cy="378768"/>
          </a:xfrm>
          <a:prstGeom prst="ellipse">
            <a:avLst/>
          </a:prstGeom>
          <a:solidFill>
            <a:srgbClr val="C8CAC1"/>
          </a:solidFill>
          <a:ln/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230094" y="1801416"/>
            <a:ext cx="170408" cy="17040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125914" y="2188518"/>
            <a:ext cx="2400449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প্রোটন (+)</a:t>
            </a:r>
            <a:endParaRPr lang="en-US" sz="1200" dirty="0"/>
          </a:p>
        </p:txBody>
      </p:sp>
      <p:sp>
        <p:nvSpPr>
          <p:cNvPr id="9" name="Shape 5"/>
          <p:cNvSpPr/>
          <p:nvPr/>
        </p:nvSpPr>
        <p:spPr>
          <a:xfrm>
            <a:off x="5999708" y="2624435"/>
            <a:ext cx="2652861" cy="940891"/>
          </a:xfrm>
          <a:prstGeom prst="roundRect">
            <a:avLst>
              <a:gd name="adj" fmla="val 2013"/>
            </a:avLst>
          </a:prstGeom>
          <a:solidFill>
            <a:srgbClr val="D8D9D2"/>
          </a:solidFill>
          <a:ln/>
        </p:spPr>
      </p:sp>
      <p:sp>
        <p:nvSpPr>
          <p:cNvPr id="10" name="Shape 6"/>
          <p:cNvSpPr/>
          <p:nvPr/>
        </p:nvSpPr>
        <p:spPr>
          <a:xfrm>
            <a:off x="6125914" y="2750641"/>
            <a:ext cx="378768" cy="378768"/>
          </a:xfrm>
          <a:prstGeom prst="ellipse">
            <a:avLst/>
          </a:prstGeom>
          <a:solidFill>
            <a:srgbClr val="C8CAC1"/>
          </a:solidFill>
          <a:ln/>
        </p:spPr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230094" y="2854747"/>
            <a:ext cx="170408" cy="17040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125914" y="3241849"/>
            <a:ext cx="2400449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নিউট্রন (0)</a:t>
            </a:r>
            <a:endParaRPr lang="en-US" sz="1200" dirty="0"/>
          </a:p>
        </p:txBody>
      </p:sp>
      <p:sp>
        <p:nvSpPr>
          <p:cNvPr id="13" name="Shape 8"/>
          <p:cNvSpPr/>
          <p:nvPr/>
        </p:nvSpPr>
        <p:spPr>
          <a:xfrm>
            <a:off x="5999708" y="3677766"/>
            <a:ext cx="2652861" cy="940891"/>
          </a:xfrm>
          <a:prstGeom prst="roundRect">
            <a:avLst>
              <a:gd name="adj" fmla="val 2013"/>
            </a:avLst>
          </a:prstGeom>
          <a:solidFill>
            <a:srgbClr val="D8D9D2"/>
          </a:solidFill>
          <a:ln/>
        </p:spPr>
      </p:sp>
      <p:sp>
        <p:nvSpPr>
          <p:cNvPr id="14" name="Shape 9"/>
          <p:cNvSpPr/>
          <p:nvPr/>
        </p:nvSpPr>
        <p:spPr>
          <a:xfrm>
            <a:off x="6125914" y="3803972"/>
            <a:ext cx="378768" cy="378768"/>
          </a:xfrm>
          <a:prstGeom prst="ellipse">
            <a:avLst/>
          </a:prstGeom>
          <a:solidFill>
            <a:srgbClr val="C8CAC1"/>
          </a:solidFill>
          <a:ln/>
        </p:spPr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230094" y="3908078"/>
            <a:ext cx="170408" cy="170408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6125914" y="4295180"/>
            <a:ext cx="2400449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ইলেকট্রন (–)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433015"/>
            <a:ext cx="4722763" cy="8721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0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পারমাণবিক সংখ্যা (ATOMIC NUMBER)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496119" y="1511201"/>
            <a:ext cx="517996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4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কোনো মৌলের নিউক্লিয়াসে যতটি প্রোটন থাকে, সেটিই তার পারমাণবিক সংখ্যা।</a:t>
            </a:r>
            <a:endParaRPr lang="en-US" sz="1400" dirty="0"/>
          </a:p>
        </p:txBody>
      </p:sp>
      <p:sp>
        <p:nvSpPr>
          <p:cNvPr id="5" name="Shape 2"/>
          <p:cNvSpPr/>
          <p:nvPr/>
        </p:nvSpPr>
        <p:spPr>
          <a:xfrm>
            <a:off x="496119" y="1887141"/>
            <a:ext cx="4722763" cy="552078"/>
          </a:xfrm>
          <a:prstGeom prst="roundRect">
            <a:avLst>
              <a:gd name="adj" fmla="val 3792"/>
            </a:avLst>
          </a:prstGeom>
          <a:solidFill>
            <a:srgbClr val="E7E7E4"/>
          </a:solidFill>
          <a:ln/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645" y="2087017"/>
            <a:ext cx="174427" cy="13952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49598" y="2059335"/>
            <a:ext cx="458695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Roboto Condensed Bold" pitchFamily="34" charset="0"/>
                <a:ea typeface="Roboto Condensed Bold" pitchFamily="34" charset="-122"/>
                <a:cs typeface="Roboto Condensed Bold" pitchFamily="34" charset="-120"/>
              </a:rPr>
              <a:t>পারমাণবিক সংখ্যা = প্রোটনের সংখ্যা</a:t>
            </a:r>
            <a:endParaRPr lang="en-US" sz="1050" dirty="0"/>
          </a:p>
        </p:txBody>
      </p:sp>
      <p:sp>
        <p:nvSpPr>
          <p:cNvPr id="8" name="Text 4"/>
          <p:cNvSpPr/>
          <p:nvPr/>
        </p:nvSpPr>
        <p:spPr>
          <a:xfrm>
            <a:off x="496119" y="2663428"/>
            <a:ext cx="2275508" cy="4605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60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1</a:t>
            </a:r>
            <a:endParaRPr lang="en-US" sz="3600" dirty="0"/>
          </a:p>
        </p:txBody>
      </p:sp>
      <p:sp>
        <p:nvSpPr>
          <p:cNvPr id="9" name="Text 5"/>
          <p:cNvSpPr/>
          <p:nvPr/>
        </p:nvSpPr>
        <p:spPr>
          <a:xfrm>
            <a:off x="496119" y="3296692"/>
            <a:ext cx="2275508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হাইড্রোজেন</a:t>
            </a:r>
            <a:endParaRPr lang="en-US" sz="1350" dirty="0"/>
          </a:p>
        </p:txBody>
      </p:sp>
      <p:sp>
        <p:nvSpPr>
          <p:cNvPr id="10" name="Text 6"/>
          <p:cNvSpPr/>
          <p:nvPr/>
        </p:nvSpPr>
        <p:spPr>
          <a:xfrm>
            <a:off x="2943299" y="2663428"/>
            <a:ext cx="2275582" cy="4605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60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6</a:t>
            </a:r>
            <a:endParaRPr lang="en-US" sz="3600" dirty="0"/>
          </a:p>
        </p:txBody>
      </p:sp>
      <p:sp>
        <p:nvSpPr>
          <p:cNvPr id="11" name="Text 7"/>
          <p:cNvSpPr/>
          <p:nvPr/>
        </p:nvSpPr>
        <p:spPr>
          <a:xfrm>
            <a:off x="2943299" y="3296692"/>
            <a:ext cx="2275582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কার্বন</a:t>
            </a:r>
            <a:endParaRPr lang="en-US" sz="1350" dirty="0"/>
          </a:p>
        </p:txBody>
      </p:sp>
      <p:sp>
        <p:nvSpPr>
          <p:cNvPr id="12" name="Text 8"/>
          <p:cNvSpPr/>
          <p:nvPr/>
        </p:nvSpPr>
        <p:spPr>
          <a:xfrm>
            <a:off x="1719709" y="3859188"/>
            <a:ext cx="2275508" cy="4605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60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8</a:t>
            </a:r>
            <a:endParaRPr lang="en-US" sz="3600" dirty="0"/>
          </a:p>
        </p:txBody>
      </p:sp>
      <p:sp>
        <p:nvSpPr>
          <p:cNvPr id="13" name="Text 9"/>
          <p:cNvSpPr/>
          <p:nvPr/>
        </p:nvSpPr>
        <p:spPr>
          <a:xfrm>
            <a:off x="1719709" y="4492451"/>
            <a:ext cx="2275508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অক্সিজেন</a:t>
            </a:r>
            <a:endParaRPr lang="en-US" sz="13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94841"/>
            <a:ext cx="815176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ভরসংখ্যা (MASS NUMBER)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496119" y="687139"/>
            <a:ext cx="8608963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55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ভরসংখ্যা বের করতে প্রোটন ও নিউট্রনের সংখ্যা যোগ করতে হয়।</a:t>
            </a:r>
            <a:endParaRPr lang="en-US" sz="550" dirty="0"/>
          </a:p>
        </p:txBody>
      </p:sp>
      <p:sp>
        <p:nvSpPr>
          <p:cNvPr id="4" name="Shape 2"/>
          <p:cNvSpPr/>
          <p:nvPr/>
        </p:nvSpPr>
        <p:spPr>
          <a:xfrm>
            <a:off x="496119" y="812006"/>
            <a:ext cx="8151763" cy="196155"/>
          </a:xfrm>
          <a:prstGeom prst="roundRect">
            <a:avLst>
              <a:gd name="adj" fmla="val 5421"/>
            </a:avLst>
          </a:prstGeom>
          <a:solidFill>
            <a:srgbClr val="E7E7E4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61" y="900559"/>
            <a:ext cx="88553" cy="7084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26356" y="865138"/>
            <a:ext cx="8307884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550" b="1" dirty="0">
                <a:solidFill>
                  <a:srgbClr val="000000"/>
                </a:solidFill>
                <a:latin typeface="Roboto Condensed Bold" pitchFamily="34" charset="0"/>
                <a:ea typeface="Roboto Condensed Bold" pitchFamily="34" charset="-122"/>
                <a:cs typeface="Roboto Condensed Bold" pitchFamily="34" charset="-120"/>
              </a:rPr>
              <a:t>ভরসংখ্যা = প্রোটন + নিউট্রন</a:t>
            </a:r>
            <a:endParaRPr lang="en-US" sz="5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119" y="1047973"/>
            <a:ext cx="8151763" cy="357581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966551" y="3754746"/>
            <a:ext cx="1232034" cy="2205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নিউট্রন</a:t>
            </a:r>
            <a:endParaRPr lang="en-US" sz="1350" dirty="0"/>
          </a:p>
        </p:txBody>
      </p:sp>
      <p:sp>
        <p:nvSpPr>
          <p:cNvPr id="9" name="Text 5"/>
          <p:cNvSpPr/>
          <p:nvPr/>
        </p:nvSpPr>
        <p:spPr>
          <a:xfrm>
            <a:off x="2966551" y="4038091"/>
            <a:ext cx="1232034" cy="2647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78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কার্বন-12 এ ৬ টি নিউট্রন</a:t>
            </a:r>
            <a:endParaRPr lang="en-US" sz="1100" dirty="0"/>
          </a:p>
        </p:txBody>
      </p:sp>
      <p:sp>
        <p:nvSpPr>
          <p:cNvPr id="10" name="Text 6"/>
          <p:cNvSpPr/>
          <p:nvPr/>
        </p:nvSpPr>
        <p:spPr>
          <a:xfrm>
            <a:off x="6880432" y="3887105"/>
            <a:ext cx="1232034" cy="2205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ফলাফল</a:t>
            </a:r>
            <a:endParaRPr lang="en-US" sz="1350" dirty="0"/>
          </a:p>
        </p:txBody>
      </p:sp>
      <p:sp>
        <p:nvSpPr>
          <p:cNvPr id="11" name="Text 7"/>
          <p:cNvSpPr/>
          <p:nvPr/>
        </p:nvSpPr>
        <p:spPr>
          <a:xfrm>
            <a:off x="6880432" y="4170449"/>
            <a:ext cx="1232034" cy="132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78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ভরসংখ্যা = ১২</a:t>
            </a:r>
            <a:endParaRPr lang="en-US" sz="1100" dirty="0"/>
          </a:p>
        </p:txBody>
      </p:sp>
      <p:sp>
        <p:nvSpPr>
          <p:cNvPr id="12" name="Text 8"/>
          <p:cNvSpPr/>
          <p:nvPr/>
        </p:nvSpPr>
        <p:spPr>
          <a:xfrm>
            <a:off x="1052751" y="1369358"/>
            <a:ext cx="1232034" cy="2205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প্রোটন</a:t>
            </a:r>
            <a:endParaRPr lang="en-US" sz="1350" dirty="0"/>
          </a:p>
        </p:txBody>
      </p:sp>
      <p:sp>
        <p:nvSpPr>
          <p:cNvPr id="13" name="Text 9"/>
          <p:cNvSpPr/>
          <p:nvPr/>
        </p:nvSpPr>
        <p:spPr>
          <a:xfrm>
            <a:off x="1052751" y="1652703"/>
            <a:ext cx="1232034" cy="2647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78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কার্বন-12 এ ৬ টি প্রোটন</a:t>
            </a:r>
            <a:endParaRPr lang="en-US" sz="1100" dirty="0"/>
          </a:p>
        </p:txBody>
      </p:sp>
      <p:sp>
        <p:nvSpPr>
          <p:cNvPr id="14" name="Text 10"/>
          <p:cNvSpPr/>
          <p:nvPr/>
        </p:nvSpPr>
        <p:spPr>
          <a:xfrm>
            <a:off x="4950944" y="1369358"/>
            <a:ext cx="1232034" cy="2205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যোগ</a:t>
            </a:r>
            <a:endParaRPr lang="en-US" sz="1350" dirty="0"/>
          </a:p>
        </p:txBody>
      </p:sp>
      <p:sp>
        <p:nvSpPr>
          <p:cNvPr id="15" name="Text 11"/>
          <p:cNvSpPr/>
          <p:nvPr/>
        </p:nvSpPr>
        <p:spPr>
          <a:xfrm>
            <a:off x="4950944" y="1652703"/>
            <a:ext cx="1232034" cy="132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78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ভরসংখ্যা = ৬ + ৬</a:t>
            </a:r>
            <a:endParaRPr lang="en-US" sz="1100" dirty="0"/>
          </a:p>
        </p:txBody>
      </p:sp>
      <p:sp>
        <p:nvSpPr>
          <p:cNvPr id="16" name="Text 12"/>
          <p:cNvSpPr/>
          <p:nvPr/>
        </p:nvSpPr>
        <p:spPr>
          <a:xfrm>
            <a:off x="496119" y="4663604"/>
            <a:ext cx="8608963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55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উদাহরণ: কার্বন-12 এর প্রোটন ৬ ও নিউট্রন ৬, তাই ভরসংখ্যা = ১২।</a:t>
            </a:r>
            <a:endParaRPr lang="en-US" sz="5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396157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পারমাণবিক সংখ্যা ও ভরসংখ্যার তুলনা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2122661"/>
            <a:ext cx="8608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এই ছকটি দেখলে পারমাণবিক সংখ্যা ও ভরসংখ্যার পার্থক্য সহজে বোঝা যায়।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496119" y="2508945"/>
            <a:ext cx="8151763" cy="1238399"/>
          </a:xfrm>
          <a:prstGeom prst="roundRect">
            <a:avLst>
              <a:gd name="adj" fmla="val 1717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96119" y="2922538"/>
            <a:ext cx="8151763" cy="886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496119" y="3333750"/>
            <a:ext cx="8151763" cy="886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4572000" y="2508945"/>
            <a:ext cx="8860" cy="1238399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500881" y="2513707"/>
            <a:ext cx="4071119" cy="408831"/>
          </a:xfrm>
          <a:custGeom>
            <a:avLst/>
            <a:gdLst/>
            <a:ahLst/>
            <a:cxnLst/>
            <a:rect l="l" t="t" r="r" b="b"/>
            <a:pathLst>
              <a:path w="4071119" h="408831">
                <a:moveTo>
                  <a:pt x="17721" y="0"/>
                </a:moveTo>
                <a:lnTo>
                  <a:pt x="4071119" y="0"/>
                </a:lnTo>
                <a:lnTo>
                  <a:pt x="4071119" y="408831"/>
                </a:lnTo>
                <a:lnTo>
                  <a:pt x="0" y="408831"/>
                </a:lnTo>
                <a:lnTo>
                  <a:pt x="0" y="17721"/>
                </a:lnTo>
                <a:arcTo wR="17721" hR="17721" stAng="10800000" swAng="5400000"/>
                <a:close/>
              </a:path>
            </a:pathLst>
          </a:custGeom>
          <a:solidFill>
            <a:srgbClr val="1E1E1A"/>
          </a:solidFill>
          <a:ln/>
        </p:spPr>
      </p:sp>
      <p:sp>
        <p:nvSpPr>
          <p:cNvPr id="9" name="Text 7"/>
          <p:cNvSpPr/>
          <p:nvPr/>
        </p:nvSpPr>
        <p:spPr>
          <a:xfrm>
            <a:off x="642640" y="2603525"/>
            <a:ext cx="424242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Roboto Condensed Bold" pitchFamily="34" charset="0"/>
                <a:ea typeface="Roboto Condensed Bold" pitchFamily="34" charset="-122"/>
                <a:cs typeface="Roboto Condensed Bold" pitchFamily="34" charset="-120"/>
              </a:rPr>
              <a:t>পারমাণবিক সংখ্যা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716140" y="2603525"/>
            <a:ext cx="424242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55575A"/>
                </a:solidFill>
                <a:latin typeface="Roboto Condensed Bold" pitchFamily="34" charset="0"/>
                <a:ea typeface="Roboto Condensed Bold" pitchFamily="34" charset="-122"/>
                <a:cs typeface="Roboto Condensed Bold" pitchFamily="34" charset="-120"/>
              </a:rPr>
              <a:t>ভরসংখ্যা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42640" y="3014737"/>
            <a:ext cx="424242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শুধু প্রোটনের সংখ্যা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716140" y="3014737"/>
            <a:ext cx="424242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প্রোটন + নিউট্রন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42640" y="3425949"/>
            <a:ext cx="424242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55575A"/>
                </a:solidFill>
                <a:latin typeface="Roboto Condensed Bold" pitchFamily="34" charset="0"/>
                <a:ea typeface="Roboto Condensed Bold" pitchFamily="34" charset="-122"/>
                <a:cs typeface="Roboto Condensed Bold" pitchFamily="34" charset="-120"/>
              </a:rPr>
              <a:t>Z</a:t>
            </a: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দ্বারা প্রকাশ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716140" y="3425949"/>
            <a:ext cx="424242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55575A"/>
                </a:solidFill>
                <a:latin typeface="Roboto Condensed Bold" pitchFamily="34" charset="0"/>
                <a:ea typeface="Roboto Condensed Bold" pitchFamily="34" charset="-122"/>
                <a:cs typeface="Roboto Condensed Bold" pitchFamily="34" charset="-120"/>
              </a:rPr>
              <a:t>A</a:t>
            </a:r>
            <a:r>
              <a:rPr lang="en-US" sz="11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দ্বারা প্রকাশ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89855"/>
            <a:ext cx="815176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আইসোটোপ (ISOTOPE)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496119" y="682154"/>
            <a:ext cx="8608963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আইসোটোপে মৌল একই থাকে, কারণ প্রোটনের সংখ্যা একই থাকে; তবে নিউট্রনের সংখ্যা ভিন্ন হওয়ায় ভরসংখ্যা ভিন্ন হয়।</a:t>
            </a:r>
            <a:endParaRPr lang="en-US" sz="14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846832"/>
            <a:ext cx="3989412" cy="398941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485531" y="2019970"/>
            <a:ext cx="4446612" cy="2469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আইসোটোপ হলো একই মৌলের এমন পরমাণু যাদের—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4658470" y="2421732"/>
            <a:ext cx="3989412" cy="2798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111760" indent="-111760" algn="l">
              <a:lnSpc>
                <a:spcPct val="100000"/>
              </a:lnSpc>
              <a:buSzPct val="100000"/>
              <a:buChar char="•"/>
            </a:pPr>
            <a:r>
              <a:rPr lang="en-US" sz="16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প্রোটনের সংখ্যা </a:t>
            </a:r>
            <a:r>
              <a:rPr lang="en-US" sz="1600" b="1" dirty="0">
                <a:solidFill>
                  <a:srgbClr val="55575A"/>
                </a:solidFill>
                <a:latin typeface="Roboto Condensed Bold" pitchFamily="34" charset="0"/>
                <a:ea typeface="Roboto Condensed Bold" pitchFamily="34" charset="-122"/>
                <a:cs typeface="Roboto Condensed Bold" pitchFamily="34" charset="-120"/>
              </a:rPr>
              <a:t>সমান</a:t>
            </a:r>
            <a:endParaRPr lang="en-US" sz="1600" dirty="0"/>
          </a:p>
          <a:p>
            <a:pPr marL="111760" indent="-111760" algn="l">
              <a:lnSpc>
                <a:spcPct val="100000"/>
              </a:lnSpc>
              <a:buSzPct val="100000"/>
              <a:buChar char="•"/>
            </a:pPr>
            <a:r>
              <a:rPr lang="en-US" sz="16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নিউট্রনের সংখ্যা </a:t>
            </a:r>
            <a:r>
              <a:rPr lang="en-US" sz="1600" b="1" dirty="0">
                <a:solidFill>
                  <a:srgbClr val="55575A"/>
                </a:solidFill>
                <a:latin typeface="Roboto Condensed Bold" pitchFamily="34" charset="0"/>
                <a:ea typeface="Roboto Condensed Bold" pitchFamily="34" charset="-122"/>
                <a:cs typeface="Roboto Condensed Bold" pitchFamily="34" charset="-120"/>
              </a:rPr>
              <a:t>ভিন্ন</a:t>
            </a:r>
            <a:endParaRPr lang="en-US" sz="1600" dirty="0"/>
          </a:p>
          <a:p>
            <a:pPr marL="111760" indent="-111760" algn="l">
              <a:lnSpc>
                <a:spcPct val="100000"/>
              </a:lnSpc>
              <a:buSzPct val="100000"/>
              <a:buChar char="•"/>
            </a:pPr>
            <a:r>
              <a:rPr lang="en-US" sz="16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ভরসংখ্যা </a:t>
            </a:r>
            <a:r>
              <a:rPr lang="en-US" sz="1600" b="1" dirty="0">
                <a:solidFill>
                  <a:srgbClr val="55575A"/>
                </a:solidFill>
                <a:latin typeface="Roboto Condensed Bold" pitchFamily="34" charset="0"/>
                <a:ea typeface="Roboto Condensed Bold" pitchFamily="34" charset="-122"/>
                <a:cs typeface="Roboto Condensed Bold" pitchFamily="34" charset="-120"/>
              </a:rPr>
              <a:t>ভিন্ন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4658470" y="3448050"/>
            <a:ext cx="3628280" cy="466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উদাহরণ: হাইড্রোজেন-১, হাইড্রোজেন-২, হাইড্রোজেন-৩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411584"/>
            <a:ext cx="4722763" cy="3461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150" b="1" dirty="0">
                <a:solidFill>
                  <a:srgbClr val="0C0D0F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আইসোটোপের ব্যবহার</a:t>
            </a:r>
            <a:endParaRPr lang="en-US" sz="2150" dirty="0"/>
          </a:p>
        </p:txBody>
      </p:sp>
      <p:sp>
        <p:nvSpPr>
          <p:cNvPr id="4" name="Text 1"/>
          <p:cNvSpPr/>
          <p:nvPr/>
        </p:nvSpPr>
        <p:spPr>
          <a:xfrm>
            <a:off x="3925119" y="887462"/>
            <a:ext cx="5179963" cy="157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85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আইসোটোপ শুধু বইয়ের বিষয় নয়, চিকিৎসা, কৃষি ও শিল্পক্ষেত্রেও এর গুরুত্বপূর্ণ ব্যবহার রয়েছে।</a:t>
            </a:r>
            <a:endParaRPr lang="en-US" sz="8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925119" y="1142554"/>
            <a:ext cx="276820" cy="27682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3925119" y="1527497"/>
            <a:ext cx="4722763" cy="173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চিকিৎসা</a:t>
            </a:r>
            <a:endParaRPr lang="en-US" sz="1050" dirty="0"/>
          </a:p>
        </p:txBody>
      </p:sp>
      <p:sp>
        <p:nvSpPr>
          <p:cNvPr id="7" name="Text 3"/>
          <p:cNvSpPr/>
          <p:nvPr/>
        </p:nvSpPr>
        <p:spPr>
          <a:xfrm>
            <a:off x="3925119" y="1752377"/>
            <a:ext cx="4722763" cy="157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85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রেডিয়োথেরাপিতে ক্যান্সার চিকিৎসায় ব্যবহৃত হয়।</a:t>
            </a:r>
            <a:endParaRPr lang="en-US" sz="8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925119" y="2083147"/>
            <a:ext cx="276820" cy="27682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3925119" y="2468091"/>
            <a:ext cx="4722763" cy="173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কৃষি</a:t>
            </a:r>
            <a:endParaRPr lang="en-US" sz="1050" dirty="0"/>
          </a:p>
        </p:txBody>
      </p:sp>
      <p:sp>
        <p:nvSpPr>
          <p:cNvPr id="10" name="Text 5"/>
          <p:cNvSpPr/>
          <p:nvPr/>
        </p:nvSpPr>
        <p:spPr>
          <a:xfrm>
            <a:off x="3925119" y="2692971"/>
            <a:ext cx="4722763" cy="157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85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ফসলের উন্নয়ন ও গবেষণায় ব্যবহৃত হয়।</a:t>
            </a:r>
            <a:endParaRPr lang="en-US" sz="8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3925119" y="3023741"/>
            <a:ext cx="276820" cy="27682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3925119" y="3408685"/>
            <a:ext cx="4722763" cy="173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গবেষণাগার</a:t>
            </a:r>
            <a:endParaRPr lang="en-US" sz="1050" dirty="0"/>
          </a:p>
        </p:txBody>
      </p:sp>
      <p:sp>
        <p:nvSpPr>
          <p:cNvPr id="13" name="Text 7"/>
          <p:cNvSpPr/>
          <p:nvPr/>
        </p:nvSpPr>
        <p:spPr>
          <a:xfrm>
            <a:off x="3925119" y="3633564"/>
            <a:ext cx="4722763" cy="157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85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বৈজ্ঞানিক গবেষণায় আইসোটোপের ব্যাপক ব্যবহার রয়েছে।</a:t>
            </a:r>
            <a:endParaRPr lang="en-US" sz="85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3925119" y="3964335"/>
            <a:ext cx="276820" cy="276820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3925119" y="4349279"/>
            <a:ext cx="4722763" cy="173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55575A"/>
                </a:solidFill>
                <a:latin typeface="Hubot Sans Bold" pitchFamily="34" charset="0"/>
                <a:ea typeface="Hubot Sans Bold" pitchFamily="34" charset="-122"/>
                <a:cs typeface="Hubot Sans Bold" pitchFamily="34" charset="-120"/>
              </a:rPr>
              <a:t>শিল্পকারখানা</a:t>
            </a:r>
            <a:endParaRPr lang="en-US" sz="1050" dirty="0"/>
          </a:p>
        </p:txBody>
      </p:sp>
      <p:sp>
        <p:nvSpPr>
          <p:cNvPr id="16" name="Text 9"/>
          <p:cNvSpPr/>
          <p:nvPr/>
        </p:nvSpPr>
        <p:spPr>
          <a:xfrm>
            <a:off x="3925119" y="4574158"/>
            <a:ext cx="4722763" cy="157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850" dirty="0">
                <a:solidFill>
                  <a:srgbClr val="55575A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শিল্পক্ষেত্রে বিভিন্ন কাজে আইসোটোপ ব্যবহৃত হয়।</a:t>
            </a:r>
            <a:endParaRPr lang="en-US" sz="85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22</TotalTime>
  <Words>386</Words>
  <Application>Microsoft Office PowerPoint</Application>
  <PresentationFormat>On-screen Show (16:9)</PresentationFormat>
  <Paragraphs>96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Hubot Sans Bold</vt:lpstr>
      <vt:lpstr>Perpetua</vt:lpstr>
      <vt:lpstr>Roboto Condensed</vt:lpstr>
      <vt:lpstr>Roboto Condensed Bold</vt:lpstr>
      <vt:lpstr>Calibri</vt:lpstr>
      <vt:lpstr>Wingdings 2</vt:lpstr>
      <vt:lpstr>Franklin Gothic Book</vt:lpstr>
      <vt:lpstr>Equity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SERVER-001</dc:creator>
  <cp:lastModifiedBy>HP</cp:lastModifiedBy>
  <cp:revision>9</cp:revision>
  <dcterms:created xsi:type="dcterms:W3CDTF">2026-08-06T05:01:56Z</dcterms:created>
  <dcterms:modified xsi:type="dcterms:W3CDTF">2026-08-07T09:47:30Z</dcterms:modified>
</cp:coreProperties>
</file>