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58" r:id="rId3"/>
    <p:sldId id="260" r:id="rId4"/>
    <p:sldId id="256" r:id="rId5"/>
    <p:sldId id="261" r:id="rId6"/>
    <p:sldId id="265" r:id="rId7"/>
    <p:sldId id="266" r:id="rId8"/>
    <p:sldId id="267" r:id="rId9"/>
    <p:sldId id="269" r:id="rId10"/>
    <p:sldId id="268" r:id="rId11"/>
    <p:sldId id="271" r:id="rId12"/>
    <p:sldId id="272" r:id="rId13"/>
    <p:sldId id="275" r:id="rId14"/>
    <p:sldId id="273" r:id="rId15"/>
    <p:sldId id="274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122" d="100"/>
          <a:sy n="122" d="100"/>
        </p:scale>
        <p:origin x="-9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6508" y="1"/>
            <a:ext cx="7669428" cy="1112107"/>
          </a:xfrm>
        </p:spPr>
        <p:txBody>
          <a:bodyPr>
            <a:noAutofit/>
          </a:bodyPr>
          <a:lstStyle/>
          <a:p>
            <a:r>
              <a:rPr lang="en-US" sz="8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সবাইকে</a:t>
            </a:r>
            <a:r>
              <a:rPr lang="en-US" sz="8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n-IN" sz="8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স্বাগতম </a:t>
            </a:r>
            <a:r>
              <a:rPr lang="en-US" sz="8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347" y="1334530"/>
            <a:ext cx="8340665" cy="4473165"/>
          </a:xfrm>
        </p:spPr>
      </p:pic>
    </p:spTree>
    <p:extLst>
      <p:ext uri="{BB962C8B-B14F-4D97-AF65-F5344CB8AC3E}">
        <p14:creationId xmlns:p14="http://schemas.microsoft.com/office/powerpoint/2010/main" val="284129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4958" y="354650"/>
            <a:ext cx="3177974" cy="623374"/>
          </a:xfrm>
        </p:spPr>
        <p:txBody>
          <a:bodyPr>
            <a:noAutofit/>
          </a:bodyPr>
          <a:lstStyle/>
          <a:p>
            <a:r>
              <a:rPr lang="en-US" sz="2400" b="1" spc="50" dirty="0" err="1">
                <a:ln w="1143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হ্যাকারের</a:t>
            </a:r>
            <a:r>
              <a:rPr lang="en-US" sz="2400" b="1" spc="50" dirty="0">
                <a:ln w="1143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400" b="1" spc="50" dirty="0" err="1">
                <a:ln w="11430"/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প্রকারভেদ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7293" y="980560"/>
            <a:ext cx="5231026" cy="1087984"/>
          </a:xfrm>
        </p:spPr>
        <p:txBody>
          <a:bodyPr/>
          <a:lstStyle/>
          <a:p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হ্যাকার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সাধারণত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দুই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ধরনের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হয়</a:t>
            </a:r>
            <a:endParaRPr lang="en-US" sz="2800" dirty="0">
              <a:solidFill>
                <a:schemeClr val="accent4">
                  <a:lumMod val="50000"/>
                </a:schemeClr>
              </a:solidFill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795681" y="2373344"/>
            <a:ext cx="3810000" cy="3421797"/>
            <a:chOff x="609600" y="2438400"/>
            <a:chExt cx="3810000" cy="3421797"/>
          </a:xfrm>
        </p:grpSpPr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2"/>
            <a:srcRect l="13468" r="13805"/>
            <a:stretch>
              <a:fillRect/>
            </a:stretch>
          </p:blipFill>
          <p:spPr bwMode="auto">
            <a:xfrm>
              <a:off x="1447800" y="2438400"/>
              <a:ext cx="2057400" cy="2486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11"/>
            <p:cNvSpPr txBox="1"/>
            <p:nvPr/>
          </p:nvSpPr>
          <p:spPr>
            <a:xfrm>
              <a:off x="609600" y="5029200"/>
              <a:ext cx="381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সাদা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টুপি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হ্যাকার</a:t>
              </a:r>
              <a:endParaRPr lang="en-US" sz="2400" dirty="0" smtClean="0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endParaRPr>
            </a:p>
            <a:p>
              <a:pPr algn="ctr"/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White hat hacker</a:t>
              </a:r>
              <a:endParaRPr lang="en-US" sz="2400" dirty="0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190592" y="2373344"/>
            <a:ext cx="3810000" cy="3421797"/>
            <a:chOff x="4648200" y="2438400"/>
            <a:chExt cx="3810000" cy="3421797"/>
          </a:xfrm>
        </p:grpSpPr>
        <p:pic>
          <p:nvPicPr>
            <p:cNvPr id="11" name="Picture 10" descr="https://blog.digicert.com/wp-content/uploads/2014/10/social-engineering.jpg"/>
            <p:cNvPicPr>
              <a:picLocks noChangeAspect="1" noChangeArrowheads="1"/>
            </p:cNvPicPr>
            <p:nvPr/>
          </p:nvPicPr>
          <p:blipFill>
            <a:blip r:embed="rId3">
              <a:biLevel thresh="50000"/>
            </a:blip>
            <a:stretch>
              <a:fillRect/>
            </a:stretch>
          </p:blipFill>
          <p:spPr bwMode="auto">
            <a:xfrm>
              <a:off x="5257800" y="2438400"/>
              <a:ext cx="2809875" cy="2466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TextBox 12"/>
            <p:cNvSpPr txBox="1"/>
            <p:nvPr/>
          </p:nvSpPr>
          <p:spPr>
            <a:xfrm>
              <a:off x="4648200" y="5029200"/>
              <a:ext cx="381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কালো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টুপি</a:t>
              </a:r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হ্যাকার</a:t>
              </a:r>
              <a:endParaRPr lang="en-US" sz="2400" dirty="0" smtClean="0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endParaRPr>
            </a:p>
            <a:p>
              <a:pPr algn="ctr"/>
              <a:r>
                <a:rPr lang="en-US" sz="2400" dirty="0" smtClean="0">
                  <a:solidFill>
                    <a:schemeClr val="accent4">
                      <a:lumMod val="50000"/>
                    </a:schemeClr>
                  </a:solidFill>
                  <a:latin typeface="Nikosh" pitchFamily="2" charset="0"/>
                  <a:cs typeface="Nikosh" pitchFamily="2" charset="0"/>
                </a:rPr>
                <a:t>Black hat hacker</a:t>
              </a:r>
              <a:endParaRPr lang="en-US" sz="2400" dirty="0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40802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341" y="930876"/>
            <a:ext cx="3021453" cy="1037967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একক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কাজ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707" y="2281054"/>
            <a:ext cx="8596668" cy="15709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১। </a:t>
            </a:r>
            <a:r>
              <a:rPr lang="en-US" sz="3200" dirty="0" err="1" smtClean="0">
                <a:solidFill>
                  <a:srgbClr val="7030A0"/>
                </a:solidFill>
              </a:rPr>
              <a:t>হ্যাকিং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কাকে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বলে</a:t>
            </a:r>
            <a:r>
              <a:rPr lang="en-US" sz="3200" dirty="0" smtClean="0">
                <a:solidFill>
                  <a:srgbClr val="7030A0"/>
                </a:solidFill>
              </a:rPr>
              <a:t> ?</a:t>
            </a:r>
          </a:p>
          <a:p>
            <a:r>
              <a:rPr lang="en-US" sz="3200" dirty="0" smtClean="0">
                <a:solidFill>
                  <a:srgbClr val="7030A0"/>
                </a:solidFill>
              </a:rPr>
              <a:t>২। </a:t>
            </a:r>
            <a:r>
              <a:rPr lang="en-US" sz="3200" dirty="0" err="1" smtClean="0">
                <a:solidFill>
                  <a:srgbClr val="7030A0"/>
                </a:solidFill>
              </a:rPr>
              <a:t>হ্যাকিং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কত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প্রকার</a:t>
            </a:r>
            <a:r>
              <a:rPr lang="en-US" sz="3200" dirty="0" smtClean="0">
                <a:solidFill>
                  <a:srgbClr val="7030A0"/>
                </a:solidFill>
              </a:rPr>
              <a:t> ও </a:t>
            </a:r>
            <a:r>
              <a:rPr lang="en-US" sz="3200" dirty="0" err="1" smtClean="0">
                <a:solidFill>
                  <a:srgbClr val="7030A0"/>
                </a:solidFill>
              </a:rPr>
              <a:t>কি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কি</a:t>
            </a:r>
            <a:r>
              <a:rPr lang="en-US" sz="3200" dirty="0" smtClean="0">
                <a:solidFill>
                  <a:srgbClr val="7030A0"/>
                </a:solidFill>
              </a:rPr>
              <a:t> ? </a:t>
            </a:r>
            <a:endParaRPr lang="en-US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4988" y="873211"/>
            <a:ext cx="2790569" cy="840259"/>
          </a:xfrm>
        </p:spPr>
        <p:txBody>
          <a:bodyPr>
            <a:normAutofit fontScale="90000"/>
          </a:bodyPr>
          <a:lstStyle/>
          <a:p>
            <a:r>
              <a:rPr lang="en-US" sz="6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প্লেজারিজম</a:t>
            </a:r>
            <a:endParaRPr lang="en-US" sz="6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77335" y="2018270"/>
            <a:ext cx="9156839" cy="1281740"/>
          </a:xfrm>
        </p:spPr>
        <p:txBody>
          <a:bodyPr/>
          <a:lstStyle/>
          <a:p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অন্যের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লেখা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চালিয়ে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দেয়াই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প্লেজারিজম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291951" y="4074367"/>
            <a:ext cx="5888222" cy="720055"/>
          </a:xfrm>
        </p:spPr>
        <p:txBody>
          <a:bodyPr>
            <a:normAutofit lnSpcReduction="10000"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প্লেজারিজম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অনৈতিক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40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0239" y="572531"/>
            <a:ext cx="2158314" cy="947351"/>
          </a:xfrm>
        </p:spPr>
        <p:txBody>
          <a:bodyPr>
            <a:noAutofit/>
          </a:bodyPr>
          <a:lstStyle/>
          <a:p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7016" y="5033319"/>
            <a:ext cx="3125543" cy="955589"/>
          </a:xfrm>
        </p:spPr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পড়াশুনা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লিখছে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78162" y="4926227"/>
            <a:ext cx="4250723" cy="1622854"/>
          </a:xfrm>
        </p:spPr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পড়াশুনা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লিখার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করছে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7" name="Content Placeholder 6" descr="http://gifstumblr.com/images/how-to-cheat-on-exams_300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6818" y="2075936"/>
            <a:ext cx="3287460" cy="2504302"/>
          </a:xfrm>
          <a:prstGeom prst="rect">
            <a:avLst/>
          </a:prstGeom>
          <a:noFill/>
        </p:spPr>
      </p:pic>
      <p:pic>
        <p:nvPicPr>
          <p:cNvPr id="8" name="Content Placeholder 7" descr="http://1.bp.blogspot.com/-IghnVB49Ph8/Ue840JtBrwI/AAAAAAAACU0/GO_6LOFtBiY/s640/Long-necked-student-cheating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74507" y="2176849"/>
            <a:ext cx="3387116" cy="2504302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>
            <a:stCxn id="3" idx="0"/>
          </p:cNvCxnSpPr>
          <p:nvPr/>
        </p:nvCxnSpPr>
        <p:spPr>
          <a:xfrm flipV="1">
            <a:off x="3699788" y="3772930"/>
            <a:ext cx="2221798" cy="12603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433752" y="3715264"/>
            <a:ext cx="1647568" cy="1622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77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669" y="428368"/>
            <a:ext cx="6489585" cy="84025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dirty="0" err="1" smtClean="0"/>
              <a:t>প্লেজারিজম</a:t>
            </a:r>
            <a:r>
              <a:rPr lang="en-US" sz="4800" dirty="0" smtClean="0"/>
              <a:t> </a:t>
            </a:r>
            <a:r>
              <a:rPr lang="en-US" sz="4800" dirty="0" err="1" smtClean="0"/>
              <a:t>এর</a:t>
            </a:r>
            <a:r>
              <a:rPr lang="en-US" sz="4800" dirty="0" smtClean="0"/>
              <a:t> </a:t>
            </a:r>
            <a:r>
              <a:rPr lang="en-US" sz="4800" dirty="0" err="1" smtClean="0"/>
              <a:t>ইতিহাস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as-IN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প্লেজারিজমের অভিযোগে যুক্তরাষ্ট্রের এই আন্তর্জাতিক খ্যাতি সম্পন্ন সাংবাদিক ফরিদ জাকারিয়াকে তাঁর দ্বায়িত্ব থেকে অব্যাহতি দেয়া হয়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600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/>
          <a:srcRect l="58545" t="24435" r="19322" b="64764"/>
          <a:stretch>
            <a:fillRect/>
          </a:stretch>
        </p:blipFill>
        <p:spPr bwMode="auto">
          <a:xfrm>
            <a:off x="840259" y="2059459"/>
            <a:ext cx="4077729" cy="39819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027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5796" y="733167"/>
            <a:ext cx="2718486" cy="955590"/>
          </a:xfrm>
        </p:spPr>
        <p:txBody>
          <a:bodyPr>
            <a:noAutofit/>
          </a:bodyPr>
          <a:lstStyle/>
          <a:p>
            <a:r>
              <a:rPr lang="en-US" sz="5400" b="1" spc="50" dirty="0" err="1">
                <a:ln w="11430"/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হোম</a:t>
            </a:r>
            <a:r>
              <a:rPr lang="en-US" sz="5400" b="1" spc="50" dirty="0">
                <a:ln w="11430"/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1430"/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ওয়ার্ক</a:t>
            </a:r>
            <a:r>
              <a:rPr lang="en-US" sz="5400" b="1" spc="50" dirty="0" smtClean="0">
                <a:ln w="11430"/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endParaRPr lang="en-US" sz="54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অন্যেরটা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কপি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হুবহু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কপি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হোম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ওয়ার্ক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মোটেও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উচি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ৎ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নয়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400" dirty="0"/>
          </a:p>
        </p:txBody>
      </p:sp>
      <p:pic>
        <p:nvPicPr>
          <p:cNvPr id="5" name="Content Placeholder 4" descr="http://sadermedia.com/wp-content/uploads/2015/01/assignment-logo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6880" y="2393639"/>
            <a:ext cx="4621196" cy="3249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617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623" y="370703"/>
            <a:ext cx="5599898" cy="1018798"/>
          </a:xfrm>
        </p:spPr>
        <p:txBody>
          <a:bodyPr>
            <a:normAutofit/>
          </a:bodyPr>
          <a:lstStyle/>
          <a:p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উচি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649" y="2317115"/>
            <a:ext cx="4299923" cy="2093101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অন্যের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সাহায্য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নিলে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স্পষ্ট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হবে</a:t>
            </a:r>
            <a:endParaRPr lang="en-US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12097" y="5098933"/>
            <a:ext cx="6779740" cy="1272571"/>
          </a:xfrm>
        </p:spPr>
        <p:txBody>
          <a:bodyPr/>
          <a:lstStyle/>
          <a:p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একজন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খাটি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হওয়া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যাবে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 l="19531" t="18000" r="19531" b="30000"/>
          <a:stretch>
            <a:fillRect/>
          </a:stretch>
        </p:blipFill>
        <p:spPr bwMode="auto">
          <a:xfrm>
            <a:off x="5001967" y="2145782"/>
            <a:ext cx="5132915" cy="256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4126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0048" y="377729"/>
            <a:ext cx="2642515" cy="766119"/>
          </a:xfrm>
        </p:spPr>
        <p:txBody>
          <a:bodyPr>
            <a:noAutofit/>
          </a:bodyPr>
          <a:lstStyle/>
          <a:p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61752" y="4950940"/>
            <a:ext cx="5890053" cy="1351006"/>
          </a:xfrm>
        </p:spPr>
        <p:txBody>
          <a:bodyPr/>
          <a:lstStyle/>
          <a:p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তোমরা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কীভাবে</a:t>
            </a:r>
            <a:r>
              <a:rPr lang="en-US" sz="28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প্লেজারিজম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থেকে</a:t>
            </a:r>
            <a:r>
              <a:rPr lang="en-US" sz="28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দূরে</a:t>
            </a:r>
            <a:r>
              <a:rPr lang="en-US" sz="28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থাকবে</a:t>
            </a:r>
            <a:r>
              <a:rPr lang="en-US" sz="28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? 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2800" dirty="0">
              <a:solidFill>
                <a:srgbClr val="002060"/>
              </a:solidFill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  <p:pic>
        <p:nvPicPr>
          <p:cNvPr id="7" name="Content Placeholder 6" descr="http://www.downvids.net/video/bestimages/img-other-people-in-exam-vs-moroccan-people-in-exam-moroccanvines-5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b="16729"/>
          <a:stretch>
            <a:fillRect/>
          </a:stretch>
        </p:blipFill>
        <p:spPr bwMode="auto">
          <a:xfrm>
            <a:off x="2883343" y="1622854"/>
            <a:ext cx="4184650" cy="3188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587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523" y="505671"/>
            <a:ext cx="6341304" cy="799070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ইন্টারনেটে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অনৈতিক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কাজ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8492" y="2060449"/>
            <a:ext cx="4185623" cy="3304117"/>
          </a:xfrm>
        </p:spPr>
        <p:txBody>
          <a:bodyPr/>
          <a:lstStyle/>
          <a:p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পিইসি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জেএসসি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এসএসসি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কিংবা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এইচএসসি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ওয়েবসাইটের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পেয়ে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থাকি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4" y="5395517"/>
            <a:ext cx="4185618" cy="1297643"/>
          </a:xfrm>
        </p:spPr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ফলাফলের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অপেক্ষা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করেও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শুধু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লোডিং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যায়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61880" y="3906153"/>
            <a:ext cx="3200400" cy="2307879"/>
            <a:chOff x="685800" y="3996718"/>
            <a:chExt cx="3200400" cy="230787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3996718"/>
              <a:ext cx="3200400" cy="230787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2540" y="4167822"/>
              <a:ext cx="2004060" cy="1318260"/>
            </a:xfrm>
            <a:prstGeom prst="rect">
              <a:avLst/>
            </a:prstGeom>
          </p:spPr>
        </p:pic>
      </p:grpSp>
      <p:pic>
        <p:nvPicPr>
          <p:cNvPr id="10" name="Picture 9" descr="http://smartlifebd.com/wp-content/uploads/2015/12/WaP7Fz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21965" y="4015732"/>
            <a:ext cx="3421291" cy="1322845"/>
          </a:xfrm>
          <a:prstGeom prst="rect">
            <a:avLst/>
          </a:prstGeom>
          <a:noFill/>
        </p:spPr>
      </p:pic>
      <p:pic>
        <p:nvPicPr>
          <p:cNvPr id="11" name="Picture 10" descr="http://smartlifebd.com/wp-content/uploads/2015/12/t0gdQTm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21965" y="2123256"/>
            <a:ext cx="3421291" cy="1954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87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470" y="700216"/>
            <a:ext cx="5510313" cy="799070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ইন্টারনেটে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অনৈতিক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কাজ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302855"/>
            <a:ext cx="4185623" cy="3738507"/>
          </a:xfrm>
        </p:spPr>
        <p:txBody>
          <a:bodyPr/>
          <a:lstStyle/>
          <a:p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অনেকে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একসঙ্গে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সার্চ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ফলেও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4988" y="4482603"/>
            <a:ext cx="4185618" cy="1671635"/>
          </a:xfrm>
        </p:spPr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অনেকে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কৃত্রিমভাবে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পরিবেশ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ওয়েবসাইট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অচল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কাজের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কৃতিত্ব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নেই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7" name="Picture 6" descr="http://i.imgur.com/nOcBhL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8490" y="3636131"/>
            <a:ext cx="3352800" cy="2518107"/>
          </a:xfrm>
          <a:prstGeom prst="rect">
            <a:avLst/>
          </a:prstGeom>
          <a:noFill/>
        </p:spPr>
      </p:pic>
      <p:grpSp>
        <p:nvGrpSpPr>
          <p:cNvPr id="8" name="Group 7"/>
          <p:cNvGrpSpPr/>
          <p:nvPr/>
        </p:nvGrpSpPr>
        <p:grpSpPr>
          <a:xfrm>
            <a:off x="6187647" y="2302855"/>
            <a:ext cx="3252916" cy="1908972"/>
            <a:chOff x="0" y="571500"/>
            <a:chExt cx="9753600" cy="5372100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571500"/>
              <a:ext cx="9753600" cy="5372100"/>
              <a:chOff x="0" y="571500"/>
              <a:chExt cx="9753600" cy="5372100"/>
            </a:xfrm>
          </p:grpSpPr>
          <p:pic>
            <p:nvPicPr>
              <p:cNvPr id="11" name="Picture 10"/>
              <p:cNvPicPr>
                <a:picLocks noChangeAspect="1" noChangeArrowheads="1"/>
              </p:cNvPicPr>
              <p:nvPr/>
            </p:nvPicPr>
            <p:blipFill>
              <a:blip r:embed="rId3"/>
              <a:srcRect b="6000"/>
              <a:stretch>
                <a:fillRect/>
              </a:stretch>
            </p:blipFill>
            <p:spPr bwMode="auto">
              <a:xfrm>
                <a:off x="0" y="571500"/>
                <a:ext cx="9753600" cy="5372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37322" y="1544217"/>
                <a:ext cx="9525000" cy="4343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pic>
          <p:nvPicPr>
            <p:cNvPr id="10" name="Picture 9" descr="http://blog.teamtreehouse.com/wp-content/uploads/2015/05/InternetSlowdown_Day.gif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57600" y="2362200"/>
              <a:ext cx="2857500" cy="28575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7345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1538" y="308708"/>
            <a:ext cx="5081477" cy="973667"/>
          </a:xfrm>
        </p:spPr>
        <p:txBody>
          <a:bodyPr>
            <a:noAutofit/>
          </a:bodyPr>
          <a:lstStyle/>
          <a:p>
            <a:r>
              <a:rPr lang="en-US" sz="5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শিক্ষক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পরিচিতি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E:\pic\shalena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708" y="1398161"/>
            <a:ext cx="256344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15"/>
          <p:cNvSpPr txBox="1"/>
          <p:nvPr/>
        </p:nvSpPr>
        <p:spPr>
          <a:xfrm>
            <a:off x="2715846" y="3723542"/>
            <a:ext cx="4259384" cy="2062103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সেলিনা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(আইসিটি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মনোহরপুর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জীবননগর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চুয়াডাঙ্গা</a:t>
            </a:r>
            <a:endParaRPr lang="bn-BD" sz="2400" dirty="0">
              <a:ln w="1143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80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5604" y="403654"/>
            <a:ext cx="5599898" cy="724930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ইন্টারনেটে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অনৈতিক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কাজ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1674340"/>
            <a:ext cx="2651969" cy="2378676"/>
          </a:xfrm>
        </p:spPr>
        <p:txBody>
          <a:bodyPr/>
          <a:lstStyle/>
          <a:p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অনেকে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অশালীন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কথা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অনৈতিক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4015697"/>
            <a:ext cx="2712848" cy="2220346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প্রকাশের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স্বাধীনতা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সেটাকে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অপব্যবহার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ঠিক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নয়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11582" y="2123037"/>
            <a:ext cx="4813499" cy="4113006"/>
            <a:chOff x="3962400" y="1447800"/>
            <a:chExt cx="4876800" cy="3733634"/>
          </a:xfrm>
        </p:grpSpPr>
        <p:pic>
          <p:nvPicPr>
            <p:cNvPr id="8" name="Picture 7"/>
            <p:cNvPicPr/>
            <p:nvPr/>
          </p:nvPicPr>
          <p:blipFill>
            <a:blip r:embed="rId2"/>
            <a:srcRect l="44227" t="23093" r="19445" b="60805"/>
            <a:stretch>
              <a:fillRect/>
            </a:stretch>
          </p:blipFill>
          <p:spPr bwMode="auto">
            <a:xfrm>
              <a:off x="3962400" y="1447800"/>
              <a:ext cx="4876800" cy="3200400"/>
            </a:xfrm>
            <a:prstGeom prst="rect">
              <a:avLst/>
            </a:prstGeom>
            <a:noFill/>
          </p:spPr>
        </p:pic>
        <p:sp>
          <p:nvSpPr>
            <p:cNvPr id="9" name="Rectangle 8"/>
            <p:cNvSpPr/>
            <p:nvPr/>
          </p:nvSpPr>
          <p:spPr>
            <a:xfrm>
              <a:off x="3962400" y="4649024"/>
              <a:ext cx="4876800" cy="5324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s-IN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আজকাল দেশ ও পৃথিবীর প্রায় সব গুরুত্বপূর্ণ পত্রিকা ইন্টারনেটে থাকে। অনেক জায়গায় পাঠকরা সরাসরি মন্তব্য লিখতে পারে</a:t>
              </a:r>
              <a:endPara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015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8329" y="815546"/>
            <a:ext cx="2733130" cy="766119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2751" y="2583935"/>
            <a:ext cx="9455206" cy="157096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60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সাইবার</a:t>
            </a:r>
            <a:r>
              <a:rPr lang="en-US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জগতের</a:t>
            </a:r>
            <a:r>
              <a:rPr lang="en-US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অনৈতিক</a:t>
            </a:r>
            <a:r>
              <a:rPr lang="en-US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4412" y="840259"/>
            <a:ext cx="2293307" cy="972065"/>
          </a:xfrm>
        </p:spPr>
        <p:txBody>
          <a:bodyPr>
            <a:normAutofit/>
          </a:bodyPr>
          <a:lstStyle/>
          <a:p>
            <a:r>
              <a:rPr lang="en-US" sz="4800" dirty="0" err="1" smtClean="0">
                <a:solidFill>
                  <a:schemeClr val="tx1"/>
                </a:solidFill>
              </a:rPr>
              <a:t>মূল্যায়ন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0285" y="2043670"/>
            <a:ext cx="9479919" cy="306379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হ্যাকিং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হ্যাকিং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প্লেজারিজমের </a:t>
            </a:r>
            <a:r>
              <a:rPr lang="as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অভিযোগে </a:t>
            </a:r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যুক্তরাষ্ট্রের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আন্তর্জাতিক </a:t>
            </a:r>
            <a:r>
              <a:rPr lang="as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খ্যাতি সম্পন্ন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সাংবাদিক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তাঁর দ্বায়িত্ব থেকে অব্যাহতি দেয়া </a:t>
            </a:r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88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9303" y="477794"/>
            <a:ext cx="3482773" cy="864974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বাড়ির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কাজ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994" y="1966096"/>
            <a:ext cx="8596668" cy="2507049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কম্পিউটারে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বেআইনী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কাজ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করে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বিপদে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পড়েছে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উপর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ভিত্তি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করে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একটি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কার্টুন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এঁকে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আনবে</a:t>
            </a:r>
            <a:r>
              <a:rPr lang="en-US" sz="2800" dirty="0" smtClean="0">
                <a:solidFill>
                  <a:schemeClr val="tx1"/>
                </a:solidFill>
              </a:rPr>
              <a:t>। 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3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8729" y="609600"/>
            <a:ext cx="3219163" cy="799070"/>
          </a:xfrm>
        </p:spPr>
        <p:txBody>
          <a:bodyPr>
            <a:normAutofit fontScale="90000"/>
          </a:bodyPr>
          <a:lstStyle/>
          <a:p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ধণ্যবাদ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78" y="2160588"/>
            <a:ext cx="8097795" cy="4594439"/>
          </a:xfrm>
        </p:spPr>
      </p:pic>
    </p:spTree>
    <p:extLst>
      <p:ext uri="{BB962C8B-B14F-4D97-AF65-F5344CB8AC3E}">
        <p14:creationId xmlns:p14="http://schemas.microsoft.com/office/powerpoint/2010/main" val="99146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1264" y="326408"/>
            <a:ext cx="6170141" cy="1083733"/>
          </a:xfrm>
        </p:spPr>
        <p:txBody>
          <a:bodyPr>
            <a:noAutofit/>
          </a:bodyPr>
          <a:lstStyle/>
          <a:p>
            <a:r>
              <a:rPr lang="en-US" sz="8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8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পরিচিতি</a:t>
            </a:r>
            <a:r>
              <a:rPr lang="en-US" sz="8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0146" y="2546517"/>
            <a:ext cx="5950319" cy="330411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তথ্য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ও 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যোগাযোগ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প্রযুক্তি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সপ্তম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শ্রেণি</a:t>
            </a:r>
            <a:endParaRPr lang="en-US" sz="3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তৃতীয়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অধ্যায়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675745" y="2160983"/>
            <a:ext cx="4185623" cy="3880379"/>
          </a:xfrm>
          <a:prstGeom prst="flowChartAlternateProcess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/>
          <a:srcRect l="23152" t="19333" r="52555" b="21436"/>
          <a:stretch>
            <a:fillRect/>
          </a:stretch>
        </p:blipFill>
        <p:spPr bwMode="auto">
          <a:xfrm>
            <a:off x="1464998" y="2578934"/>
            <a:ext cx="2491442" cy="3239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8241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8885" y="360002"/>
            <a:ext cx="7301396" cy="778933"/>
          </a:xfrm>
        </p:spPr>
        <p:txBody>
          <a:bodyPr/>
          <a:lstStyle/>
          <a:p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নিচের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ছবিগুলো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লক্ষ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করি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68200" y="4444314"/>
            <a:ext cx="9179670" cy="2045829"/>
            <a:chOff x="4312480" y="2832665"/>
            <a:chExt cx="10890170" cy="2977030"/>
          </a:xfrm>
        </p:grpSpPr>
        <p:pic>
          <p:nvPicPr>
            <p:cNvPr id="5" name="Picture 4" descr="http://www.techworm.net/wp-content/uploads/2014/07/cyber-crime-hackers-arrested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12480" y="2832665"/>
              <a:ext cx="4324350" cy="2590800"/>
            </a:xfrm>
            <a:prstGeom prst="rect">
              <a:avLst/>
            </a:prstGeom>
            <a:noFill/>
          </p:spPr>
        </p:pic>
        <p:sp>
          <p:nvSpPr>
            <p:cNvPr id="6" name="Rectangle 5"/>
            <p:cNvSpPr/>
            <p:nvPr/>
          </p:nvSpPr>
          <p:spPr>
            <a:xfrm>
              <a:off x="9772075" y="5214698"/>
              <a:ext cx="5430575" cy="594997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এর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ফলে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লোকদের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শাস্তি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পেতে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হবে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21456" y="1268914"/>
            <a:ext cx="3594858" cy="2642670"/>
            <a:chOff x="-1238954" y="2538333"/>
            <a:chExt cx="5143503" cy="9376283"/>
          </a:xfrm>
        </p:grpSpPr>
        <p:pic>
          <p:nvPicPr>
            <p:cNvPr id="8" name="Picture 7" descr="Related imag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012084" y="2538333"/>
              <a:ext cx="4916633" cy="9376283"/>
            </a:xfrm>
            <a:prstGeom prst="rect">
              <a:avLst/>
            </a:prstGeom>
            <a:noFill/>
          </p:spPr>
        </p:pic>
        <p:sp>
          <p:nvSpPr>
            <p:cNvPr id="9" name="Title 1"/>
            <p:cNvSpPr txBox="1">
              <a:spLocks/>
            </p:cNvSpPr>
            <p:nvPr/>
          </p:nvSpPr>
          <p:spPr>
            <a:xfrm>
              <a:off x="-1238954" y="9716596"/>
              <a:ext cx="3429001" cy="2198020"/>
            </a:xfrm>
            <a:prstGeom prst="rect">
              <a:avLst/>
            </a:prstGeom>
            <a:extLst/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600" b="0" dirty="0">
                <a:effectLst/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0" name="Picture 9" descr="http://web.sbu.edu/history/guide/la_plagiarism.gif"/>
          <p:cNvPicPr>
            <a:picLocks noChangeAspect="1" noChangeArrowheads="1"/>
          </p:cNvPicPr>
          <p:nvPr/>
        </p:nvPicPr>
        <p:blipFill>
          <a:blip r:embed="rId4"/>
          <a:srcRect b="11628"/>
          <a:stretch>
            <a:fillRect/>
          </a:stretch>
        </p:blipFill>
        <p:spPr bwMode="auto">
          <a:xfrm>
            <a:off x="5549548" y="1325134"/>
            <a:ext cx="4387061" cy="2079955"/>
          </a:xfrm>
          <a:prstGeom prst="rect">
            <a:avLst/>
          </a:prstGeom>
          <a:noFill/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220600" y="5461519"/>
            <a:ext cx="2396571" cy="1028624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b="0" dirty="0"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68200" y="5309119"/>
            <a:ext cx="2396571" cy="1028624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b="0" dirty="0"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374876" y="3618017"/>
            <a:ext cx="6013038" cy="673897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এই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দুই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জন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লোক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কি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করছে</a:t>
            </a:r>
            <a:r>
              <a:rPr lang="bn-I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6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6" y="84667"/>
            <a:ext cx="7552267" cy="139700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…………                                              </a:t>
            </a:r>
            <a:r>
              <a:rPr lang="en-US" sz="6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নৈতিকতা</a:t>
            </a:r>
            <a:r>
              <a:rPr lang="en-US" sz="6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প্লেজারিজম</a:t>
            </a:r>
            <a:r>
              <a:rPr lang="en-US" sz="6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 descr="http://jbwebanalytics.com/wp-content/uploads/2015/08/cop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03400" y="2122383"/>
            <a:ext cx="6553200" cy="43482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472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3789" y="1326292"/>
            <a:ext cx="2387141" cy="757881"/>
          </a:xfrm>
        </p:spPr>
        <p:txBody>
          <a:bodyPr>
            <a:normAutofit fontScale="90000"/>
          </a:bodyPr>
          <a:lstStyle/>
          <a:p>
            <a:r>
              <a:rPr lang="en-US" sz="6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শিখণফল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3281" y="2084173"/>
            <a:ext cx="8596668" cy="324570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……………</a:t>
            </a:r>
          </a:p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হ্যাকিং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প্লেজারিজমের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অনৈতিক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50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30595" y="1071705"/>
            <a:ext cx="1672281" cy="576262"/>
          </a:xfrm>
        </p:spPr>
        <p:txBody>
          <a:bodyPr/>
          <a:lstStyle/>
          <a:p>
            <a:r>
              <a:rPr lang="en-US" sz="4000" dirty="0" err="1" smtClean="0">
                <a:solidFill>
                  <a:srgbClr val="C00000"/>
                </a:solidFill>
              </a:rPr>
              <a:t>হ্যাকিং</a:t>
            </a:r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41405" y="2232455"/>
            <a:ext cx="4061254" cy="3511996"/>
            <a:chOff x="533400" y="1295400"/>
            <a:chExt cx="4552950" cy="4387853"/>
          </a:xfrm>
        </p:grpSpPr>
        <p:pic>
          <p:nvPicPr>
            <p:cNvPr id="8" name="Picture 7" descr="http://graphichouze.com/wp-content/uploads/2015/09/web-site-design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3400" y="1295400"/>
              <a:ext cx="4552950" cy="3657600"/>
            </a:xfrm>
            <a:prstGeom prst="rect">
              <a:avLst/>
            </a:prstGeom>
            <a:noFill/>
          </p:spPr>
        </p:pic>
        <p:sp>
          <p:nvSpPr>
            <p:cNvPr id="9" name="TextBox 6"/>
            <p:cNvSpPr txBox="1"/>
            <p:nvPr/>
          </p:nvSpPr>
          <p:spPr>
            <a:xfrm>
              <a:off x="633105" y="4468916"/>
              <a:ext cx="4162422" cy="1214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একটি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ওয়েবসাইট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,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যা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আমরা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</a:p>
            <a:p>
              <a:pPr algn="ctr"/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সাধারণত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দেখতে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পাই</a:t>
              </a:r>
              <a:endParaRPr lang="en-US" sz="2800" dirty="0"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91596" y="2185697"/>
            <a:ext cx="4606631" cy="4174953"/>
            <a:chOff x="4481148" y="244030"/>
            <a:chExt cx="5251408" cy="9723546"/>
          </a:xfrm>
        </p:grpSpPr>
        <p:pic>
          <p:nvPicPr>
            <p:cNvPr id="11" name="Picture 10" descr="http://www.recwebhosting.com/wp-content/uploads/2011/08/hostgator-control-panel-cpanel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93764" y="244030"/>
              <a:ext cx="4541076" cy="6261901"/>
            </a:xfrm>
            <a:prstGeom prst="rect">
              <a:avLst/>
            </a:prstGeom>
            <a:noFill/>
          </p:spPr>
        </p:pic>
        <p:sp>
          <p:nvSpPr>
            <p:cNvPr id="12" name="TextBox 9"/>
            <p:cNvSpPr txBox="1"/>
            <p:nvPr/>
          </p:nvSpPr>
          <p:spPr>
            <a:xfrm>
              <a:off x="4481148" y="6741896"/>
              <a:ext cx="5251408" cy="3225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সিপ্যানেল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,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যা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দ্বারা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ওয়েবসাইট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তৈরি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ও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নিয়ন্ত্রণ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করে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।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তা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আমরা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</a:p>
            <a:p>
              <a:pPr algn="ctr"/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সাধারণত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দেখতে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পাই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800" dirty="0" err="1" smtClean="0">
                  <a:latin typeface="Nikosh" pitchFamily="2" charset="0"/>
                  <a:cs typeface="Nikosh" pitchFamily="2" charset="0"/>
                </a:rPr>
                <a:t>না</a:t>
              </a:r>
              <a:r>
                <a:rPr lang="en-US" sz="2800" dirty="0" smtClean="0">
                  <a:latin typeface="Nikosh" pitchFamily="2" charset="0"/>
                  <a:cs typeface="Nikosh" pitchFamily="2" charset="0"/>
                </a:rPr>
                <a:t>।</a:t>
              </a:r>
              <a:endParaRPr lang="en-US" sz="2800" dirty="0">
                <a:latin typeface="Nikosh" pitchFamily="2" charset="0"/>
                <a:cs typeface="Nikosh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74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2512" y="743574"/>
            <a:ext cx="1555120" cy="700216"/>
          </a:xfrm>
        </p:spPr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</a:rPr>
              <a:t>হ্যাকিং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032547" y="2093421"/>
            <a:ext cx="3009900" cy="3566049"/>
            <a:chOff x="685800" y="1295401"/>
            <a:chExt cx="2971800" cy="3873822"/>
          </a:xfrm>
        </p:grpSpPr>
        <p:sp>
          <p:nvSpPr>
            <p:cNvPr id="8" name="TextBox 6"/>
            <p:cNvSpPr txBox="1"/>
            <p:nvPr/>
          </p:nvSpPr>
          <p:spPr>
            <a:xfrm>
              <a:off x="685800" y="3968894"/>
              <a:ext cx="2971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প্রত্যেক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ওয়েবসাইট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নির্মাতা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আইডি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পাসওয়ার্ড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দিয়ে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এর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প্রবেশ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লক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করে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রাখে</a:t>
              </a:r>
              <a:endParaRPr lang="en-US" sz="24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9" name="Picture 8" descr="http://www.webhostinghub.com/help/images/stories/cpanel/cpanel-login-page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5800" y="1295401"/>
              <a:ext cx="2895600" cy="2673494"/>
            </a:xfrm>
            <a:prstGeom prst="rect">
              <a:avLst/>
            </a:prstGeom>
            <a:noFill/>
          </p:spPr>
        </p:pic>
      </p:grpSp>
      <p:grpSp>
        <p:nvGrpSpPr>
          <p:cNvPr id="10" name="Group 9"/>
          <p:cNvGrpSpPr/>
          <p:nvPr/>
        </p:nvGrpSpPr>
        <p:grpSpPr>
          <a:xfrm>
            <a:off x="4800700" y="2093421"/>
            <a:ext cx="4400965" cy="3481113"/>
            <a:chOff x="4495838" y="1295400"/>
            <a:chExt cx="4068878" cy="3878997"/>
          </a:xfrm>
        </p:grpSpPr>
        <p:sp>
          <p:nvSpPr>
            <p:cNvPr id="11" name="TextBox 9"/>
            <p:cNvSpPr txBox="1"/>
            <p:nvPr/>
          </p:nvSpPr>
          <p:spPr>
            <a:xfrm>
              <a:off x="4495838" y="4343400"/>
              <a:ext cx="3886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কেউ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কেউ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আইডি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পাসওয়ার্ড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পাশ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কাটিয়েও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ভেতরে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ঢুকে</a:t>
              </a:r>
              <a:r>
                <a:rPr lang="en-US" sz="24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400" dirty="0" err="1" smtClean="0">
                  <a:latin typeface="Nikosh" pitchFamily="2" charset="0"/>
                  <a:cs typeface="Nikosh" pitchFamily="2" charset="0"/>
                </a:rPr>
                <a:t>যায়</a:t>
              </a:r>
              <a:endParaRPr lang="en-US" sz="24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12" name="Picture 11" descr="http://morganlinton.com/wp-content/uploads/2012/03/hacked_site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8200" y="1295400"/>
              <a:ext cx="3916516" cy="3048000"/>
            </a:xfrm>
            <a:prstGeom prst="rect">
              <a:avLst/>
            </a:prstGeom>
            <a:noFill/>
          </p:spPr>
        </p:pic>
      </p:grpSp>
      <p:sp>
        <p:nvSpPr>
          <p:cNvPr id="13" name="TextBox 13"/>
          <p:cNvSpPr txBox="1">
            <a:spLocks noGrp="1"/>
          </p:cNvSpPr>
          <p:nvPr>
            <p:ph type="body" idx="1"/>
          </p:nvPr>
        </p:nvSpPr>
        <p:spPr>
          <a:xfrm>
            <a:off x="677334" y="5853769"/>
            <a:ext cx="9628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সাইবার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জগতে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বিনা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অনুমতিতে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অনোনুমদিত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জায়গায়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অনুপ্রবেশকেই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হ্যাকিং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বলে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56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57035" y="468183"/>
            <a:ext cx="3415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spc="50" dirty="0" err="1">
                <a:ln w="11430"/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হ্যাকিং-এর</a:t>
            </a:r>
            <a:r>
              <a:rPr lang="en-US" sz="4000" b="1" spc="50" dirty="0">
                <a:ln w="11430"/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spc="50" dirty="0" err="1">
                <a:ln w="11430"/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ইতিহাস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3" name="Picture 2" descr="https://media.licdn.com/media/p/2/005/022/250/2510b8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235" y="1323717"/>
            <a:ext cx="3886200" cy="2019300"/>
          </a:xfrm>
          <a:prstGeom prst="rect">
            <a:avLst/>
          </a:prstGeom>
          <a:noFill/>
        </p:spPr>
      </p:pic>
      <p:sp>
        <p:nvSpPr>
          <p:cNvPr id="4" name="Rounded Rectangle 3"/>
          <p:cNvSpPr/>
          <p:nvPr/>
        </p:nvSpPr>
        <p:spPr>
          <a:xfrm>
            <a:off x="6377116" y="1323717"/>
            <a:ext cx="3276600" cy="1905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১৯৮৩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UCCA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১৯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বছরের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ছেলে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47235" y="3683343"/>
            <a:ext cx="4419600" cy="2209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যুক্তরাষ্ট্রের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প্রতিরক্ষা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বাহিনীর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নিরাপত্তা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ভেদ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ওয়েবসাইট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হ্যাক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ঢুকে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গিয়েছিল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https://upload.wikimedia.org/wikipedia/commons/thumb/8/8a/Seal_of_the_United_States_Department_of_Homeland_Security.svg/2000px-Seal_of_the_United_States_Department_of_Homeland_Security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650" y="3577246"/>
            <a:ext cx="2609850" cy="26032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032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346</TotalTime>
  <Words>458</Words>
  <Application>Microsoft Office PowerPoint</Application>
  <PresentationFormat>Custom</PresentationFormat>
  <Paragraphs>75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Facet</vt:lpstr>
      <vt:lpstr>সবাইকে স্বাগতম  </vt:lpstr>
      <vt:lpstr>শিক্ষক পরিচিতি </vt:lpstr>
      <vt:lpstr>পাঠ পরিচিতি </vt:lpstr>
      <vt:lpstr>নিচের ছবিগুলো লক্ষ করি </vt:lpstr>
      <vt:lpstr>আজকের পাঠ…………                                              নৈতিকতা ও প্লেজারিজম </vt:lpstr>
      <vt:lpstr>শিখণফল </vt:lpstr>
      <vt:lpstr>PowerPoint Presentation</vt:lpstr>
      <vt:lpstr>হ্যাকিং </vt:lpstr>
      <vt:lpstr>PowerPoint Presentation</vt:lpstr>
      <vt:lpstr>হ্যাকারের প্রকারভেদ</vt:lpstr>
      <vt:lpstr>একক কাজ </vt:lpstr>
      <vt:lpstr>প্লেজারিজম</vt:lpstr>
      <vt:lpstr>যা দেখি </vt:lpstr>
      <vt:lpstr>প্লেজারিজম এর ইতিহাস </vt:lpstr>
      <vt:lpstr>হোম ওয়ার্ক </vt:lpstr>
      <vt:lpstr>আমাদের যা করা উচিৎ </vt:lpstr>
      <vt:lpstr>জোড়ায় কাজ </vt:lpstr>
      <vt:lpstr>ইন্টারনেটে অনৈতিক কাজ </vt:lpstr>
      <vt:lpstr>ইন্টারনেটে অনৈতিক কাজ </vt:lpstr>
      <vt:lpstr>ইন্টারনেটে অনৈতিক কাজ  </vt:lpstr>
      <vt:lpstr>দলীয় কাজ </vt:lpstr>
      <vt:lpstr>মূল্যায়ন </vt:lpstr>
      <vt:lpstr>বাড়ির কাজ </vt:lpstr>
      <vt:lpstr>ধণ্যবাদ সবাইকে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স্বাগত</dc:title>
  <dc:creator>Microsoft account</dc:creator>
  <cp:lastModifiedBy>mss.sof.gov.edu.bd</cp:lastModifiedBy>
  <cp:revision>38</cp:revision>
  <dcterms:created xsi:type="dcterms:W3CDTF">2020-03-10T15:09:21Z</dcterms:created>
  <dcterms:modified xsi:type="dcterms:W3CDTF">2026-07-28T07:53:50Z</dcterms:modified>
</cp:coreProperties>
</file>